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gif" ContentType="video/unknown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66" r:id="rId2"/>
    <p:sldMasterId id="2147483716" r:id="rId3"/>
    <p:sldMasterId id="2147483728" r:id="rId4"/>
    <p:sldMasterId id="2147483740" r:id="rId5"/>
    <p:sldMasterId id="2147483752" r:id="rId6"/>
    <p:sldMasterId id="2147483764" r:id="rId7"/>
    <p:sldMasterId id="2147483779" r:id="rId8"/>
  </p:sldMasterIdLst>
  <p:notesMasterIdLst>
    <p:notesMasterId r:id="rId88"/>
  </p:notesMasterIdLst>
  <p:handoutMasterIdLst>
    <p:handoutMasterId r:id="rId89"/>
  </p:handoutMasterIdLst>
  <p:sldIdLst>
    <p:sldId id="1194" r:id="rId9"/>
    <p:sldId id="1195" r:id="rId10"/>
    <p:sldId id="1196" r:id="rId11"/>
    <p:sldId id="1127" r:id="rId12"/>
    <p:sldId id="1151" r:id="rId13"/>
    <p:sldId id="1129" r:id="rId14"/>
    <p:sldId id="1128" r:id="rId15"/>
    <p:sldId id="1084" r:id="rId16"/>
    <p:sldId id="1168" r:id="rId17"/>
    <p:sldId id="1091" r:id="rId18"/>
    <p:sldId id="1135" r:id="rId19"/>
    <p:sldId id="1131" r:id="rId20"/>
    <p:sldId id="923" r:id="rId21"/>
    <p:sldId id="1095" r:id="rId22"/>
    <p:sldId id="1137" r:id="rId23"/>
    <p:sldId id="1154" r:id="rId24"/>
    <p:sldId id="1138" r:id="rId25"/>
    <p:sldId id="1188" r:id="rId26"/>
    <p:sldId id="1136" r:id="rId27"/>
    <p:sldId id="1144" r:id="rId28"/>
    <p:sldId id="1145" r:id="rId29"/>
    <p:sldId id="1147" r:id="rId30"/>
    <p:sldId id="1148" r:id="rId31"/>
    <p:sldId id="1146" r:id="rId32"/>
    <p:sldId id="1143" r:id="rId33"/>
    <p:sldId id="1132" r:id="rId34"/>
    <p:sldId id="1155" r:id="rId35"/>
    <p:sldId id="1156" r:id="rId36"/>
    <p:sldId id="1177" r:id="rId37"/>
    <p:sldId id="1181" r:id="rId38"/>
    <p:sldId id="1178" r:id="rId39"/>
    <p:sldId id="1139" r:id="rId40"/>
    <p:sldId id="1161" r:id="rId41"/>
    <p:sldId id="1160" r:id="rId42"/>
    <p:sldId id="1186" r:id="rId43"/>
    <p:sldId id="1184" r:id="rId44"/>
    <p:sldId id="1185" r:id="rId45"/>
    <p:sldId id="1187" r:id="rId46"/>
    <p:sldId id="1162" r:id="rId47"/>
    <p:sldId id="1163" r:id="rId48"/>
    <p:sldId id="1199" r:id="rId49"/>
    <p:sldId id="1182" r:id="rId50"/>
    <p:sldId id="1141" r:id="rId51"/>
    <p:sldId id="1041" r:id="rId52"/>
    <p:sldId id="1098" r:id="rId53"/>
    <p:sldId id="1099" r:id="rId54"/>
    <p:sldId id="1100" r:id="rId55"/>
    <p:sldId id="1101" r:id="rId56"/>
    <p:sldId id="1102" r:id="rId57"/>
    <p:sldId id="1097" r:id="rId58"/>
    <p:sldId id="1110" r:id="rId59"/>
    <p:sldId id="1105" r:id="rId60"/>
    <p:sldId id="1106" r:id="rId61"/>
    <p:sldId id="1109" r:id="rId62"/>
    <p:sldId id="1107" r:id="rId63"/>
    <p:sldId id="1108" r:id="rId64"/>
    <p:sldId id="1112" r:id="rId65"/>
    <p:sldId id="1134" r:id="rId66"/>
    <p:sldId id="1211" r:id="rId67"/>
    <p:sldId id="1212" r:id="rId68"/>
    <p:sldId id="1213" r:id="rId69"/>
    <p:sldId id="1214" r:id="rId70"/>
    <p:sldId id="1111" r:id="rId71"/>
    <p:sldId id="1205" r:id="rId72"/>
    <p:sldId id="1206" r:id="rId73"/>
    <p:sldId id="1158" r:id="rId74"/>
    <p:sldId id="1183" r:id="rId75"/>
    <p:sldId id="1207" r:id="rId76"/>
    <p:sldId id="1157" r:id="rId77"/>
    <p:sldId id="1171" r:id="rId78"/>
    <p:sldId id="1068" r:id="rId79"/>
    <p:sldId id="983" r:id="rId80"/>
    <p:sldId id="1082" r:id="rId81"/>
    <p:sldId id="1083" r:id="rId82"/>
    <p:sldId id="987" r:id="rId83"/>
    <p:sldId id="1172" r:id="rId84"/>
    <p:sldId id="1173" r:id="rId85"/>
    <p:sldId id="1208" r:id="rId86"/>
    <p:sldId id="1176" r:id="rId87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di" initials="r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6600"/>
    <a:srgbClr val="0000CC"/>
    <a:srgbClr val="FF3300"/>
    <a:srgbClr val="000000"/>
    <a:srgbClr val="FFFF00"/>
    <a:srgbClr val="663300"/>
    <a:srgbClr val="808000"/>
    <a:srgbClr val="FFCC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78277" autoAdjust="0"/>
  </p:normalViewPr>
  <p:slideViewPr>
    <p:cSldViewPr snapToGrid="0" snapToObjects="1">
      <p:cViewPr>
        <p:scale>
          <a:sx n="82" d="100"/>
          <a:sy n="82" d="100"/>
        </p:scale>
        <p:origin x="-840" y="-158"/>
      </p:cViewPr>
      <p:guideLst>
        <p:guide orient="horz" pos="1985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8912"/>
    </p:cViewPr>
  </p:sorterViewPr>
  <p:notesViewPr>
    <p:cSldViewPr snapToGrid="0" snapToObjects="1">
      <p:cViewPr varScale="1">
        <p:scale>
          <a:sx n="55" d="100"/>
          <a:sy n="55" d="100"/>
        </p:scale>
        <p:origin x="-1758" y="-90"/>
      </p:cViewPr>
      <p:guideLst>
        <p:guide orient="horz" pos="3124"/>
        <p:guide pos="214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commentAuthors" Target="commentAuthor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5-23T11:23:53.469" idx="5">
    <p:pos x="10" y="10"/>
    <p:text>Illustrations and examples mostly from CERN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5-23T11:23:53.469" idx="6">
    <p:pos x="10" y="10"/>
    <p:text>Illustrations and examples mostly from CERN
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5-23T11:23:53.469" idx="7">
    <p:pos x="10" y="10"/>
    <p:text>Illustrations and examples mostly from CERN
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09" tIns="45457" rIns="90909" bIns="45457" numCol="1" anchor="t" anchorCtr="0" compatLnSpc="1">
            <a:prstTxWarp prst="textNoShape">
              <a:avLst/>
            </a:prstTxWarp>
          </a:bodyPr>
          <a:lstStyle>
            <a:lvl1pPr defTabSz="9096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06712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09" tIns="45457" rIns="90909" bIns="45457" numCol="1" anchor="t" anchorCtr="0" compatLnSpc="1">
            <a:prstTxWarp prst="textNoShape">
              <a:avLst/>
            </a:prstTxWarp>
          </a:bodyPr>
          <a:lstStyle>
            <a:lvl1pPr algn="r" defTabSz="9096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3563"/>
            <a:ext cx="2982913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09" tIns="45457" rIns="90909" bIns="45457" numCol="1" anchor="b" anchorCtr="0" compatLnSpc="1">
            <a:prstTxWarp prst="textNoShape">
              <a:avLst/>
            </a:prstTxWarp>
          </a:bodyPr>
          <a:lstStyle>
            <a:lvl1pPr defTabSz="9096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9453563"/>
            <a:ext cx="2906712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09" tIns="45457" rIns="90909" bIns="45457" numCol="1" anchor="b" anchorCtr="0" compatLnSpc="1">
            <a:prstTxWarp prst="textNoShape">
              <a:avLst/>
            </a:prstTxWarp>
          </a:bodyPr>
          <a:lstStyle>
            <a:lvl1pPr algn="r" defTabSz="9096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2226807-FD36-4300-A9E5-2ED8BBDFB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67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84" tIns="46092" rIns="92184" bIns="46092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322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84" tIns="46092" rIns="92184" bIns="46092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22238" y="747713"/>
            <a:ext cx="7043738" cy="528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42913" y="6272213"/>
            <a:ext cx="5894387" cy="290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84" tIns="46092" rIns="92184" bIns="46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322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84" tIns="46092" rIns="92184" bIns="46092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84" tIns="46092" rIns="92184" bIns="46092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24D895E-D02C-46C4-BF81-E36BA4B84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1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ED85D5-9CF1-4AA3-B5E4-5C8960A4A435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AF313AD3-171A-4851-A527-8F87D378FC76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10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9DC7A1D4-4613-47D6-9021-CB91C6F524FF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11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AF313AD3-171A-4851-A527-8F87D378FC76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12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C6134F-ED42-482C-BD09-E4C4B4E835C9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575213-1FBD-4F0A-A8E8-5A1C9DA15678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B92787CE-0D59-413C-8A63-67F62943B102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15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</p:spPr>
        <p:txBody>
          <a:bodyPr lIns="93027" tIns="46514" rIns="93027" bIns="46514"/>
          <a:lstStyle/>
          <a:p>
            <a:endParaRPr lang="en-GB" sz="320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E0EC6D-8EAF-49EE-ADDE-C3DF80C4E15A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8BB32F-F690-4AF3-B9E1-436C7DB28A43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6B4911-FCD0-487E-9CAA-B2ACD5D8819D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DABBA7-3767-4E0B-9CE1-5FDDE6B0C6ED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ED85D5-9CF1-4AA3-B5E4-5C8960A4A435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DB3FA5B0-13F5-45F9-9DEE-BC274CD07139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20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2A364B-44DE-419A-933E-ED2F68F3ED82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F40AF5-E92B-4BB6-955C-D720A97670CF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EF5305-8A9A-4BC2-9C01-313D5D079073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D0EFFB-B87C-440D-BEC1-57C4BB469AB7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6B4911-FCD0-487E-9CAA-B2ACD5D8819D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BE4CB4-8290-4942-AFDA-A79098CEF3F7}" type="slidenum">
              <a:rPr lang="en-US" smtClean="0">
                <a:solidFill>
                  <a:srgbClr val="C0504D"/>
                </a:solidFill>
              </a:rPr>
              <a:pPr/>
              <a:t>26</a:t>
            </a:fld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4113" cy="37226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</p:spPr>
        <p:txBody>
          <a:bodyPr lIns="91957" tIns="45978" rIns="91957" bIns="45978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ED85EA-19D9-4413-94D4-E982F336C984}" type="slidenum">
              <a:rPr lang="en-US" smtClean="0">
                <a:solidFill>
                  <a:srgbClr val="C0504D"/>
                </a:solidFill>
              </a:rPr>
              <a:pPr/>
              <a:t>27</a:t>
            </a:fld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</p:spPr>
        <p:txBody>
          <a:bodyPr lIns="91852" tIns="45925" rIns="91852" bIns="45925"/>
          <a:lstStyle/>
          <a:p>
            <a:r>
              <a:rPr lang="en-GB" sz="3200" dirty="0" smtClean="0"/>
              <a:t>Die Kollimatorbacken werden ganz nahe and den Strahl gefahren, Der Abstand der Backen  kann sehr klein sein, bis zu 2 mm. Die Kupferfinger sind dazu da, um die Impedanz zu minimieren.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D4E17-EE61-44DD-8824-9D95BBB26377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72F636-4CEF-4877-B468-C0B4312A352D}" type="slidenum">
              <a:rPr lang="en-US" smtClean="0">
                <a:solidFill>
                  <a:srgbClr val="C0504D"/>
                </a:solidFill>
              </a:rPr>
              <a:pPr/>
              <a:t>29</a:t>
            </a:fld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ED85D5-9CF1-4AA3-B5E4-5C8960A4A435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0F04F-C1A4-489E-AD17-BE090CFE609A}" type="slidenum">
              <a:rPr lang="en-GB">
                <a:solidFill>
                  <a:srgbClr val="C0504D"/>
                </a:solidFill>
              </a:rPr>
              <a:pPr/>
              <a:t>31</a:t>
            </a:fld>
            <a:endParaRPr lang="en-GB" dirty="0">
              <a:solidFill>
                <a:srgbClr val="C0504D"/>
              </a:solidFill>
            </a:endParaRPr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3825" y="746125"/>
            <a:ext cx="7045325" cy="5284788"/>
          </a:xfrm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165" y="6274087"/>
            <a:ext cx="5894465" cy="290779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D895E-D02C-46C4-BF81-E36BA4B84B6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D895E-D02C-46C4-BF81-E36BA4B84B6C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29392D-200F-45B2-BA23-5ADD76CB78C7}" type="slidenum">
              <a:rPr lang="en-US" smtClean="0"/>
              <a:pPr/>
              <a:t>44</a:t>
            </a:fld>
            <a:endParaRPr lang="en-US" dirty="0" smtClean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7CDD6D-6FBC-4623-B08A-26F5713579A6}" type="slidenum">
              <a:rPr lang="en-US" smtClean="0"/>
              <a:pPr/>
              <a:t>45</a:t>
            </a:fld>
            <a:endParaRPr lang="en-US" dirty="0" smtClean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0937" cy="37211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E5127A-135B-4B2B-8A8D-46E52BE2E127}" type="slidenum">
              <a:rPr lang="en-US" smtClean="0"/>
              <a:pPr/>
              <a:t>46</a:t>
            </a:fld>
            <a:endParaRPr lang="en-US" dirty="0" smtClean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0937" cy="37211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C2E05B-7DE8-4FE2-87E6-D10200DD1613}" type="slidenum">
              <a:rPr lang="en-US" smtClean="0"/>
              <a:pPr/>
              <a:t>47</a:t>
            </a:fld>
            <a:endParaRPr lang="en-US" dirty="0" smtClean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0937" cy="37211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B466EE-B7F2-4F89-A593-6722CDCB7705}" type="slidenum">
              <a:rPr lang="en-US" smtClean="0"/>
              <a:pPr/>
              <a:t>48</a:t>
            </a:fld>
            <a:endParaRPr lang="en-US" dirty="0" smtClean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0937" cy="37211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54F630-C020-425B-B035-11A77308AD2B}" type="slidenum">
              <a:rPr lang="en-US" smtClean="0"/>
              <a:pPr/>
              <a:t>49</a:t>
            </a:fld>
            <a:endParaRPr lang="en-US" dirty="0" smtClean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0937" cy="37211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0C10D5F3-F33B-4152-A336-0CE34F6979AD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50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0320DA-F85C-4F86-B0EA-1E3EB69762D3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6254297F-AAF3-4EDC-A40A-E8B8BBFD9222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51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57C7143C-B265-450F-8307-F6A2A66938F4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52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E67D869D-A56E-4E04-8541-54FD62AE8887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53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D647426D-7A34-4278-AC36-D5A51A408604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54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0BC9422C-F2D0-4349-B8F3-D73C5278BBC4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55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18D2A3BA-5491-4E44-8057-D56FD6E061B6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56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23787199-0305-4004-843B-F47DED1E869E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57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23787199-0305-4004-843B-F47DED1E869E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58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0320DA-F85C-4F86-B0EA-1E3EB69762D3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5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7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8BF80471-D336-412C-A0DA-B3E4C30224B0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63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8BF80471-D336-412C-A0DA-B3E4C30224B0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64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8BF80471-D336-412C-A0DA-B3E4C30224B0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65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8BF80471-D336-412C-A0DA-B3E4C30224B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22338" eaLnBrk="0" hangingPunct="0"/>
              <a:t>68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2E420B-2389-46BC-A4EE-E43D686786FB}" type="slidenum">
              <a:rPr lang="en-US" smtClean="0"/>
              <a:pPr/>
              <a:t>70</a:t>
            </a:fld>
            <a:endParaRPr lang="en-US" dirty="0" smtClean="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472142-C32D-489A-A7F4-2852BEB43604}" type="slidenum">
              <a:rPr lang="en-US" smtClean="0"/>
              <a:pPr/>
              <a:t>71</a:t>
            </a:fld>
            <a:endParaRPr lang="en-US" dirty="0" smtClean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6547"/>
            <a:ext cx="5438140" cy="44673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AA7DB9-9427-471D-BD2D-411D5F655B53}" type="slidenum">
              <a:rPr lang="en-US" smtClean="0"/>
              <a:pPr/>
              <a:t>72</a:t>
            </a:fld>
            <a:endParaRPr lang="en-US" dirty="0" smtClean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514EE5EF-157B-47E1-AAE9-FBA05641998E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73</a:t>
            </a:fld>
            <a:endParaRPr lang="en-US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351573D3-B06A-495D-93FC-C4A90459D5AB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74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3209B3-C8D5-4FA8-AC58-866062EAFB41}" type="slidenum">
              <a:rPr lang="en-US" smtClean="0"/>
              <a:pPr/>
              <a:t>75</a:t>
            </a:fld>
            <a:endParaRPr lang="en-US" dirty="0" smtClean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E6BD64-E655-4D20-B071-E7886DC77DC1}" type="slidenum">
              <a:rPr lang="en-US" smtClean="0"/>
              <a:pPr/>
              <a:t>76</a:t>
            </a:fld>
            <a:endParaRPr lang="en-US" dirty="0" smtClean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0320DA-F85C-4F86-B0EA-1E3EB69762D3}" type="slidenum">
              <a:rPr lang="en-US" smtClean="0"/>
              <a:pPr/>
              <a:t>77</a:t>
            </a:fld>
            <a:endParaRPr lang="en-US" dirty="0" smtClean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6B4911-FCD0-487E-9CAA-B2ACD5D8819D}" type="slidenum">
              <a:rPr lang="en-US" smtClean="0"/>
              <a:pPr/>
              <a:t>79</a:t>
            </a:fld>
            <a:endParaRPr lang="en-US" dirty="0" smtClean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0320DA-F85C-4F86-B0EA-1E3EB69762D3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 txBox="1">
            <a:spLocks noGrp="1" noChangeArrowheads="1"/>
          </p:cNvSpPr>
          <p:nvPr/>
        </p:nvSpPr>
        <p:spPr bwMode="auto">
          <a:xfrm>
            <a:off x="3854450" y="9429750"/>
            <a:ext cx="29432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84" tIns="46092" rIns="92184" bIns="46092" anchor="b"/>
          <a:lstStyle/>
          <a:p>
            <a:pPr algn="r" defTabSz="922338" eaLnBrk="0" hangingPunct="0"/>
            <a:fld id="{B194EF96-41A0-4537-815F-78C3B432EA4D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 defTabSz="922338" eaLnBrk="0" hangingPunct="0"/>
              <a:t>8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0937" cy="37211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5637"/>
          </a:xfrm>
          <a:noFill/>
        </p:spPr>
        <p:txBody>
          <a:bodyPr lIns="91838" tIns="45916" rIns="91838" bIns="45916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0580-E401-4F82-9AC8-722996E76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7BD3-D683-482D-A9BF-81ECB0456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67E16-7CEF-46DE-BD87-EC4AF53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1652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F081-0F67-4AA1-851F-B8AF22A2A2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9B883-902C-4252-8A2B-5045EF1483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316412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B237-D06F-43F0-B986-4263986570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C1F8-E1DD-4616-AAD2-5CA39CC7ED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BC5E-C346-4102-99E7-4B38C1C72B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BFDF-FE7C-4E36-8535-6802537B13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23DA-1B1E-4015-B8D8-9898C89932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5B8D-D2BB-4987-8105-7D47F780F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7EC9-C955-466C-9B1B-2EE5FB4D8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AADF-E99C-4DF4-AD88-CEB0F77D35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5" y="0"/>
            <a:ext cx="2232025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0"/>
            <a:ext cx="654367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70156-2176-4D78-85C1-E920DB30D4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0"/>
            <a:ext cx="8928100" cy="6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388" y="1125538"/>
            <a:ext cx="4316412" cy="2424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316413" cy="2424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79388" y="3702050"/>
            <a:ext cx="8785225" cy="2424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5741-6053-437E-9B59-B6928705D5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0"/>
            <a:ext cx="8928100" cy="6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1125538"/>
            <a:ext cx="4316412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17849-5A68-4387-B34B-3FECFB93B5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24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77988" y="2362200"/>
            <a:ext cx="7466012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Master title style</a:t>
            </a:r>
          </a:p>
        </p:txBody>
      </p:sp>
      <p:sp>
        <p:nvSpPr>
          <p:cNvPr id="16424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370013" y="6248400"/>
            <a:ext cx="1905000" cy="457200"/>
          </a:xfrm>
          <a:prstGeom prst="rect">
            <a:avLst/>
          </a:prstGeom>
          <a:ex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08413" y="6248400"/>
            <a:ext cx="2895600" cy="457200"/>
          </a:xfrm>
        </p:spPr>
        <p:txBody>
          <a:bodyPr wrap="none" lIns="92075" tIns="46038" rIns="92075" bIns="46038" anchor="ctr"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7413" y="6248400"/>
            <a:ext cx="1905000" cy="457200"/>
          </a:xfrm>
        </p:spPr>
        <p:txBody>
          <a:bodyPr wrap="none" lIns="92075" tIns="46038" rIns="92075" bIns="46038" anchor="ctr"/>
          <a:lstStyle>
            <a:lvl1pPr>
              <a:defRPr/>
            </a:lvl1pPr>
          </a:lstStyle>
          <a:p>
            <a:pPr>
              <a:defRPr/>
            </a:pPr>
            <a:fld id="{340DE121-B89F-4E3B-9E2A-B5888263EA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6381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2294-36FA-477A-9607-83770C33C04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24230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CEC8C-BFD3-440A-ADEB-A297A258E01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87400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08050"/>
            <a:ext cx="41910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08050"/>
            <a:ext cx="41910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2B533-F944-48B1-810D-944DA8E61D4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03412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5FA58-B048-4B14-B010-A0FD2FC93BB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6491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C4FB-3701-4D6F-B1C8-1BA50E04D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7F507-DE52-4B72-828F-2904F0753289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73795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E0F16-0F07-459F-97CF-F0B0C89471D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0545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3106A-0F36-4117-9CCC-58E3992327B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40745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B852D-01C5-40DA-B548-3FD3D3A9B85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425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7B56-86E1-43A7-B48C-C65D5B6000F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07310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5775" y="142875"/>
            <a:ext cx="2151063" cy="6381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42875"/>
            <a:ext cx="6302375" cy="6381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87885-2EB2-4E2B-BB37-ABB537278F0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63254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rgbClr val="333399">
              <a:alpha val="14999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0" y="7747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66770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80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77988" y="2362200"/>
            <a:ext cx="7466012" cy="1143000"/>
          </a:xfrm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Master title style</a:t>
            </a:r>
          </a:p>
        </p:txBody>
      </p:sp>
      <p:sp>
        <p:nvSpPr>
          <p:cNvPr id="13680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370013" y="6248400"/>
            <a:ext cx="1905000" cy="457200"/>
          </a:xfrm>
          <a:prstGeom prst="rect">
            <a:avLst/>
          </a:prstGeom>
          <a:ex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08413" y="6248400"/>
            <a:ext cx="2895600" cy="457200"/>
          </a:xfrm>
        </p:spPr>
        <p:txBody>
          <a:bodyPr wrap="none" lIns="92075" tIns="46038" rIns="92075" bIns="46038" anchor="ctr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7413" y="6248400"/>
            <a:ext cx="1905000" cy="457200"/>
          </a:xfrm>
        </p:spPr>
        <p:txBody>
          <a:bodyPr wrap="none" lIns="92075" tIns="46038" rIns="92075" bIns="46038" anchor="ctr"/>
          <a:lstStyle>
            <a:lvl1pPr>
              <a:defRPr/>
            </a:lvl1pPr>
          </a:lstStyle>
          <a:p>
            <a:pPr>
              <a:defRPr/>
            </a:pPr>
            <a:fld id="{3DC38244-3C70-47B6-A2DB-28B6437002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A362D-25E0-486B-9C40-6B7D5361C55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BE743-0772-4DDE-9621-D93E4B598EF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1916C-124A-45B6-8ADB-2E9B19160AA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252E3-BEDB-4207-94F1-F5B89B99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A4CE-C050-4F4C-99DA-EB0C9AE2B72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CE8F0-A643-4771-95F9-0F9C355F4B9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34481-9A72-45BD-8138-79580A1B253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84891-9802-4D57-A2C5-697A1E55B30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363C1-9F0C-4CCB-BFB1-A1C9C5C8E6B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8932D-3EE1-4431-A054-97AD5486380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4763"/>
            <a:ext cx="2190750" cy="6091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763"/>
            <a:ext cx="6419850" cy="6091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D1CF3-8280-49EE-ACAF-B00F34E51D6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467BDD-AA0E-4428-BC3B-1997B84A557C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49660E-8C76-44D7-8655-57685B9F8595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AB9D08-4D7A-49E4-80CC-0EFE20C7B90D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8340D-C0A6-4625-B856-6CDAA9751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142F4F-4BB7-48B1-AB5E-80FA82A865EC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F148B2-BA3A-46AF-9719-8975C5FF1FBF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77AC60-D0C4-443C-8B5E-BCEC8E89095B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A5589E-A597-4262-81FA-C4A55A08CEE4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AC5D1C-6A66-4A20-B886-F59314BFF640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18CB0B-988D-470A-A181-A1ACC5C9C734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EB1EB4-2C2F-4299-942B-D12520FEA26C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76181A-8303-49D7-8CD5-9D1105916AB2}" type="slidenum">
              <a:rPr lang="en-US">
                <a:solidFill>
                  <a:srgbClr val="333399"/>
                </a:solidFill>
              </a:rPr>
              <a:pPr/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0580-E401-4F82-9AC8-722996E7606D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57985"/>
      </p:ext>
    </p:extLst>
  </p:cSld>
  <p:clrMapOvr>
    <a:masterClrMapping/>
  </p:clrMapOvr>
  <p:transition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5B8D-D2BB-4987-8105-7D47F780FD29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963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927C7-EB03-4DFD-9CA7-472F7C849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C4FB-3701-4D6F-B1C8-1BA50E04DF7A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04105"/>
      </p:ext>
    </p:extLst>
  </p:cSld>
  <p:clrMapOvr>
    <a:masterClrMapping/>
  </p:clrMapOvr>
  <p:transition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252E3-BEDB-4207-94F1-F5B89B99090E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86731"/>
      </p:ext>
    </p:extLst>
  </p:cSld>
  <p:clrMapOvr>
    <a:masterClrMapping/>
  </p:clrMapOvr>
  <p:transition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8340D-C0A6-4625-B856-6CDAA97511DE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06237"/>
      </p:ext>
    </p:extLst>
  </p:cSld>
  <p:clrMapOvr>
    <a:masterClrMapping/>
  </p:clrMapOvr>
  <p:transition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927C7-EB03-4DFD-9CA7-472F7C849ABB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58188"/>
      </p:ext>
    </p:extLst>
  </p:cSld>
  <p:clrMapOvr>
    <a:masterClrMapping/>
  </p:clrMapOvr>
  <p:transition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43F74-AFD3-4457-8E3A-F175BB52C42E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431"/>
      </p:ext>
    </p:extLst>
  </p:cSld>
  <p:clrMapOvr>
    <a:masterClrMapping/>
  </p:clrMapOvr>
  <p:transition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E6D21-66B3-4C91-861C-3ED4B518F519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47859"/>
      </p:ext>
    </p:extLst>
  </p:cSld>
  <p:clrMapOvr>
    <a:masterClrMapping/>
  </p:clrMapOvr>
  <p:transition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9876-C2DD-4CC0-868F-47B8345AD139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66739"/>
      </p:ext>
    </p:extLst>
  </p:cSld>
  <p:clrMapOvr>
    <a:masterClrMapping/>
  </p:clrMapOvr>
  <p:transition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7BD3-D683-482D-A9BF-81ECB0456E66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00330"/>
      </p:ext>
    </p:extLst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67E16-7CEF-46DE-BD87-EC4AF53D0265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88549"/>
      </p:ext>
    </p:extLst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400" b="1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5" name="Picture 11" descr="cern_logo_bul-pho-2007-046_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2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8677" name="Rectangle 5"/>
          <p:cNvSpPr>
            <a:spLocks noGrp="1" noChangeArrowheads="1"/>
          </p:cNvSpPr>
          <p:nvPr>
            <p:ph type="ctrTitle"/>
          </p:nvPr>
        </p:nvSpPr>
        <p:spPr>
          <a:solidFill>
            <a:srgbClr val="EAEAEA"/>
          </a:solidFill>
        </p:spPr>
        <p:txBody>
          <a:bodyPr/>
          <a:lstStyle>
            <a:lvl1pPr>
              <a:defRPr sz="3600" b="1" i="0">
                <a:latin typeface="Garamond"/>
                <a:cs typeface="Garamon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086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867400" y="4267200"/>
            <a:ext cx="2971800" cy="1752600"/>
          </a:xfrm>
          <a:solidFill>
            <a:srgbClr val="EAEAEA"/>
          </a:solidFill>
        </p:spPr>
        <p:txBody>
          <a:bodyPr/>
          <a:lstStyle>
            <a:lvl1pPr marL="0" indent="0" algn="ctr">
              <a:buFontTx/>
              <a:buNone/>
              <a:defRPr sz="2400" b="1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</p:spTree>
    <p:extLst>
      <p:ext uri="{BB962C8B-B14F-4D97-AF65-F5344CB8AC3E}">
        <p14:creationId xmlns:p14="http://schemas.microsoft.com/office/powerpoint/2010/main" val="96075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43F74-AFD3-4457-8E3A-F175BB52C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C1CC7-B261-5C43-AA9E-191EF6AEEE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1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0E172-ACCA-DD4D-B8CE-D0339766D5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5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86CAC-F221-A843-8F06-952D2B2C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92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1C40A-B106-D448-9A41-2409B41581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05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BB77C-A9CE-4A4F-86D4-2D4AD7358A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910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A6796-3D07-A04E-A6F0-A49B9F9FEF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28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7681D-7498-2144-991F-1D88A9D379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84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6F9A3-72EE-3542-9D44-41345BE4F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415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A304F-84B7-E741-9CBF-405A4C77FA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371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0"/>
            <a:ext cx="22098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4770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3A6B4-AA39-3144-B3CC-1A3586E553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4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E6D21-66B3-4C91-861C-3ED4B518F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8663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1095375"/>
            <a:ext cx="5638800" cy="2435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0" y="3559175"/>
            <a:ext cx="5651500" cy="2917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5661025" y="1095374"/>
            <a:ext cx="3482975" cy="5381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0B4B-66D1-6D42-9392-98A297D6E8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42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1549400"/>
            <a:ext cx="6388100" cy="3606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6400800" y="1095374"/>
            <a:ext cx="2743200" cy="5381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E20DE-527F-A743-A88B-F2313501FA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509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0580-E401-4F82-9AC8-722996E7606D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2680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5B8D-D2BB-4987-8105-7D47F780FD29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74694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C4FB-3701-4D6F-B1C8-1BA50E04DF7A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40743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252E3-BEDB-4207-94F1-F5B89B99090E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78835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8340D-C0A6-4625-B856-6CDAA97511DE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58942"/>
      </p:ext>
    </p:extLst>
  </p:cSld>
  <p:clrMapOvr>
    <a:masterClrMapping/>
  </p:clrMapOvr>
  <p:transition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927C7-EB03-4DFD-9CA7-472F7C849ABB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36025"/>
      </p:ext>
    </p:extLst>
  </p:cSld>
  <p:clrMapOvr>
    <a:masterClrMapping/>
  </p:clrMapOvr>
  <p:transition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43F74-AFD3-4457-8E3A-F175BB52C42E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98196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9876-C2DD-4CC0-868F-47B8345AD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E6D21-66B3-4C91-861C-3ED4B518F519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84997"/>
      </p:ext>
    </p:extLst>
  </p:cSld>
  <p:clrMapOvr>
    <a:masterClrMapping/>
  </p:clrMapOvr>
  <p:transition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9876-C2DD-4CC0-868F-47B8345AD139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36161"/>
      </p:ext>
    </p:extLst>
  </p:cSld>
  <p:clrMapOvr>
    <a:masterClrMapping/>
  </p:clrMapOvr>
  <p:transition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7BD3-D683-482D-A9BF-81ECB0456E66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90644"/>
      </p:ext>
    </p:extLst>
  </p:cSld>
  <p:clrMapOvr>
    <a:masterClrMapping/>
  </p:clrMapOvr>
  <p:transition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67E16-7CEF-46DE-BD87-EC4AF53D0265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67086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rgbClr val="333399">
              <a:alpha val="14999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0"/>
            <a:ext cx="8439150" cy="771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200" i="1">
                <a:latin typeface="Arial" pitchFamily="34" charset="0"/>
              </a:defRPr>
            </a:lvl1pPr>
          </a:lstStyle>
          <a:p>
            <a:pPr>
              <a:defRPr/>
            </a:pPr>
            <a:fld id="{BBACB4ED-67BA-4D31-A0E5-2277A186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69734" name="Rectangle 6"/>
          <p:cNvSpPr>
            <a:spLocks noChangeArrowheads="1"/>
          </p:cNvSpPr>
          <p:nvPr/>
        </p:nvSpPr>
        <p:spPr bwMode="auto">
          <a:xfrm>
            <a:off x="2581275" y="6629400"/>
            <a:ext cx="3979863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200" i="1"/>
              <a:t>CAS October 2011    R.Schmidt</a:t>
            </a:r>
          </a:p>
        </p:txBody>
      </p:sp>
      <p:sp>
        <p:nvSpPr>
          <p:cNvPr id="969735" name="Line 7"/>
          <p:cNvSpPr>
            <a:spLocks noChangeShapeType="1"/>
          </p:cNvSpPr>
          <p:nvPr userDrawn="1"/>
        </p:nvSpPr>
        <p:spPr bwMode="auto">
          <a:xfrm>
            <a:off x="0" y="7715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  <p:sp>
        <p:nvSpPr>
          <p:cNvPr id="969736" name="Line 8"/>
          <p:cNvSpPr>
            <a:spLocks noChangeShapeType="1"/>
          </p:cNvSpPr>
          <p:nvPr userDrawn="1"/>
        </p:nvSpPr>
        <p:spPr bwMode="auto">
          <a:xfrm>
            <a:off x="0" y="66770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0"/>
            <a:ext cx="8928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7852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6517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453188"/>
            <a:ext cx="784860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16517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453188"/>
            <a:ext cx="64770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625F2-879A-4EE6-8796-F8D6929F24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51718" name="Line 6"/>
          <p:cNvSpPr>
            <a:spLocks noChangeShapeType="1"/>
          </p:cNvSpPr>
          <p:nvPr/>
        </p:nvSpPr>
        <p:spPr bwMode="auto">
          <a:xfrm>
            <a:off x="1619250" y="620713"/>
            <a:ext cx="752475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6925" y="142875"/>
            <a:ext cx="8189913" cy="573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08050"/>
            <a:ext cx="85344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0" y="11113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70663"/>
            <a:ext cx="2276475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  Slide </a:t>
            </a:r>
          </a:p>
        </p:txBody>
      </p:sp>
      <p:sp>
        <p:nvSpPr>
          <p:cNvPr id="1641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6925" y="6597650"/>
            <a:ext cx="674688" cy="287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AFC823A-2F70-4001-9F26-D1978947831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762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>
    <p:dissolv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Char char="•"/>
        <a:defRPr sz="2000">
          <a:solidFill>
            <a:schemeClr val="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763"/>
            <a:ext cx="8435975" cy="765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53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670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597650"/>
            <a:ext cx="3600450" cy="287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Slide </a:t>
            </a:r>
          </a:p>
        </p:txBody>
      </p:sp>
      <p:sp>
        <p:nvSpPr>
          <p:cNvPr id="13670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7650"/>
            <a:ext cx="2133600" cy="287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BB33F3C-34B2-447A-A438-BC1AB2079E5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Char char="•"/>
        <a:defRPr sz="2000" b="1">
          <a:solidFill>
            <a:schemeClr val="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rgbClr val="333399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US" sz="2000" b="1" smtClean="0">
              <a:solidFill>
                <a:srgbClr val="000000"/>
              </a:solidFill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0"/>
            <a:ext cx="8439150" cy="771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697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 i="1">
                <a:solidFill>
                  <a:schemeClr val="accent2"/>
                </a:solidFill>
              </a:defRPr>
            </a:lvl1pPr>
          </a:lstStyle>
          <a:p>
            <a:pPr algn="ctr"/>
            <a:fld id="{E0DC1A56-E5DA-426B-ABF1-EFC2D271AE80}" type="slidenum">
              <a:rPr lang="en-US" smtClean="0">
                <a:solidFill>
                  <a:srgbClr val="333399"/>
                </a:solidFill>
              </a:rPr>
              <a:pPr algn="ctr"/>
              <a:t>‹#›</a:t>
            </a:fld>
            <a:endParaRPr lang="en-US" smtClean="0">
              <a:solidFill>
                <a:srgbClr val="333399"/>
              </a:solidFill>
            </a:endParaRPr>
          </a:p>
        </p:txBody>
      </p:sp>
      <p:sp>
        <p:nvSpPr>
          <p:cNvPr id="969734" name="Rectangle 6"/>
          <p:cNvSpPr>
            <a:spLocks noChangeArrowheads="1"/>
          </p:cNvSpPr>
          <p:nvPr/>
        </p:nvSpPr>
        <p:spPr bwMode="auto">
          <a:xfrm>
            <a:off x="2581275" y="6629400"/>
            <a:ext cx="3979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200" i="1" smtClean="0">
                <a:solidFill>
                  <a:srgbClr val="333399"/>
                </a:solidFill>
              </a:rPr>
              <a:t>CAS June 2008 </a:t>
            </a:r>
          </a:p>
        </p:txBody>
      </p:sp>
      <p:sp>
        <p:nvSpPr>
          <p:cNvPr id="969735" name="Line 7"/>
          <p:cNvSpPr>
            <a:spLocks noChangeShapeType="1"/>
          </p:cNvSpPr>
          <p:nvPr userDrawn="1"/>
        </p:nvSpPr>
        <p:spPr bwMode="auto">
          <a:xfrm>
            <a:off x="0" y="7715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2000" b="1" smtClean="0">
              <a:solidFill>
                <a:srgbClr val="000000"/>
              </a:solidFill>
            </a:endParaRPr>
          </a:p>
        </p:txBody>
      </p:sp>
      <p:sp>
        <p:nvSpPr>
          <p:cNvPr id="969736" name="Line 8"/>
          <p:cNvSpPr>
            <a:spLocks noChangeShapeType="1"/>
          </p:cNvSpPr>
          <p:nvPr userDrawn="1"/>
        </p:nvSpPr>
        <p:spPr bwMode="auto">
          <a:xfrm>
            <a:off x="0" y="66770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2000" b="1" smtClean="0">
              <a:solidFill>
                <a:srgbClr val="000000"/>
              </a:solidFill>
            </a:endParaRPr>
          </a:p>
        </p:txBody>
      </p:sp>
      <p:pic>
        <p:nvPicPr>
          <p:cNvPr id="969737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dissolv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95000"/>
        </a:lnSpc>
        <a:spcBef>
          <a:spcPct val="4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rgbClr val="333399">
              <a:alpha val="14999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0"/>
            <a:ext cx="8439150" cy="771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200" i="1">
                <a:latin typeface="Arial" pitchFamily="34" charset="0"/>
              </a:defRPr>
            </a:lvl1pPr>
          </a:lstStyle>
          <a:p>
            <a:pPr>
              <a:defRPr/>
            </a:pPr>
            <a:fld id="{BBACB4ED-67BA-4D31-A0E5-2277A1865C43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  <p:sp>
        <p:nvSpPr>
          <p:cNvPr id="969734" name="Rectangle 6"/>
          <p:cNvSpPr>
            <a:spLocks noChangeArrowheads="1"/>
          </p:cNvSpPr>
          <p:nvPr/>
        </p:nvSpPr>
        <p:spPr bwMode="auto">
          <a:xfrm>
            <a:off x="2581275" y="6629400"/>
            <a:ext cx="3979863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200" i="1">
                <a:solidFill>
                  <a:srgbClr val="333399"/>
                </a:solidFill>
              </a:rPr>
              <a:t>CAS October 2011    R.Schmidt</a:t>
            </a:r>
          </a:p>
        </p:txBody>
      </p:sp>
      <p:sp>
        <p:nvSpPr>
          <p:cNvPr id="969735" name="Line 7"/>
          <p:cNvSpPr>
            <a:spLocks noChangeShapeType="1"/>
          </p:cNvSpPr>
          <p:nvPr userDrawn="1"/>
        </p:nvSpPr>
        <p:spPr bwMode="auto">
          <a:xfrm>
            <a:off x="0" y="7715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969736" name="Line 8"/>
          <p:cNvSpPr>
            <a:spLocks noChangeShapeType="1"/>
          </p:cNvSpPr>
          <p:nvPr userDrawn="1"/>
        </p:nvSpPr>
        <p:spPr bwMode="auto">
          <a:xfrm>
            <a:off x="0" y="66770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333399"/>
              </a:solidFill>
              <a:latin typeface="Arial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16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cern_logo_bul-pho-2007-046_01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2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ontent Placeholder 6" descr="lcoll_logo3 [Converted] medium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683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7650" name="Rectangle 2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024688" cy="10668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076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13076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en-US" sz="1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076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3DA85876-9CD4-0740-AE8E-DE9957355B88}" type="slidenum">
              <a:rPr lang="en-US">
                <a:solidFill>
                  <a:srgbClr val="000000"/>
                </a:solidFill>
                <a:ea typeface="ＭＳ Ｐゴシック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/>
          <a:ea typeface="ＭＳ Ｐゴシック" pitchFamily="-107" charset="-128"/>
          <a:cs typeface="Garamon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65" charset="0"/>
          <a:ea typeface="ＭＳ Ｐゴシック" pitchFamily="-107" charset="-128"/>
          <a:cs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65" charset="0"/>
          <a:ea typeface="ＭＳ Ｐゴシック" pitchFamily="-107" charset="-128"/>
          <a:cs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65" charset="0"/>
          <a:ea typeface="ＭＳ Ｐゴシック" pitchFamily="-107" charset="-128"/>
          <a:cs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65" charset="0"/>
          <a:ea typeface="ＭＳ Ｐゴシック" pitchFamily="-107" charset="-128"/>
          <a:cs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/>
          <a:ea typeface="ＭＳ Ｐゴシック" pitchFamily="-107" charset="-128"/>
          <a:cs typeface="Garamond"/>
        </a:defRPr>
      </a:lvl1pPr>
      <a:lvl2pPr marL="742950" indent="-285750" algn="l" rtl="0" eaLnBrk="0" fontAlgn="base" hangingPunct="0">
        <a:lnSpc>
          <a:spcPct val="105000"/>
        </a:lnSpc>
        <a:spcBef>
          <a:spcPct val="40000"/>
        </a:spcBef>
        <a:spcAft>
          <a:spcPct val="0"/>
        </a:spcAft>
        <a:buChar char="–"/>
        <a:defRPr sz="2000">
          <a:solidFill>
            <a:schemeClr val="tx1"/>
          </a:solidFill>
          <a:latin typeface="Garamond"/>
          <a:ea typeface="ＭＳ Ｐゴシック" pitchFamily="-107" charset="-128"/>
          <a:cs typeface="Garamond"/>
        </a:defRPr>
      </a:lvl2pPr>
      <a:lvl3pPr marL="1143000" indent="-228600" algn="l" rtl="0" eaLnBrk="0" fontAlgn="base" hangingPunct="0">
        <a:lnSpc>
          <a:spcPct val="105000"/>
        </a:lnSpc>
        <a:spcBef>
          <a:spcPct val="40000"/>
        </a:spcBef>
        <a:spcAft>
          <a:spcPct val="0"/>
        </a:spcAft>
        <a:buChar char="•"/>
        <a:defRPr sz="1600">
          <a:solidFill>
            <a:schemeClr val="tx1"/>
          </a:solidFill>
          <a:latin typeface="Garamond"/>
          <a:ea typeface="ＭＳ Ｐゴシック" pitchFamily="-107" charset="-128"/>
          <a:cs typeface="Garamond"/>
        </a:defRPr>
      </a:lvl3pPr>
      <a:lvl4pPr marL="1600200" indent="-228600" algn="l" rtl="0" eaLnBrk="0" fontAlgn="base" hangingPunct="0">
        <a:lnSpc>
          <a:spcPct val="105000"/>
        </a:lnSpc>
        <a:spcBef>
          <a:spcPct val="40000"/>
        </a:spcBef>
        <a:spcAft>
          <a:spcPct val="0"/>
        </a:spcAft>
        <a:buChar char="–"/>
        <a:defRPr sz="1400">
          <a:solidFill>
            <a:schemeClr val="tx1"/>
          </a:solidFill>
          <a:latin typeface="Garamond"/>
          <a:ea typeface="ＭＳ Ｐゴシック" pitchFamily="-107" charset="-128"/>
          <a:cs typeface="Garamond"/>
        </a:defRPr>
      </a:lvl4pPr>
      <a:lvl5pPr marL="2057400" indent="-228600" algn="l" rtl="0" eaLnBrk="0" fontAlgn="base" hangingPunct="0">
        <a:lnSpc>
          <a:spcPct val="105000"/>
        </a:lnSpc>
        <a:spcBef>
          <a:spcPct val="40000"/>
        </a:spcBef>
        <a:spcAft>
          <a:spcPct val="0"/>
        </a:spcAft>
        <a:buChar char="»"/>
        <a:defRPr sz="1400">
          <a:solidFill>
            <a:schemeClr val="tx1"/>
          </a:solidFill>
          <a:latin typeface="Garamond"/>
          <a:ea typeface="ＭＳ Ｐゴシック" pitchFamily="-107" charset="-128"/>
          <a:cs typeface="Garamond"/>
        </a:defRPr>
      </a:lvl5pPr>
      <a:lvl6pPr marL="2514600" indent="-228600" algn="l" rtl="0" fontAlgn="base">
        <a:lnSpc>
          <a:spcPct val="105000"/>
        </a:lnSpc>
        <a:spcBef>
          <a:spcPct val="4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lnSpc>
          <a:spcPct val="105000"/>
        </a:lnSpc>
        <a:spcBef>
          <a:spcPct val="4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lnSpc>
          <a:spcPct val="105000"/>
        </a:lnSpc>
        <a:spcBef>
          <a:spcPct val="4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lnSpc>
          <a:spcPct val="105000"/>
        </a:lnSpc>
        <a:spcBef>
          <a:spcPct val="4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rgbClr val="333399">
              <a:alpha val="14999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0"/>
            <a:ext cx="8439150" cy="771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200" i="1">
                <a:latin typeface="Arial" pitchFamily="34" charset="0"/>
              </a:defRPr>
            </a:lvl1pPr>
          </a:lstStyle>
          <a:p>
            <a:pPr>
              <a:defRPr/>
            </a:pPr>
            <a:fld id="{BBACB4ED-67BA-4D31-A0E5-2277A1865C43}" type="slidenum">
              <a:rPr lang="en-US">
                <a:solidFill>
                  <a:srgbClr val="33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99"/>
              </a:solidFill>
            </a:endParaRPr>
          </a:p>
        </p:txBody>
      </p:sp>
      <p:sp>
        <p:nvSpPr>
          <p:cNvPr id="969734" name="Rectangle 6"/>
          <p:cNvSpPr>
            <a:spLocks noChangeArrowheads="1"/>
          </p:cNvSpPr>
          <p:nvPr/>
        </p:nvSpPr>
        <p:spPr bwMode="auto">
          <a:xfrm>
            <a:off x="2581275" y="6629400"/>
            <a:ext cx="3979863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200" i="1">
                <a:solidFill>
                  <a:srgbClr val="333399"/>
                </a:solidFill>
              </a:rPr>
              <a:t>CAS October 2011    R.Schmidt</a:t>
            </a:r>
          </a:p>
        </p:txBody>
      </p:sp>
      <p:sp>
        <p:nvSpPr>
          <p:cNvPr id="969735" name="Line 7"/>
          <p:cNvSpPr>
            <a:spLocks noChangeShapeType="1"/>
          </p:cNvSpPr>
          <p:nvPr userDrawn="1"/>
        </p:nvSpPr>
        <p:spPr bwMode="auto">
          <a:xfrm>
            <a:off x="0" y="7715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969736" name="Line 8"/>
          <p:cNvSpPr>
            <a:spLocks noChangeShapeType="1"/>
          </p:cNvSpPr>
          <p:nvPr userDrawn="1"/>
        </p:nvSpPr>
        <p:spPr bwMode="auto">
          <a:xfrm>
            <a:off x="0" y="66770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solidFill>
                <a:srgbClr val="333399"/>
              </a:solidFill>
              <a:latin typeface="Arial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643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E:\..\talks\VisitsAtCERN\Collimation%20Picture%20Gallery\IMG_3385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emf"/><Relationship Id="rId4" Type="http://schemas.openxmlformats.org/officeDocument/2006/relationships/package" Target="../embeddings/Microsoft_PowerPoint_Presentation1.pptx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5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>
            <a:grpSpLocks noChangeAspect="1"/>
          </p:cNvGrpSpPr>
          <p:nvPr/>
        </p:nvGrpSpPr>
        <p:grpSpPr bwMode="auto">
          <a:xfrm>
            <a:off x="0" y="7138"/>
            <a:ext cx="9144000" cy="6841134"/>
            <a:chOff x="1680" y="454"/>
            <a:chExt cx="3968" cy="3371"/>
          </a:xfrm>
          <a:solidFill>
            <a:schemeClr val="bg1"/>
          </a:solidFill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1680" y="454"/>
              <a:ext cx="3968" cy="3371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endParaRPr lang="de-DE" dirty="0"/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54"/>
              <a:ext cx="3976" cy="3379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</p:grpSp>
      <p:sp>
        <p:nvSpPr>
          <p:cNvPr id="5427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63EDF0-19FB-4B53-A09E-084828F13D5A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4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35" y="4949765"/>
            <a:ext cx="9125565" cy="1908235"/>
          </a:xfrm>
          <a:solidFill>
            <a:schemeClr val="accent4">
              <a:lumMod val="85000"/>
              <a:lumOff val="15000"/>
              <a:alpha val="96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</a:rPr>
              <a:t>Beam losses</a:t>
            </a:r>
          </a:p>
          <a:p>
            <a:pPr eaLnBrk="1" hangingPunct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</a:rPr>
              <a:t>Continuous beam losses and Collimation</a:t>
            </a:r>
          </a:p>
          <a:p>
            <a:pPr eaLnBrk="1" hangingPunct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</a:rPr>
              <a:t>Accidental beam losses and Machine Protection</a:t>
            </a:r>
          </a:p>
        </p:txBody>
      </p:sp>
      <p:sp>
        <p:nvSpPr>
          <p:cNvPr id="1242116" name="Text Box 4"/>
          <p:cNvSpPr txBox="1">
            <a:spLocks noChangeArrowheads="1"/>
          </p:cNvSpPr>
          <p:nvPr/>
        </p:nvSpPr>
        <p:spPr bwMode="auto">
          <a:xfrm>
            <a:off x="18435" y="-1"/>
            <a:ext cx="9144000" cy="1534779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GB" sz="3200" b="1" dirty="0">
                <a:solidFill>
                  <a:srgbClr val="FFFF00"/>
                </a:solidFill>
              </a:rPr>
              <a:t>Machine Protection </a:t>
            </a:r>
            <a:endParaRPr lang="en-GB" sz="3200" b="1" dirty="0" smtClean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GB" sz="3200" b="1" dirty="0" smtClean="0">
                <a:solidFill>
                  <a:srgbClr val="FFFF00"/>
                </a:solidFill>
              </a:rPr>
              <a:t>and Collimation</a:t>
            </a:r>
          </a:p>
          <a:p>
            <a:pPr algn="ctr" eaLnBrk="0" hangingPunct="0">
              <a:lnSpc>
                <a:spcPts val="14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rgbClr val="FFFF00"/>
                </a:solidFill>
              </a:rPr>
              <a:t> </a:t>
            </a:r>
            <a:r>
              <a:rPr lang="en-GB" sz="3200" b="1" dirty="0">
                <a:solidFill>
                  <a:srgbClr val="FFFF00"/>
                </a:solidFill>
              </a:rPr>
              <a:t/>
            </a:r>
            <a:br>
              <a:rPr lang="en-GB" sz="3200" b="1" dirty="0">
                <a:solidFill>
                  <a:srgbClr val="FFFF00"/>
                </a:solidFill>
              </a:rPr>
            </a:br>
            <a:r>
              <a:rPr lang="en-GB" sz="2000" dirty="0" smtClean="0">
                <a:solidFill>
                  <a:srgbClr val="FFFF00"/>
                </a:solidFill>
              </a:rPr>
              <a:t>Rüdiger </a:t>
            </a:r>
            <a:r>
              <a:rPr lang="en-GB" sz="2000" dirty="0">
                <a:solidFill>
                  <a:srgbClr val="FFFF00"/>
                </a:solidFill>
              </a:rPr>
              <a:t>Schmidt, </a:t>
            </a:r>
            <a:r>
              <a:rPr lang="en-GB" sz="2000" dirty="0" smtClean="0">
                <a:solidFill>
                  <a:srgbClr val="FFFF00"/>
                </a:solidFill>
              </a:rPr>
              <a:t>CERN, CAS </a:t>
            </a:r>
            <a:r>
              <a:rPr lang="en-GB" sz="2000" dirty="0">
                <a:solidFill>
                  <a:srgbClr val="FFFF00"/>
                </a:solidFill>
              </a:rPr>
              <a:t>Accelerator </a:t>
            </a:r>
            <a:r>
              <a:rPr lang="en-GB" sz="2000" dirty="0" smtClean="0">
                <a:solidFill>
                  <a:srgbClr val="FFFF00"/>
                </a:solidFill>
              </a:rPr>
              <a:t>School, October </a:t>
            </a:r>
            <a:r>
              <a:rPr lang="en-GB" sz="2000" dirty="0">
                <a:solidFill>
                  <a:srgbClr val="FFFF00"/>
                </a:solidFill>
              </a:rPr>
              <a:t>2011 </a:t>
            </a:r>
            <a:r>
              <a:rPr lang="en-US" sz="2000" dirty="0">
                <a:solidFill>
                  <a:srgbClr val="FFFF00"/>
                </a:solidFill>
              </a:rPr>
              <a:t>- </a:t>
            </a:r>
            <a:r>
              <a:rPr lang="en-GB" sz="2000" dirty="0">
                <a:solidFill>
                  <a:srgbClr val="FFFF00"/>
                </a:solidFill>
              </a:rPr>
              <a:t>Chios</a:t>
            </a:r>
          </a:p>
        </p:txBody>
      </p:sp>
      <p:pic>
        <p:nvPicPr>
          <p:cNvPr id="1429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3"/>
            <a:ext cx="1079962" cy="78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95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67" y="11244"/>
            <a:ext cx="1197224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0240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AB7F2C50-6194-4179-85B9-FD21E7ECC9C6}" type="slidenum">
              <a:rPr lang="en-US" sz="1200" i="1"/>
              <a:pPr algn="ctr"/>
              <a:t>10</a:t>
            </a:fld>
            <a:endParaRPr lang="en-US" sz="1200" i="1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Beam losses</a:t>
            </a:r>
          </a:p>
        </p:txBody>
      </p:sp>
      <p:sp>
        <p:nvSpPr>
          <p:cNvPr id="56323" name="Text Placeholder 1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GB" dirty="0" smtClean="0"/>
              <a:t>In accelerators, </a:t>
            </a:r>
            <a:r>
              <a:rPr lang="en-GB" dirty="0" smtClean="0">
                <a:solidFill>
                  <a:srgbClr val="C00000"/>
                </a:solidFill>
              </a:rPr>
              <a:t>particles are lost due to a variety of reasons</a:t>
            </a:r>
            <a:r>
              <a:rPr lang="en-GB" dirty="0" smtClean="0"/>
              <a:t>: beam gas interaction, losses from collisions, losses of the beam halo, …</a:t>
            </a:r>
          </a:p>
          <a:p>
            <a:pPr>
              <a:lnSpc>
                <a:spcPct val="100000"/>
              </a:lnSpc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C00000"/>
                </a:solidFill>
              </a:rPr>
              <a:t>Continuous beam losses </a:t>
            </a:r>
            <a:r>
              <a:rPr lang="en-GB" dirty="0" smtClean="0"/>
              <a:t>are </a:t>
            </a:r>
            <a:r>
              <a:rPr lang="en-GB" dirty="0" smtClean="0">
                <a:solidFill>
                  <a:srgbClr val="C00000"/>
                </a:solidFill>
              </a:rPr>
              <a:t>inherent to the operation </a:t>
            </a:r>
            <a:r>
              <a:rPr lang="en-GB" dirty="0" smtClean="0"/>
              <a:t>of accelerators</a:t>
            </a:r>
          </a:p>
          <a:p>
            <a:pPr lvl="1"/>
            <a:r>
              <a:rPr lang="en-GB" dirty="0" smtClean="0"/>
              <a:t>Taken into account during the design of the accelerator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Accidental beam losses </a:t>
            </a:r>
            <a:r>
              <a:rPr lang="en-GB" dirty="0" smtClean="0"/>
              <a:t>are due to a multitude of </a:t>
            </a:r>
            <a:r>
              <a:rPr lang="en-GB" dirty="0" smtClean="0">
                <a:solidFill>
                  <a:srgbClr val="C00000"/>
                </a:solidFill>
              </a:rPr>
              <a:t>failures</a:t>
            </a:r>
            <a:r>
              <a:rPr lang="en-GB" dirty="0" smtClean="0"/>
              <a:t> mechanisms</a:t>
            </a:r>
          </a:p>
          <a:p>
            <a:r>
              <a:rPr lang="en-GB" dirty="0" smtClean="0"/>
              <a:t>The </a:t>
            </a:r>
            <a:r>
              <a:rPr lang="en-GB" dirty="0" smtClean="0">
                <a:solidFill>
                  <a:srgbClr val="C00000"/>
                </a:solidFill>
              </a:rPr>
              <a:t>number of</a:t>
            </a:r>
            <a:r>
              <a:rPr lang="en-GB" dirty="0" smtClean="0"/>
              <a:t> possible </a:t>
            </a:r>
            <a:r>
              <a:rPr lang="en-GB" dirty="0" smtClean="0">
                <a:solidFill>
                  <a:srgbClr val="C00000"/>
                </a:solidFill>
              </a:rPr>
              <a:t>failures</a:t>
            </a:r>
            <a:r>
              <a:rPr lang="en-GB" dirty="0" smtClean="0"/>
              <a:t> leading to accidental beam losses is (nearly) </a:t>
            </a:r>
            <a:r>
              <a:rPr lang="en-GB" dirty="0" smtClean="0">
                <a:solidFill>
                  <a:srgbClr val="C00000"/>
                </a:solidFill>
              </a:rPr>
              <a:t>infinite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53C29F8F-1D7C-428F-A5D3-4942B9FEA0A0}" type="slidenum">
              <a:rPr lang="en-US" sz="1200" i="1"/>
              <a:pPr algn="ctr"/>
              <a:t>11</a:t>
            </a:fld>
            <a:endParaRPr lang="en-US" sz="1200" i="1" dirty="0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Beam losses, machine protection and collimation 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28600" y="990600"/>
            <a:ext cx="80010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GB" dirty="0" smtClean="0">
                <a:solidFill>
                  <a:schemeClr val="tx1"/>
                </a:solidFill>
              </a:rPr>
              <a:t>Continuous </a:t>
            </a:r>
            <a:r>
              <a:rPr lang="en-GB" dirty="0">
                <a:solidFill>
                  <a:schemeClr val="tx1"/>
                </a:solidFill>
              </a:rPr>
              <a:t>beam losses: </a:t>
            </a:r>
            <a:r>
              <a:rPr lang="en-GB" b="1" dirty="0">
                <a:solidFill>
                  <a:srgbClr val="C00000"/>
                </a:solidFill>
              </a:rPr>
              <a:t>Collimation</a:t>
            </a:r>
            <a:r>
              <a:rPr lang="en-GB" dirty="0">
                <a:solidFill>
                  <a:srgbClr val="C00000"/>
                </a:solidFill>
              </a:rPr>
              <a:t> prevents too high beam losses</a:t>
            </a:r>
            <a:r>
              <a:rPr lang="en-GB" dirty="0">
                <a:solidFill>
                  <a:schemeClr val="tx1"/>
                </a:solidFill>
              </a:rPr>
              <a:t> around the accelerator (beam cleaning)</a:t>
            </a:r>
          </a:p>
          <a:p>
            <a:pPr marL="342900" indent="-342900"/>
            <a:r>
              <a:rPr lang="en-GB" dirty="0">
                <a:solidFill>
                  <a:schemeClr val="tx1"/>
                </a:solidFill>
              </a:rPr>
              <a:t> </a:t>
            </a:r>
          </a:p>
          <a:p>
            <a:pPr marL="342900" indent="-342900"/>
            <a:r>
              <a:rPr lang="en-GB" dirty="0" smtClean="0">
                <a:solidFill>
                  <a:schemeClr val="tx1"/>
                </a:solidFill>
              </a:rPr>
              <a:t>A collimation system is a (very complex) system installed </a:t>
            </a:r>
            <a:r>
              <a:rPr lang="en-GB" dirty="0">
                <a:solidFill>
                  <a:schemeClr val="tx1"/>
                </a:solidFill>
              </a:rPr>
              <a:t>in an </a:t>
            </a:r>
            <a:r>
              <a:rPr lang="en-GB" dirty="0" smtClean="0">
                <a:solidFill>
                  <a:schemeClr val="tx1"/>
                </a:solidFill>
              </a:rPr>
              <a:t>accelerator to </a:t>
            </a:r>
            <a:r>
              <a:rPr lang="en-GB" dirty="0" smtClean="0">
                <a:solidFill>
                  <a:srgbClr val="C00000"/>
                </a:solidFill>
              </a:rPr>
              <a:t>capture mostly halo particles</a:t>
            </a:r>
          </a:p>
          <a:p>
            <a:pPr marL="342900" indent="-342900"/>
            <a:r>
              <a:rPr lang="en-GB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/>
            <a:r>
              <a:rPr lang="en-GB" dirty="0" smtClean="0">
                <a:solidFill>
                  <a:schemeClr val="tx1"/>
                </a:solidFill>
              </a:rPr>
              <a:t>Such system is also called (beam) Cleaning System</a:t>
            </a:r>
            <a:endParaRPr lang="en-GB" dirty="0">
              <a:solidFill>
                <a:schemeClr val="tx1"/>
              </a:solidFill>
            </a:endParaRPr>
          </a:p>
          <a:p>
            <a:pPr marL="342900" indent="-34290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28600" y="4419600"/>
            <a:ext cx="8001000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r>
              <a:rPr lang="en-GB" dirty="0">
                <a:solidFill>
                  <a:schemeClr val="tx1"/>
                </a:solidFill>
              </a:rPr>
              <a:t>Accidental beam losses: </a:t>
            </a:r>
            <a:r>
              <a:rPr lang="en-GB" b="1" dirty="0">
                <a:solidFill>
                  <a:schemeClr val="tx1"/>
                </a:solidFill>
              </a:rPr>
              <a:t>“</a:t>
            </a:r>
            <a:r>
              <a:rPr lang="en-GB" b="1" dirty="0">
                <a:solidFill>
                  <a:srgbClr val="C00000"/>
                </a:solidFill>
              </a:rPr>
              <a:t>Machine Protection”</a:t>
            </a:r>
            <a:r>
              <a:rPr lang="en-GB" dirty="0">
                <a:solidFill>
                  <a:srgbClr val="C00000"/>
                </a:solidFill>
              </a:rPr>
              <a:t> protects equipment </a:t>
            </a:r>
            <a:r>
              <a:rPr lang="en-GB" dirty="0">
                <a:solidFill>
                  <a:schemeClr val="tx1"/>
                </a:solidFill>
              </a:rPr>
              <a:t>from damage, activation and downtime </a:t>
            </a:r>
          </a:p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r>
              <a:rPr lang="en-GB" dirty="0">
                <a:solidFill>
                  <a:schemeClr val="tx1"/>
                </a:solidFill>
              </a:rPr>
              <a:t>Machine protection includes a large variety of systems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522538"/>
            <a:ext cx="153987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AB7F2C50-6194-4179-85B9-FD21E7ECC9C6}" type="slidenum">
              <a:rPr lang="en-US" sz="1200" i="1"/>
              <a:pPr algn="ctr"/>
              <a:t>12</a:t>
            </a:fld>
            <a:endParaRPr lang="en-US" sz="1200" i="1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Regular and irregular operation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724400" y="1447800"/>
            <a:ext cx="4267200" cy="444817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Failures during operation</a:t>
            </a:r>
          </a:p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endParaRPr lang="en-US" dirty="0" smtClean="0">
              <a:latin typeface="Arial" pitchFamily="34" charset="0"/>
            </a:endParaRPr>
          </a:p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dirty="0" smtClean="0">
                <a:latin typeface="Arial" pitchFamily="34" charset="0"/>
              </a:rPr>
              <a:t>Beam </a:t>
            </a:r>
            <a:r>
              <a:rPr lang="en-US" dirty="0">
                <a:latin typeface="Arial" pitchFamily="34" charset="0"/>
              </a:rPr>
              <a:t>losses due to failures, </a:t>
            </a:r>
            <a:r>
              <a:rPr lang="en-US" sz="2000" dirty="0">
                <a:latin typeface="Arial" pitchFamily="34" charset="0"/>
              </a:rPr>
              <a:t>timescale </a:t>
            </a:r>
            <a:r>
              <a:rPr lang="en-US" sz="2000" dirty="0" smtClean="0">
                <a:latin typeface="Arial" pitchFamily="34" charset="0"/>
              </a:rPr>
              <a:t>from </a:t>
            </a:r>
            <a:r>
              <a:rPr lang="en-US" sz="2000" dirty="0">
                <a:latin typeface="Arial" pitchFamily="34" charset="0"/>
              </a:rPr>
              <a:t>nanoseconds to seconds</a:t>
            </a:r>
            <a:endParaRPr lang="de-DE" sz="2000" dirty="0">
              <a:latin typeface="Arial" pitchFamily="34" charset="0"/>
            </a:endParaRPr>
          </a:p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rPr>
              <a:t>Machine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rPr>
              <a:t> protection systems</a:t>
            </a:r>
            <a:endParaRPr lang="en-US" baseline="0" dirty="0">
              <a:latin typeface="Arial" pitchFamily="34" charset="0"/>
            </a:endParaRPr>
          </a:p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rPr>
              <a:t>Collimators</a:t>
            </a:r>
          </a:p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latin typeface="Arial" pitchFamily="34" charset="0"/>
              </a:rPr>
              <a:t>Beam absorbers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6200" y="1447799"/>
            <a:ext cx="4495800" cy="444817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Regular operation</a:t>
            </a:r>
          </a:p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Arial" pitchFamily="34" charset="0"/>
            </a:endParaRPr>
          </a:p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" pitchFamily="34" charset="0"/>
            </a:endParaRPr>
          </a:p>
          <a:p>
            <a:pPr marL="342900" marR="0" indent="-342900" algn="ctr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34" charset="0"/>
              </a:rPr>
              <a:t>Many accelerator systems</a:t>
            </a:r>
          </a:p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dirty="0" smtClean="0">
                <a:latin typeface="Arial" pitchFamily="34" charset="0"/>
              </a:rPr>
              <a:t>Continuous </a:t>
            </a:r>
            <a:r>
              <a:rPr lang="en-US" dirty="0">
                <a:latin typeface="Arial" pitchFamily="34" charset="0"/>
              </a:rPr>
              <a:t>beam losses</a:t>
            </a:r>
            <a:endParaRPr lang="de-DE" dirty="0">
              <a:latin typeface="Arial" pitchFamily="34" charset="0"/>
            </a:endParaRPr>
          </a:p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dirty="0" smtClean="0">
                <a:latin typeface="Arial" pitchFamily="34" charset="0"/>
              </a:rPr>
              <a:t>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rPr>
              <a:t>ollimators for beam cleaning </a:t>
            </a:r>
          </a:p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dirty="0" smtClean="0">
                <a:latin typeface="Arial" pitchFamily="34" charset="0"/>
              </a:rPr>
              <a:t>Collimators </a:t>
            </a:r>
            <a:r>
              <a:rPr lang="en-US" dirty="0">
                <a:latin typeface="Arial" pitchFamily="34" charset="0"/>
              </a:rPr>
              <a:t>for halo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rPr>
              <a:t>scraping</a:t>
            </a:r>
          </a:p>
        </p:txBody>
      </p:sp>
    </p:spTree>
    <p:extLst>
      <p:ext uri="{BB962C8B-B14F-4D97-AF65-F5344CB8AC3E}">
        <p14:creationId xmlns:p14="http://schemas.microsoft.com/office/powerpoint/2010/main" val="8763524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3E5EA2-8EF2-4618-88EA-7A5599650325}" type="slidenum">
              <a:rPr lang="en-US" smtClean="0">
                <a:latin typeface="Arial" charset="0"/>
              </a:rPr>
              <a:pPr/>
              <a:t>13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Beam losses and consequences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86800" cy="5334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dirty="0" smtClean="0"/>
              <a:t>Particle losses lead to </a:t>
            </a:r>
            <a:r>
              <a:rPr lang="en-GB" dirty="0" smtClean="0">
                <a:solidFill>
                  <a:srgbClr val="C00000"/>
                </a:solidFill>
              </a:rPr>
              <a:t>particle cascades in materials </a:t>
            </a:r>
            <a:r>
              <a:rPr lang="en-GB" dirty="0" smtClean="0"/>
              <a:t>that </a:t>
            </a:r>
            <a:r>
              <a:rPr lang="en-GB" dirty="0" smtClean="0">
                <a:solidFill>
                  <a:srgbClr val="C00000"/>
                </a:solidFill>
              </a:rPr>
              <a:t>deposit energy </a:t>
            </a:r>
            <a:r>
              <a:rPr lang="en-GB" dirty="0" smtClean="0"/>
              <a:t>in the material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GB" dirty="0" smtClean="0"/>
              <a:t>the maximum energy deposition can be deep in the material at the maximum of the hadron / electromagnetic shower</a:t>
            </a:r>
          </a:p>
          <a:p>
            <a:pPr marL="457200" lvl="1" indent="0" eaLnBrk="1" hangingPunct="1">
              <a:lnSpc>
                <a:spcPct val="100000"/>
              </a:lnSpc>
              <a:buFontTx/>
              <a:buNone/>
              <a:defRPr/>
            </a:pPr>
            <a:endParaRPr lang="en-GB" dirty="0" smtClean="0"/>
          </a:p>
          <a:p>
            <a:pPr eaLnBrk="1" hangingPunct="1">
              <a:lnSpc>
                <a:spcPct val="100000"/>
              </a:lnSpc>
              <a:defRPr/>
            </a:pPr>
            <a:r>
              <a:rPr lang="en-GB" dirty="0" smtClean="0"/>
              <a:t>The energy deposition leads to a </a:t>
            </a:r>
            <a:r>
              <a:rPr lang="en-GB" dirty="0" smtClean="0">
                <a:solidFill>
                  <a:srgbClr val="C00000"/>
                </a:solidFill>
              </a:rPr>
              <a:t>temperature increase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GB" dirty="0" smtClean="0"/>
              <a:t>material can vaporise, melt, deform or lose its mechanical properties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GB" dirty="0" smtClean="0"/>
              <a:t>risk to damage sensitive equipment for some 10 kJ, risk for damage of any structure for some MJoule (depends on beam size)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GB" dirty="0" smtClean="0"/>
              <a:t>superconducting magnets could quench (beam loss of ~mJ to J)</a:t>
            </a:r>
          </a:p>
          <a:p>
            <a:pPr marL="457200" lvl="1" indent="0" eaLnBrk="1" hangingPunct="1">
              <a:lnSpc>
                <a:spcPct val="100000"/>
              </a:lnSpc>
              <a:buNone/>
              <a:defRPr/>
            </a:pPr>
            <a:endParaRPr lang="en-GB" dirty="0" smtClean="0"/>
          </a:p>
          <a:p>
            <a:pPr eaLnBrk="1" hangingPunct="1">
              <a:lnSpc>
                <a:spcPct val="100000"/>
              </a:lnSpc>
              <a:defRPr/>
            </a:pPr>
            <a:r>
              <a:rPr lang="en-GB" dirty="0" smtClean="0"/>
              <a:t>Equipment becomes activated due to beam losses (acceptable is ~1 W/m, but must be “As Low As Reasonably </a:t>
            </a:r>
            <a:r>
              <a:rPr lang="en-GB" dirty="0"/>
              <a:t>Achievable</a:t>
            </a:r>
            <a:r>
              <a:rPr lang="en-GB" dirty="0" smtClean="0"/>
              <a:t>” - ALARA</a:t>
            </a:r>
            <a:r>
              <a:rPr lang="en-GB" sz="2800" dirty="0" smtClean="0"/>
              <a:t>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5A87BB-15CD-4345-9D9B-F9907E8173FA}" type="slidenum">
              <a:rPr lang="en-US" smtClean="0">
                <a:latin typeface="Arial" charset="0"/>
              </a:rPr>
              <a:pPr/>
              <a:t>14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Energy deposition and temperature increase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86800" cy="5486400"/>
          </a:xfrm>
        </p:spPr>
        <p:txBody>
          <a:bodyPr/>
          <a:lstStyle/>
          <a:p>
            <a:pPr eaLnBrk="1" hangingPunct="1"/>
            <a:r>
              <a:rPr lang="en-GB" dirty="0" smtClean="0"/>
              <a:t>There is no straightforward expression for the energy deposition</a:t>
            </a:r>
          </a:p>
          <a:p>
            <a:pPr eaLnBrk="1" hangingPunct="1"/>
            <a:r>
              <a:rPr lang="en-GB" dirty="0" smtClean="0"/>
              <a:t>The </a:t>
            </a:r>
            <a:r>
              <a:rPr lang="en-GB" dirty="0" smtClean="0">
                <a:solidFill>
                  <a:srgbClr val="C00000"/>
                </a:solidFill>
              </a:rPr>
              <a:t>energy deposition </a:t>
            </a:r>
            <a:r>
              <a:rPr lang="en-GB" dirty="0" smtClean="0"/>
              <a:t>is a function of the </a:t>
            </a:r>
            <a:r>
              <a:rPr lang="en-GB" dirty="0" smtClean="0">
                <a:solidFill>
                  <a:srgbClr val="C00000"/>
                </a:solidFill>
              </a:rPr>
              <a:t>particle type</a:t>
            </a:r>
            <a:r>
              <a:rPr lang="en-GB" dirty="0" smtClean="0"/>
              <a:t>, its </a:t>
            </a:r>
            <a:r>
              <a:rPr lang="en-GB" dirty="0" smtClean="0">
                <a:solidFill>
                  <a:srgbClr val="C00000"/>
                </a:solidFill>
              </a:rPr>
              <a:t>momentum</a:t>
            </a:r>
            <a:r>
              <a:rPr lang="en-GB" dirty="0" smtClean="0"/>
              <a:t>, and the </a:t>
            </a:r>
            <a:r>
              <a:rPr lang="en-GB" dirty="0" smtClean="0">
                <a:solidFill>
                  <a:srgbClr val="C00000"/>
                </a:solidFill>
              </a:rPr>
              <a:t>parameters of the material </a:t>
            </a:r>
            <a:r>
              <a:rPr lang="en-GB" dirty="0" smtClean="0"/>
              <a:t>(atomic number, density, specific heat) </a:t>
            </a:r>
          </a:p>
          <a:p>
            <a:pPr eaLnBrk="1" hangingPunct="1"/>
            <a:r>
              <a:rPr lang="en-GB" dirty="0" smtClean="0"/>
              <a:t>Programs such as </a:t>
            </a:r>
            <a:r>
              <a:rPr lang="en-GB" dirty="0" smtClean="0">
                <a:solidFill>
                  <a:srgbClr val="C00000"/>
                </a:solidFill>
              </a:rPr>
              <a:t>FLUKA, MARS, GEANT </a:t>
            </a:r>
            <a:r>
              <a:rPr lang="en-GB" dirty="0" smtClean="0"/>
              <a:t>and others are being used for the calculation of energy deposition and activation</a:t>
            </a:r>
          </a:p>
          <a:p>
            <a:pPr eaLnBrk="1" hangingPunct="1"/>
            <a:r>
              <a:rPr lang="en-GB" dirty="0" smtClean="0"/>
              <a:t>Other programs are used to calculate the </a:t>
            </a:r>
            <a:r>
              <a:rPr lang="en-GB" dirty="0" smtClean="0">
                <a:solidFill>
                  <a:srgbClr val="C00000"/>
                </a:solidFill>
              </a:rPr>
              <a:t>response of the material </a:t>
            </a:r>
            <a:r>
              <a:rPr lang="en-GB" dirty="0" smtClean="0"/>
              <a:t>(deformation, melting, …) to beam impact (mechanical codes such as ANSYS, hydrodynamic codes such as BIG2, AUTODYN and others)</a:t>
            </a:r>
          </a:p>
          <a:p>
            <a:pPr marL="0" indent="0" eaLnBrk="1" hangingPunct="1">
              <a:buNone/>
            </a:pPr>
            <a:r>
              <a:rPr lang="en-GB" b="1" dirty="0">
                <a:solidFill>
                  <a:srgbClr val="C00000"/>
                </a:solidFill>
              </a:rPr>
              <a:t>Q</a:t>
            </a:r>
            <a:r>
              <a:rPr lang="en-GB" b="1" dirty="0" smtClean="0">
                <a:solidFill>
                  <a:srgbClr val="C00000"/>
                </a:solidFill>
              </a:rPr>
              <a:t>uestion: what is dangerous (stored beam energy, beam power)? When do we need to worry about protection?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8125BE83-8350-4155-B7B5-D0D922A84719}" type="slidenum">
              <a:rPr lang="en-US" sz="1200" i="1"/>
              <a:pPr algn="ctr"/>
              <a:t>15</a:t>
            </a:fld>
            <a:endParaRPr lang="en-US" sz="1200" i="1" dirty="0"/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981075"/>
            <a:ext cx="4087813" cy="24892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600" dirty="0" smtClean="0"/>
              <a:t>Controlled SPS experiment</a:t>
            </a:r>
          </a:p>
          <a:p>
            <a:pPr eaLnBrk="1" hangingPunct="1"/>
            <a:r>
              <a:rPr lang="en-GB" sz="1600" dirty="0" smtClean="0"/>
              <a:t>8</a:t>
            </a:r>
            <a:r>
              <a:rPr lang="en-GB" sz="1600" dirty="0" smtClean="0">
                <a:sym typeface="Symbol" pitchFamily="18" charset="2"/>
              </a:rPr>
              <a:t>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12  </a:t>
            </a:r>
            <a:r>
              <a:rPr lang="en-GB" sz="1600" dirty="0" smtClean="0"/>
              <a:t>protons clear damage</a:t>
            </a:r>
          </a:p>
          <a:p>
            <a:pPr eaLnBrk="1" hangingPunct="1"/>
            <a:r>
              <a:rPr lang="en-GB" sz="1600" dirty="0" smtClean="0"/>
              <a:t>beam size </a:t>
            </a:r>
            <a:r>
              <a:rPr lang="en-GB" sz="1600" dirty="0" smtClean="0">
                <a:cs typeface="Arial" charset="0"/>
              </a:rPr>
              <a:t>σ</a:t>
            </a:r>
            <a:r>
              <a:rPr lang="en-GB" sz="1600" baseline="-25000" dirty="0" smtClean="0">
                <a:cs typeface="Arial" charset="0"/>
              </a:rPr>
              <a:t>x/y</a:t>
            </a:r>
            <a:r>
              <a:rPr lang="en-GB" sz="1600" dirty="0" smtClean="0">
                <a:cs typeface="Arial" charset="0"/>
              </a:rPr>
              <a:t> = 1.1mm/0.6mm</a:t>
            </a:r>
          </a:p>
          <a:p>
            <a:pPr eaLnBrk="1" hangingPunct="1">
              <a:buFontTx/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above damage limit for copper </a:t>
            </a:r>
          </a:p>
          <a:p>
            <a:pPr eaLnBrk="1" hangingPunct="1">
              <a:buFontTx/>
              <a:buNone/>
            </a:pPr>
            <a:r>
              <a:rPr lang="en-GB" sz="1600" dirty="0" smtClean="0"/>
              <a:t>stainless steel no damage</a:t>
            </a:r>
            <a:endParaRPr lang="en-GB" sz="16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GB" sz="1600" dirty="0" smtClean="0"/>
              <a:t>2</a:t>
            </a:r>
            <a:r>
              <a:rPr lang="en-GB" sz="1600" dirty="0" smtClean="0">
                <a:sym typeface="Symbol" pitchFamily="18" charset="2"/>
              </a:rPr>
              <a:t>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12  </a:t>
            </a:r>
            <a:r>
              <a:rPr lang="en-GB" sz="1600" dirty="0" smtClean="0"/>
              <a:t>protons </a:t>
            </a:r>
          </a:p>
          <a:p>
            <a:pPr eaLnBrk="1" hangingPunct="1">
              <a:buFontTx/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below damage limit for copper</a:t>
            </a:r>
          </a:p>
        </p:txBody>
      </p:sp>
      <p:pic>
        <p:nvPicPr>
          <p:cNvPr id="104451" name="Picture 4" descr="DSC_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44900"/>
            <a:ext cx="3881437" cy="299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452" name="Line 5"/>
          <p:cNvSpPr>
            <a:spLocks noChangeShapeType="1"/>
          </p:cNvSpPr>
          <p:nvPr/>
        </p:nvSpPr>
        <p:spPr bwMode="auto">
          <a:xfrm flipV="1">
            <a:off x="260350" y="4748213"/>
            <a:ext cx="3657600" cy="19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med"/>
            <a:tailEnd type="stealth" w="lg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453" name="Text Box 6"/>
          <p:cNvSpPr txBox="1">
            <a:spLocks noChangeArrowheads="1"/>
          </p:cNvSpPr>
          <p:nvPr/>
        </p:nvSpPr>
        <p:spPr bwMode="auto">
          <a:xfrm>
            <a:off x="1763713" y="4572000"/>
            <a:ext cx="688975" cy="376238"/>
          </a:xfrm>
          <a:prstGeom prst="rect">
            <a:avLst/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6 cm</a:t>
            </a:r>
          </a:p>
        </p:txBody>
      </p:sp>
      <p:pic>
        <p:nvPicPr>
          <p:cNvPr id="104454" name="Picture 7" descr="DSCN13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418" y="981075"/>
            <a:ext cx="4876800" cy="3657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4455" name="Line 8"/>
          <p:cNvSpPr>
            <a:spLocks noChangeShapeType="1"/>
          </p:cNvSpPr>
          <p:nvPr/>
        </p:nvSpPr>
        <p:spPr bwMode="auto">
          <a:xfrm flipV="1">
            <a:off x="4284663" y="4438650"/>
            <a:ext cx="4248150" cy="22225"/>
          </a:xfrm>
          <a:prstGeom prst="line">
            <a:avLst/>
          </a:prstGeom>
          <a:noFill/>
          <a:ln w="1143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456" name="Line 9"/>
          <p:cNvSpPr>
            <a:spLocks noChangeShapeType="1"/>
          </p:cNvSpPr>
          <p:nvPr/>
        </p:nvSpPr>
        <p:spPr bwMode="auto">
          <a:xfrm flipV="1">
            <a:off x="4284663" y="4437063"/>
            <a:ext cx="4176712" cy="222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457" name="Text Box 10"/>
          <p:cNvSpPr txBox="1">
            <a:spLocks noChangeArrowheads="1"/>
          </p:cNvSpPr>
          <p:nvPr/>
        </p:nvSpPr>
        <p:spPr bwMode="auto">
          <a:xfrm>
            <a:off x="5843588" y="4221163"/>
            <a:ext cx="815975" cy="376237"/>
          </a:xfrm>
          <a:prstGeom prst="rect">
            <a:avLst/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25 cm</a:t>
            </a:r>
          </a:p>
        </p:txBody>
      </p:sp>
      <p:sp>
        <p:nvSpPr>
          <p:cNvPr id="1274891" name="Rectangle 11"/>
          <p:cNvSpPr>
            <a:spLocks noChangeArrowheads="1"/>
          </p:cNvSpPr>
          <p:nvPr/>
        </p:nvSpPr>
        <p:spPr bwMode="auto">
          <a:xfrm>
            <a:off x="4191000" y="4800600"/>
            <a:ext cx="4800600" cy="1600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Damage limit ~200 kJoule</a:t>
            </a:r>
          </a:p>
          <a:p>
            <a:pPr marL="342900" indent="-342900">
              <a:lnSpc>
                <a:spcPct val="95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0.1 </a:t>
            </a:r>
            <a:r>
              <a:rPr lang="en-GB" sz="2000" dirty="0">
                <a:solidFill>
                  <a:srgbClr val="FF0000"/>
                </a:solidFill>
              </a:rPr>
              <a:t>% of the full LHC 7 TeV beams</a:t>
            </a:r>
          </a:p>
          <a:p>
            <a:pPr marL="342900" indent="-342900">
              <a:lnSpc>
                <a:spcPct val="95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factor of </a:t>
            </a:r>
            <a:r>
              <a:rPr lang="en-GB" sz="2000" dirty="0" smtClean="0">
                <a:solidFill>
                  <a:srgbClr val="FF0000"/>
                </a:solidFill>
              </a:rPr>
              <a:t>~10 </a:t>
            </a:r>
            <a:r>
              <a:rPr lang="en-GB" sz="2000" dirty="0">
                <a:solidFill>
                  <a:srgbClr val="FF0000"/>
                </a:solidFill>
              </a:rPr>
              <a:t>below the energy </a:t>
            </a:r>
            <a:r>
              <a:rPr lang="en-GB" sz="2000" dirty="0" smtClean="0">
                <a:solidFill>
                  <a:srgbClr val="FF0000"/>
                </a:solidFill>
              </a:rPr>
              <a:t>in a bunch </a:t>
            </a:r>
            <a:r>
              <a:rPr lang="en-GB" sz="2000" dirty="0">
                <a:solidFill>
                  <a:srgbClr val="FF0000"/>
                </a:solidFill>
              </a:rPr>
              <a:t>train injected into </a:t>
            </a:r>
            <a:r>
              <a:rPr lang="en-GB" sz="20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04459" name="Line 12"/>
          <p:cNvSpPr>
            <a:spLocks noChangeShapeType="1"/>
          </p:cNvSpPr>
          <p:nvPr/>
        </p:nvSpPr>
        <p:spPr bwMode="auto">
          <a:xfrm>
            <a:off x="4379913" y="3386138"/>
            <a:ext cx="86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stealth" w="lg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460" name="Text Box 13"/>
          <p:cNvSpPr txBox="1">
            <a:spLocks noChangeArrowheads="1"/>
          </p:cNvSpPr>
          <p:nvPr/>
        </p:nvSpPr>
        <p:spPr bwMode="auto">
          <a:xfrm>
            <a:off x="0" y="6553200"/>
            <a:ext cx="109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dirty="0">
                <a:solidFill>
                  <a:schemeClr val="tx1"/>
                </a:solidFill>
              </a:rPr>
              <a:t>V.Kain et al</a:t>
            </a:r>
          </a:p>
        </p:txBody>
      </p:sp>
      <p:sp>
        <p:nvSpPr>
          <p:cNvPr id="104461" name="Text Box 5"/>
          <p:cNvSpPr txBox="1">
            <a:spLocks noChangeArrowheads="1"/>
          </p:cNvSpPr>
          <p:nvPr/>
        </p:nvSpPr>
        <p:spPr bwMode="auto">
          <a:xfrm>
            <a:off x="561975" y="5486400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 A       B      D      C</a:t>
            </a:r>
          </a:p>
        </p:txBody>
      </p:sp>
      <p:sp>
        <p:nvSpPr>
          <p:cNvPr id="104462" name="Rectangle 1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dirty="0" smtClean="0"/>
              <a:t>SPS experiment: Beam damage with 450 GeV proton beam          </a:t>
            </a:r>
            <a:endParaRPr lang="en-GB" sz="1800" dirty="0" smtClean="0"/>
          </a:p>
        </p:txBody>
      </p:sp>
      <p:sp>
        <p:nvSpPr>
          <p:cNvPr id="4" name="Oval 3"/>
          <p:cNvSpPr/>
          <p:nvPr/>
        </p:nvSpPr>
        <p:spPr bwMode="auto">
          <a:xfrm>
            <a:off x="4191000" y="4748213"/>
            <a:ext cx="1652588" cy="147748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7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4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9A5300-492A-4485-8B82-EED40CCE3614}" type="slidenum">
              <a:rPr lang="en-US" smtClean="0">
                <a:latin typeface="Arial" charset="0"/>
              </a:rPr>
              <a:pPr/>
              <a:t>16</a:t>
            </a:fld>
            <a:endParaRPr lang="en-US" dirty="0" smtClean="0">
              <a:latin typeface="Arial" charset="0"/>
            </a:endParaRPr>
          </a:p>
        </p:txBody>
      </p:sp>
      <p:pic>
        <p:nvPicPr>
          <p:cNvPr id="1945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733800"/>
            <a:ext cx="8382000" cy="2874963"/>
          </a:xfrm>
          <a:prstGeom prst="rect">
            <a:avLst/>
          </a:prstGeom>
          <a:solidFill>
            <a:srgbClr val="CCFFCC"/>
          </a:solidFill>
          <a:ln w="12700">
            <a:solidFill>
              <a:srgbClr val="CCFFCC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1945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838200"/>
            <a:ext cx="8382000" cy="28971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194564" name="Rectangle 5"/>
          <p:cNvSpPr>
            <a:spLocks noChangeArrowheads="1"/>
          </p:cNvSpPr>
          <p:nvPr/>
        </p:nvSpPr>
        <p:spPr bwMode="auto">
          <a:xfrm>
            <a:off x="6096000" y="2971800"/>
            <a:ext cx="1219200" cy="7620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94565" name="Rectangle 6"/>
          <p:cNvSpPr>
            <a:spLocks noChangeArrowheads="1"/>
          </p:cNvSpPr>
          <p:nvPr/>
        </p:nvSpPr>
        <p:spPr bwMode="auto">
          <a:xfrm>
            <a:off x="5943600" y="5791200"/>
            <a:ext cx="1219200" cy="7620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7391400" y="3200400"/>
            <a:ext cx="990600" cy="3667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CH" sz="1800" dirty="0" smtClean="0">
                <a:solidFill>
                  <a:schemeClr val="tx1"/>
                </a:solidFill>
              </a:rPr>
              <a:t>Copper</a:t>
            </a:r>
            <a:endParaRPr lang="fr-CH" sz="1800" dirty="0">
              <a:solidFill>
                <a:schemeClr val="tx1"/>
              </a:solidFill>
            </a:endParaRP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7315200" y="6096000"/>
            <a:ext cx="1143000" cy="3667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CH" sz="1800" dirty="0">
                <a:solidFill>
                  <a:schemeClr val="tx1"/>
                </a:solidFill>
              </a:rPr>
              <a:t>graphite</a:t>
            </a:r>
          </a:p>
        </p:txBody>
      </p:sp>
      <p:sp>
        <p:nvSpPr>
          <p:cNvPr id="194568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Damage of a pencil 7 TeV proton beam (LHC)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 rot="-5400000">
            <a:off x="-317500" y="2146300"/>
            <a:ext cx="103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tx1"/>
                </a:solidFill>
              </a:rPr>
              <a:t>copper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 rot="-5400000">
            <a:off x="-394493" y="4675981"/>
            <a:ext cx="1185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tx1"/>
                </a:solidFill>
              </a:rPr>
              <a:t>graphite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D330B4-A342-42C0-B2CA-BF31B40789E6}" type="slidenum">
              <a:rPr lang="en-US" smtClean="0">
                <a:latin typeface="Arial" charset="0"/>
              </a:rPr>
              <a:pPr/>
              <a:t>17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What parameters are relevant?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36625"/>
            <a:ext cx="5257800" cy="5692775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Momentum</a:t>
            </a:r>
            <a:r>
              <a:rPr lang="en-GB" dirty="0" smtClean="0"/>
              <a:t> of the particle 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Particle type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Activation is mainly an issue for hadron accelerators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Time structure </a:t>
            </a:r>
            <a:r>
              <a:rPr lang="en-GB" dirty="0" smtClean="0"/>
              <a:t>of beam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Energy stored </a:t>
            </a:r>
            <a:r>
              <a:rPr lang="en-GB" dirty="0" smtClean="0"/>
              <a:t>in the beam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one MJoule can heat and melt 1.5 kg of copper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one MJoule corresponds to the energy stored in 0.25 kg of TNT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Beam power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one MWatt during one second corresponds to a MJoule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Beam size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>
                <a:solidFill>
                  <a:srgbClr val="C00000"/>
                </a:solidFill>
              </a:rPr>
              <a:t>Beam power / energy density </a:t>
            </a:r>
            <a:r>
              <a:rPr lang="en-GB" sz="2000" dirty="0" smtClean="0"/>
              <a:t>(MJoule/mm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, MWatt/mm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)</a:t>
            </a:r>
            <a:endParaRPr lang="en-GB" sz="2000" baseline="30000" dirty="0" smtClean="0"/>
          </a:p>
        </p:txBody>
      </p:sp>
      <p:sp>
        <p:nvSpPr>
          <p:cNvPr id="1241094" name="Rectangle 6"/>
          <p:cNvSpPr>
            <a:spLocks noChangeArrowheads="1"/>
          </p:cNvSpPr>
          <p:nvPr/>
        </p:nvSpPr>
        <p:spPr bwMode="auto">
          <a:xfrm>
            <a:off x="5410200" y="3962400"/>
            <a:ext cx="3671888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800" dirty="0">
                <a:solidFill>
                  <a:schemeClr val="tx1"/>
                </a:solidFill>
              </a:rPr>
              <a:t>The energy of an 200 m long fast train at 155 km/hour corresponds to the energy of </a:t>
            </a:r>
            <a:r>
              <a:rPr lang="en-GB" sz="1800" dirty="0">
                <a:solidFill>
                  <a:srgbClr val="C00000"/>
                </a:solidFill>
              </a:rPr>
              <a:t>360 MJoule </a:t>
            </a:r>
            <a:r>
              <a:rPr lang="en-GB" sz="1800" dirty="0">
                <a:solidFill>
                  <a:schemeClr val="tx1"/>
                </a:solidFill>
              </a:rPr>
              <a:t>stored in one LHC beam</a:t>
            </a:r>
          </a:p>
        </p:txBody>
      </p:sp>
      <p:pic>
        <p:nvPicPr>
          <p:cNvPr id="12410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990600"/>
            <a:ext cx="3671888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10200" y="5274571"/>
            <a:ext cx="3671888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800" dirty="0" smtClean="0">
                <a:solidFill>
                  <a:schemeClr val="tx1"/>
                </a:solidFill>
              </a:rPr>
              <a:t>Machine protection to be considered for an energy stored in the beam &gt;&gt; 1 kJ</a:t>
            </a:r>
          </a:p>
          <a:p>
            <a:pPr eaLnBrk="0" hangingPunct="0"/>
            <a:r>
              <a:rPr lang="en-GB" sz="1800" dirty="0" smtClean="0">
                <a:solidFill>
                  <a:schemeClr val="tx1"/>
                </a:solidFill>
              </a:rPr>
              <a:t>Very important if beam &gt; 1 MJ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4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094" grpId="0" animBg="1"/>
      <p:bldP spid="1241094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CC190C-C51A-4226-AC15-92B9547A8912}" type="slidenum">
              <a:rPr lang="en-US" smtClean="0">
                <a:latin typeface="Arial" charset="0"/>
              </a:rPr>
              <a:pPr/>
              <a:t>18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dirty="0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514600"/>
            <a:ext cx="8686800" cy="3581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6000" dirty="0" smtClean="0"/>
              <a:t>Collimation and Machine Protection</a:t>
            </a:r>
          </a:p>
        </p:txBody>
      </p:sp>
    </p:spTree>
    <p:extLst>
      <p:ext uri="{BB962C8B-B14F-4D97-AF65-F5344CB8AC3E}">
        <p14:creationId xmlns:p14="http://schemas.microsoft.com/office/powerpoint/2010/main" val="13808606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298A785-187D-41E2-A648-15C976B7C277}" type="slidenum">
              <a:rPr lang="en-US" smtClean="0">
                <a:latin typeface="Arial" charset="0"/>
              </a:rPr>
              <a:pPr/>
              <a:t>19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Continuous beam losses: Collimation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dirty="0">
                <a:solidFill>
                  <a:srgbClr val="C00000"/>
                </a:solidFill>
              </a:rPr>
              <a:t>Limitation </a:t>
            </a:r>
            <a:r>
              <a:rPr lang="en-GB" dirty="0">
                <a:solidFill>
                  <a:srgbClr val="0000CC"/>
                </a:solidFill>
              </a:rPr>
              <a:t>of beam losses is in order </a:t>
            </a:r>
            <a:r>
              <a:rPr lang="en-GB" dirty="0">
                <a:solidFill>
                  <a:srgbClr val="C00000"/>
                </a:solidFill>
              </a:rPr>
              <a:t>of 1 W/m </a:t>
            </a:r>
            <a:r>
              <a:rPr lang="en-GB" dirty="0">
                <a:solidFill>
                  <a:srgbClr val="0000CC"/>
                </a:solidFill>
              </a:rPr>
              <a:t>to avoid activation and still allow hands-on maintenance</a:t>
            </a:r>
          </a:p>
          <a:p>
            <a:pPr lvl="1" eaLnBrk="1" hangingPunct="1"/>
            <a:r>
              <a:rPr lang="en-GB" dirty="0"/>
              <a:t>avoid beam losses – as far as possible</a:t>
            </a:r>
          </a:p>
          <a:p>
            <a:pPr lvl="1" eaLnBrk="1" hangingPunct="1"/>
            <a:r>
              <a:rPr lang="en-GB" dirty="0"/>
              <a:t>define the aperture by collimators</a:t>
            </a:r>
          </a:p>
          <a:p>
            <a:pPr lvl="1" eaLnBrk="1" hangingPunct="1"/>
            <a:r>
              <a:rPr lang="en-GB" dirty="0"/>
              <a:t>capture continuous particle losses with collimators at specific locations</a:t>
            </a:r>
          </a:p>
          <a:p>
            <a:pPr eaLnBrk="1" hangingPunct="1">
              <a:buFontTx/>
              <a:buNone/>
            </a:pPr>
            <a:r>
              <a:rPr lang="en-GB" dirty="0" smtClean="0">
                <a:solidFill>
                  <a:srgbClr val="0000CC"/>
                </a:solidFill>
              </a:rPr>
              <a:t>Continuous </a:t>
            </a:r>
            <a:r>
              <a:rPr lang="en-GB" dirty="0">
                <a:solidFill>
                  <a:srgbClr val="C00000"/>
                </a:solidFill>
              </a:rPr>
              <a:t>beam with a power of 1 </a:t>
            </a:r>
            <a:r>
              <a:rPr lang="en-GB" dirty="0" smtClean="0">
                <a:solidFill>
                  <a:srgbClr val="C00000"/>
                </a:solidFill>
              </a:rPr>
              <a:t>MW </a:t>
            </a:r>
            <a:r>
              <a:rPr lang="en-GB" dirty="0" smtClean="0">
                <a:solidFill>
                  <a:srgbClr val="0000CC"/>
                </a:solidFill>
              </a:rPr>
              <a:t>(SNS, JPARC, ESS)</a:t>
            </a:r>
            <a:endParaRPr lang="en-GB" dirty="0">
              <a:solidFill>
                <a:srgbClr val="0000CC"/>
              </a:solidFill>
            </a:endParaRPr>
          </a:p>
          <a:p>
            <a:pPr lvl="1" eaLnBrk="1" hangingPunct="1"/>
            <a:r>
              <a:rPr lang="en-GB" dirty="0"/>
              <a:t>a loss of 1% corresponds to 10 kW – not to be lost along the beam line to avoid activation of material, heating, quenching, …</a:t>
            </a:r>
          </a:p>
          <a:p>
            <a:pPr lvl="1" eaLnBrk="1" hangingPunct="1"/>
            <a:r>
              <a:rPr lang="en-GB" dirty="0"/>
              <a:t>assume a length of 200 m: 50 W/m, not acceptable</a:t>
            </a:r>
          </a:p>
          <a:p>
            <a:pPr lvl="1" eaLnBrk="1" hangingPunct="1"/>
            <a:r>
              <a:rPr lang="en-GB" dirty="0"/>
              <a:t>i</a:t>
            </a:r>
            <a:r>
              <a:rPr lang="en-GB" dirty="0" smtClean="0"/>
              <a:t>deas </a:t>
            </a:r>
            <a:r>
              <a:rPr lang="en-GB" dirty="0"/>
              <a:t>for accelerators of 5 MW, 10 MW and </a:t>
            </a:r>
            <a:r>
              <a:rPr lang="en-GB" dirty="0" smtClean="0"/>
              <a:t>more….</a:t>
            </a:r>
            <a:endParaRPr lang="en-GB" dirty="0"/>
          </a:p>
          <a:p>
            <a:pPr eaLnBrk="1" hangingPunct="1">
              <a:buFontTx/>
              <a:buNone/>
            </a:pPr>
            <a:r>
              <a:rPr lang="en-GB" dirty="0" smtClean="0">
                <a:solidFill>
                  <a:srgbClr val="0000CC"/>
                </a:solidFill>
              </a:rPr>
              <a:t>LHC </a:t>
            </a:r>
            <a:r>
              <a:rPr lang="en-GB" dirty="0" smtClean="0">
                <a:solidFill>
                  <a:srgbClr val="C00000"/>
                </a:solidFill>
              </a:rPr>
              <a:t>stored beam </a:t>
            </a:r>
            <a:r>
              <a:rPr lang="en-GB" dirty="0" smtClean="0">
                <a:solidFill>
                  <a:srgbClr val="0000CC"/>
                </a:solidFill>
              </a:rPr>
              <a:t>with an energy of </a:t>
            </a:r>
            <a:r>
              <a:rPr lang="en-GB" dirty="0" smtClean="0">
                <a:solidFill>
                  <a:srgbClr val="C00000"/>
                </a:solidFill>
              </a:rPr>
              <a:t>360 MJ </a:t>
            </a:r>
            <a:r>
              <a:rPr lang="en-GB" dirty="0" smtClean="0">
                <a:solidFill>
                  <a:srgbClr val="0000CC"/>
                </a:solidFill>
              </a:rPr>
              <a:t>for 7 TeV operation</a:t>
            </a:r>
          </a:p>
          <a:p>
            <a:pPr lvl="1" eaLnBrk="1" hangingPunct="1"/>
            <a:r>
              <a:rPr lang="en-GB" dirty="0" smtClean="0"/>
              <a:t>assume lifetime of 10 minutes corresponds to beam loss of 500 kW, not to be lost in superconducting magnets</a:t>
            </a:r>
          </a:p>
          <a:p>
            <a:pPr lvl="1" eaLnBrk="1" hangingPunct="1"/>
            <a:r>
              <a:rPr lang="en-GB" dirty="0" smtClean="0"/>
              <a:t>reduce losses by four orders of magnitude</a:t>
            </a:r>
          </a:p>
          <a:p>
            <a:pPr eaLnBrk="1" hangingPunct="1">
              <a:buFontTx/>
              <a:buNone/>
            </a:pPr>
            <a:r>
              <a:rPr lang="en-GB" dirty="0" smtClean="0">
                <a:solidFill>
                  <a:srgbClr val="A50021"/>
                </a:solidFill>
              </a:rPr>
              <a:t>….but also: capture fast accidental beam losses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11" name="Group 3"/>
          <p:cNvGrpSpPr>
            <a:grpSpLocks noChangeAspect="1"/>
          </p:cNvGrpSpPr>
          <p:nvPr/>
        </p:nvGrpSpPr>
        <p:grpSpPr bwMode="auto">
          <a:xfrm>
            <a:off x="0" y="7138"/>
            <a:ext cx="9144000" cy="6841134"/>
            <a:chOff x="1680" y="454"/>
            <a:chExt cx="3968" cy="3371"/>
          </a:xfrm>
          <a:solidFill>
            <a:schemeClr val="bg1"/>
          </a:solidFill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680" y="454"/>
              <a:ext cx="3968" cy="3371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endParaRPr lang="de-DE" dirty="0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54"/>
              <a:ext cx="3976" cy="3379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</p:grpSp>
      <p:sp>
        <p:nvSpPr>
          <p:cNvPr id="3" name="TextBox 2"/>
          <p:cNvSpPr txBox="1"/>
          <p:nvPr/>
        </p:nvSpPr>
        <p:spPr>
          <a:xfrm>
            <a:off x="0" y="6474880"/>
            <a:ext cx="9144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Proton bunches at the end of their life in LHC: screen in front of the beam dump block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996682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37E5BE3F-27B7-4034-BE00-FAC7A9E2838F}" type="slidenum">
              <a:rPr lang="en-US" sz="1200" i="1"/>
              <a:pPr algn="ctr"/>
              <a:t>20</a:t>
            </a:fld>
            <a:endParaRPr lang="en-US" sz="1200" i="1" dirty="0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Accidental beam losses: Machine Protection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GB" dirty="0" smtClean="0">
                <a:solidFill>
                  <a:srgbClr val="C00000"/>
                </a:solidFill>
              </a:rPr>
              <a:t>Single-passage beam loss </a:t>
            </a:r>
            <a:r>
              <a:rPr lang="en-GB" dirty="0" smtClean="0"/>
              <a:t>in the accelerator complex (ns - </a:t>
            </a:r>
            <a:r>
              <a:rPr lang="en-GB" dirty="0" smtClean="0">
                <a:sym typeface="Symbol" pitchFamily="18" charset="2"/>
              </a:rPr>
              <a:t>s)</a:t>
            </a:r>
            <a:r>
              <a:rPr lang="en-GB" dirty="0" smtClean="0"/>
              <a:t> </a:t>
            </a:r>
          </a:p>
          <a:p>
            <a:pPr lvl="1" eaLnBrk="1" hangingPunct="1">
              <a:lnSpc>
                <a:spcPct val="105000"/>
              </a:lnSpc>
            </a:pPr>
            <a:r>
              <a:rPr lang="en-GB" dirty="0" smtClean="0"/>
              <a:t>transfer lines between accelerators or from an accelerator to a target station (target for secondary particle production, beam dump block)</a:t>
            </a:r>
          </a:p>
          <a:p>
            <a:pPr lvl="1" eaLnBrk="1" hangingPunct="1">
              <a:lnSpc>
                <a:spcPct val="105000"/>
              </a:lnSpc>
            </a:pPr>
            <a:r>
              <a:rPr lang="en-GB" dirty="0" smtClean="0"/>
              <a:t>failures of kicker magnets (injection, extraction, special kicker magnets, for example for diagnostics)</a:t>
            </a:r>
          </a:p>
          <a:p>
            <a:pPr lvl="1" eaLnBrk="1" hangingPunct="1">
              <a:lnSpc>
                <a:spcPct val="105000"/>
              </a:lnSpc>
            </a:pPr>
            <a:r>
              <a:rPr lang="en-GB" dirty="0" smtClean="0"/>
              <a:t>failures in linear accelerators</a:t>
            </a:r>
          </a:p>
          <a:p>
            <a:pPr lvl="1" eaLnBrk="1" hangingPunct="1">
              <a:lnSpc>
                <a:spcPct val="105000"/>
              </a:lnSpc>
            </a:pPr>
            <a:r>
              <a:rPr lang="en-GB" dirty="0" smtClean="0"/>
              <a:t>too small beam size at a target station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GB" dirty="0" smtClean="0">
                <a:solidFill>
                  <a:srgbClr val="C00000"/>
                </a:solidFill>
              </a:rPr>
              <a:t>Very fast beam loss </a:t>
            </a:r>
            <a:r>
              <a:rPr lang="en-GB" dirty="0" smtClean="0"/>
              <a:t>(ms)</a:t>
            </a:r>
          </a:p>
          <a:p>
            <a:pPr lvl="1" eaLnBrk="1" hangingPunct="1">
              <a:lnSpc>
                <a:spcPct val="105000"/>
              </a:lnSpc>
            </a:pPr>
            <a:r>
              <a:rPr lang="en-GB" dirty="0" smtClean="0"/>
              <a:t>multi turn beam losses in circular accelerators</a:t>
            </a:r>
          </a:p>
          <a:p>
            <a:pPr lvl="1" eaLnBrk="1" hangingPunct="1">
              <a:lnSpc>
                <a:spcPct val="105000"/>
              </a:lnSpc>
            </a:pPr>
            <a:r>
              <a:rPr lang="en-GB" dirty="0" smtClean="0"/>
              <a:t>due to a large number of possible failures, mostly in the magnet powering system, with a typical time constant of ~1 ms to many seconds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GB" dirty="0" smtClean="0">
                <a:solidFill>
                  <a:srgbClr val="C00000"/>
                </a:solidFill>
              </a:rPr>
              <a:t>Fast beam loss </a:t>
            </a:r>
            <a:r>
              <a:rPr lang="en-GB" dirty="0" smtClean="0"/>
              <a:t>(some 10 ms to seconds)</a:t>
            </a:r>
          </a:p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GB" dirty="0" smtClean="0">
                <a:solidFill>
                  <a:srgbClr val="C00000"/>
                </a:solidFill>
              </a:rPr>
              <a:t>Slow beam loss </a:t>
            </a:r>
            <a:r>
              <a:rPr lang="en-GB" dirty="0" smtClean="0"/>
              <a:t>(many seconds)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F1097A-4FC7-45F7-8E6B-041DABB8815B}" type="slidenum">
              <a:rPr lang="en-US" smtClean="0">
                <a:latin typeface="Arial" charset="0"/>
              </a:rPr>
              <a:pPr/>
              <a:t>21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Classification of failures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692775"/>
          </a:xfrm>
        </p:spPr>
        <p:txBody>
          <a:bodyPr/>
          <a:lstStyle/>
          <a:p>
            <a:pPr eaLnBrk="1" hangingPunct="1"/>
            <a:r>
              <a:rPr lang="en-GB" dirty="0" smtClean="0"/>
              <a:t>Type of the failure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hardware failure </a:t>
            </a:r>
            <a:r>
              <a:rPr lang="en-GB" dirty="0" smtClean="0"/>
              <a:t>(power converter trip, magnet quench, AC distribution failure such as thunderstorm, object in vacuum chamber, vacuum leak, RF trip, kicker magnet misfires, .…)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controls failure </a:t>
            </a:r>
            <a:r>
              <a:rPr lang="en-GB" dirty="0" smtClean="0"/>
              <a:t>(wrong data, wrong magnet current function, trigger problem, timing system, feedback failure, ..)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operational failure </a:t>
            </a:r>
            <a:r>
              <a:rPr lang="en-GB" dirty="0" smtClean="0"/>
              <a:t>(chromaticity / tune / orbit wrong values, …)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beam instability </a:t>
            </a:r>
            <a:r>
              <a:rPr lang="en-GB" dirty="0" smtClean="0"/>
              <a:t>(due to too high beam / bunch current / e-clouds)</a:t>
            </a:r>
          </a:p>
          <a:p>
            <a:pPr eaLnBrk="1" hangingPunct="1"/>
            <a:r>
              <a:rPr lang="en-GB" dirty="0" smtClean="0"/>
              <a:t>Parameters for the failure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time constant </a:t>
            </a:r>
            <a:r>
              <a:rPr lang="en-GB" dirty="0" smtClean="0"/>
              <a:t>for beam loss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probability</a:t>
            </a:r>
            <a:r>
              <a:rPr lang="en-GB" dirty="0" smtClean="0"/>
              <a:t> for the failure</a:t>
            </a:r>
          </a:p>
          <a:p>
            <a:pPr lvl="1" eaLnBrk="1" hangingPunct="1"/>
            <a:r>
              <a:rPr lang="en-GB" dirty="0" smtClean="0">
                <a:solidFill>
                  <a:srgbClr val="C00000"/>
                </a:solidFill>
              </a:rPr>
              <a:t>damage </a:t>
            </a:r>
            <a:r>
              <a:rPr lang="en-GB" dirty="0" smtClean="0"/>
              <a:t>potential</a:t>
            </a:r>
          </a:p>
          <a:p>
            <a:pPr eaLnBrk="1" hangingPunct="1"/>
            <a:r>
              <a:rPr lang="en-GB" dirty="0" smtClean="0"/>
              <a:t>Machine state when failure occurs</a:t>
            </a:r>
          </a:p>
          <a:p>
            <a:pPr lvl="1" eaLnBrk="1" hangingPunct="1"/>
            <a:r>
              <a:rPr lang="en-GB" dirty="0" smtClean="0"/>
              <a:t>beam transfer, injection and extraction (single pass)</a:t>
            </a:r>
          </a:p>
          <a:p>
            <a:pPr lvl="1" eaLnBrk="1" hangingPunct="1"/>
            <a:r>
              <a:rPr lang="en-GB" dirty="0" smtClean="0"/>
              <a:t>acceleration</a:t>
            </a:r>
          </a:p>
          <a:p>
            <a:pPr lvl="1" eaLnBrk="1" hangingPunct="1"/>
            <a:r>
              <a:rPr lang="en-GB" dirty="0" smtClean="0"/>
              <a:t>stored beam</a:t>
            </a:r>
          </a:p>
        </p:txBody>
      </p:sp>
      <p:sp>
        <p:nvSpPr>
          <p:cNvPr id="122884" name="AutoShape 4"/>
          <p:cNvSpPr>
            <a:spLocks/>
          </p:cNvSpPr>
          <p:nvPr/>
        </p:nvSpPr>
        <p:spPr bwMode="auto">
          <a:xfrm>
            <a:off x="4343400" y="4542832"/>
            <a:ext cx="76200" cy="533400"/>
          </a:xfrm>
          <a:prstGeom prst="rightBrace">
            <a:avLst>
              <a:gd name="adj1" fmla="val 58333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579938" y="4619032"/>
            <a:ext cx="182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</a:rPr>
              <a:t>defined as risk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12FFE1-0737-4069-A999-191F4A156605}" type="slidenum">
              <a:rPr lang="en-US" smtClean="0">
                <a:latin typeface="Arial" charset="0"/>
              </a:rPr>
              <a:pPr/>
              <a:t>22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Example for Active Protection - Traffic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36625"/>
            <a:ext cx="3429000" cy="5692775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dirty="0" smtClean="0"/>
              <a:t>A </a:t>
            </a:r>
            <a:r>
              <a:rPr lang="en-GB" dirty="0" smtClean="0">
                <a:solidFill>
                  <a:srgbClr val="C00000"/>
                </a:solidFill>
              </a:rPr>
              <a:t>monitor detect</a:t>
            </a:r>
            <a:r>
              <a:rPr lang="en-GB" dirty="0" smtClean="0"/>
              <a:t>s a dangerous situation</a:t>
            </a:r>
          </a:p>
          <a:p>
            <a:pPr>
              <a:spcBef>
                <a:spcPct val="20000"/>
              </a:spcBef>
            </a:pPr>
            <a:endParaRPr lang="en-GB" dirty="0" smtClean="0"/>
          </a:p>
          <a:p>
            <a:pPr>
              <a:spcBef>
                <a:spcPct val="20000"/>
              </a:spcBef>
            </a:pPr>
            <a:endParaRPr lang="en-GB" dirty="0" smtClean="0"/>
          </a:p>
          <a:p>
            <a:pPr>
              <a:spcBef>
                <a:spcPct val="20000"/>
              </a:spcBef>
            </a:pPr>
            <a:r>
              <a:rPr lang="en-GB" dirty="0" smtClean="0"/>
              <a:t>An </a:t>
            </a:r>
            <a:r>
              <a:rPr lang="en-GB" dirty="0" smtClean="0">
                <a:solidFill>
                  <a:srgbClr val="C00000"/>
                </a:solidFill>
              </a:rPr>
              <a:t>action</a:t>
            </a:r>
            <a:r>
              <a:rPr lang="en-GB" dirty="0" smtClean="0"/>
              <a:t> is triggered</a:t>
            </a:r>
          </a:p>
          <a:p>
            <a:pPr>
              <a:spcBef>
                <a:spcPct val="20000"/>
              </a:spcBef>
            </a:pPr>
            <a:endParaRPr lang="en-GB" dirty="0" smtClean="0"/>
          </a:p>
          <a:p>
            <a:pPr>
              <a:spcBef>
                <a:spcPct val="20000"/>
              </a:spcBef>
            </a:pPr>
            <a:endParaRPr lang="en-GB" dirty="0" smtClean="0"/>
          </a:p>
          <a:p>
            <a:pPr>
              <a:spcBef>
                <a:spcPct val="20000"/>
              </a:spcBef>
            </a:pPr>
            <a:endParaRPr lang="en-GB" dirty="0" smtClean="0"/>
          </a:p>
          <a:p>
            <a:pPr>
              <a:spcBef>
                <a:spcPct val="20000"/>
              </a:spcBef>
            </a:pPr>
            <a:r>
              <a:rPr lang="en-GB" dirty="0" smtClean="0"/>
              <a:t>The </a:t>
            </a:r>
            <a:r>
              <a:rPr lang="en-GB" dirty="0" smtClean="0">
                <a:solidFill>
                  <a:srgbClr val="C00000"/>
                </a:solidFill>
              </a:rPr>
              <a:t>energy</a:t>
            </a:r>
            <a:r>
              <a:rPr lang="en-GB" dirty="0" smtClean="0"/>
              <a:t> stored in the system is </a:t>
            </a:r>
            <a:r>
              <a:rPr lang="en-GB" dirty="0" smtClean="0">
                <a:solidFill>
                  <a:srgbClr val="C00000"/>
                </a:solidFill>
              </a:rPr>
              <a:t>safely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C00000"/>
                </a:solidFill>
              </a:rPr>
              <a:t>dissipated</a:t>
            </a:r>
          </a:p>
        </p:txBody>
      </p:sp>
      <p:pic>
        <p:nvPicPr>
          <p:cNvPr id="1682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00" y="4191000"/>
            <a:ext cx="31242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2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5450" y="4191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24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936625"/>
            <a:ext cx="1776413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244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5150" y="936625"/>
            <a:ext cx="10033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244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414588"/>
            <a:ext cx="20574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8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8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8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8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95BF93-AE9B-4030-B1B9-DD7BC1B1AF59}" type="slidenum">
              <a:rPr lang="en-US" smtClean="0">
                <a:latin typeface="Arial" charset="0"/>
              </a:rPr>
              <a:pPr/>
              <a:t>23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Example for Passive Protection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20000"/>
              </a:spcBef>
              <a:buFontTx/>
              <a:buNone/>
            </a:pPr>
            <a:endParaRPr lang="en-GB" sz="4800" dirty="0" smtClean="0"/>
          </a:p>
          <a:p>
            <a:pPr algn="ctr">
              <a:spcBef>
                <a:spcPct val="20000"/>
              </a:spcBef>
              <a:buFontTx/>
              <a:buNone/>
            </a:pPr>
            <a:endParaRPr lang="en-GB" sz="4800" dirty="0" smtClean="0"/>
          </a:p>
        </p:txBody>
      </p:sp>
      <p:pic>
        <p:nvPicPr>
          <p:cNvPr id="1290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962400"/>
            <a:ext cx="41148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Rectangle 7"/>
          <p:cNvSpPr>
            <a:spLocks noChangeArrowheads="1"/>
          </p:cNvSpPr>
          <p:nvPr/>
        </p:nvSpPr>
        <p:spPr bwMode="auto">
          <a:xfrm>
            <a:off x="152400" y="936625"/>
            <a:ext cx="34290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GB" dirty="0"/>
              <a:t>The </a:t>
            </a:r>
            <a:r>
              <a:rPr lang="en-GB" dirty="0">
                <a:solidFill>
                  <a:srgbClr val="C00000"/>
                </a:solidFill>
              </a:rPr>
              <a:t>monitor fails </a:t>
            </a:r>
            <a:r>
              <a:rPr lang="en-GB" dirty="0"/>
              <a:t>to detect a dangerous situation</a:t>
            </a:r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endParaRPr lang="en-GB" dirty="0"/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endParaRPr lang="en-GB" dirty="0"/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GB" dirty="0"/>
              <a:t>The reaction </a:t>
            </a:r>
            <a:r>
              <a:rPr lang="en-GB" dirty="0">
                <a:solidFill>
                  <a:srgbClr val="C00000"/>
                </a:solidFill>
              </a:rPr>
              <a:t>time is too short </a:t>
            </a:r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</a:pPr>
            <a:endParaRPr lang="en-GB" dirty="0"/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endParaRPr lang="en-GB" dirty="0"/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C00000"/>
                </a:solidFill>
              </a:rPr>
              <a:t>Active protection not possible </a:t>
            </a:r>
            <a:r>
              <a:rPr lang="en-GB" dirty="0" smtClean="0"/>
              <a:t>– passive protection by bumper, air bag, safety belts</a:t>
            </a:r>
            <a:endParaRPr lang="en-GB" dirty="0"/>
          </a:p>
        </p:txBody>
      </p:sp>
      <p:pic>
        <p:nvPicPr>
          <p:cNvPr id="12903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36625"/>
            <a:ext cx="41148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5E373E-CC41-4DF9-AEB3-DA122DF0849F}" type="slidenum">
              <a:rPr lang="en-US" smtClean="0">
                <a:latin typeface="Arial" charset="0"/>
              </a:rPr>
              <a:pPr/>
              <a:t>24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Strategy for protection: Protection Systems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Avoid that a specific failure can happen</a:t>
            </a:r>
          </a:p>
          <a:p>
            <a:pPr marL="0" indent="0" eaLnBrk="1" hangingPunct="1">
              <a:lnSpc>
                <a:spcPct val="0"/>
              </a:lnSpc>
              <a:buNone/>
            </a:pPr>
            <a:endParaRPr lang="en-GB" dirty="0"/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Detect failure at hardware level </a:t>
            </a:r>
            <a:r>
              <a:rPr lang="en-GB" dirty="0" smtClean="0">
                <a:solidFill>
                  <a:srgbClr val="0000CC"/>
                </a:solidFill>
              </a:rPr>
              <a:t>and stop beam operation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Detect</a:t>
            </a:r>
            <a:r>
              <a:rPr lang="en-GB" dirty="0" smtClean="0">
                <a:solidFill>
                  <a:srgbClr val="FF3300"/>
                </a:solidFill>
              </a:rPr>
              <a:t> </a:t>
            </a:r>
            <a:r>
              <a:rPr lang="en-GB" dirty="0" smtClean="0">
                <a:solidFill>
                  <a:srgbClr val="0000CC"/>
                </a:solidFill>
              </a:rPr>
              <a:t>initial consequences of </a:t>
            </a:r>
            <a:r>
              <a:rPr lang="en-GB" dirty="0" smtClean="0">
                <a:solidFill>
                  <a:srgbClr val="C00000"/>
                </a:solidFill>
              </a:rPr>
              <a:t>failure with beam instrumentation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0000CC"/>
                </a:solidFill>
              </a:rPr>
              <a:t>….before it is too late…</a:t>
            </a:r>
          </a:p>
          <a:p>
            <a:pPr marL="0" indent="0" eaLnBrk="1" hangingPunct="1">
              <a:lnSpc>
                <a:spcPct val="0"/>
              </a:lnSpc>
              <a:buNone/>
            </a:pPr>
            <a:endParaRPr lang="en-GB" dirty="0"/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Stop beam operation</a:t>
            </a:r>
          </a:p>
          <a:p>
            <a:pPr lvl="1" eaLnBrk="1" hangingPunct="1"/>
            <a:r>
              <a:rPr lang="en-GB" dirty="0" smtClean="0"/>
              <a:t>stop injection</a:t>
            </a:r>
          </a:p>
          <a:p>
            <a:pPr lvl="1" eaLnBrk="1" hangingPunct="1"/>
            <a:r>
              <a:rPr lang="en-GB" dirty="0" smtClean="0"/>
              <a:t>extract beam into beam dump block</a:t>
            </a:r>
          </a:p>
          <a:p>
            <a:pPr lvl="1" eaLnBrk="1" hangingPunct="1"/>
            <a:r>
              <a:rPr lang="en-GB" dirty="0" smtClean="0"/>
              <a:t>stop beam by beam absorber / collimator</a:t>
            </a:r>
          </a:p>
          <a:p>
            <a:pPr marL="0" indent="0" eaLnBrk="1" hangingPunct="1">
              <a:lnSpc>
                <a:spcPct val="0"/>
              </a:lnSpc>
              <a:buNone/>
            </a:pPr>
            <a:endParaRPr lang="en-GB" dirty="0"/>
          </a:p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Elements in the protection systems</a:t>
            </a:r>
          </a:p>
          <a:p>
            <a:pPr lvl="1" eaLnBrk="1" hangingPunct="1"/>
            <a:r>
              <a:rPr lang="en-GB" dirty="0" smtClean="0"/>
              <a:t>hardware monitoring and beam monitoring</a:t>
            </a:r>
          </a:p>
          <a:p>
            <a:pPr lvl="1" eaLnBrk="1" hangingPunct="1"/>
            <a:r>
              <a:rPr lang="en-GB" dirty="0" smtClean="0"/>
              <a:t>beam dump (fast kicker magnet and absorber block)</a:t>
            </a:r>
          </a:p>
          <a:p>
            <a:pPr lvl="1" eaLnBrk="1" hangingPunct="1"/>
            <a:r>
              <a:rPr lang="en-GB" dirty="0" smtClean="0"/>
              <a:t>collimators and beam absorbers</a:t>
            </a:r>
          </a:p>
          <a:p>
            <a:pPr lvl="1" eaLnBrk="1" hangingPunct="1"/>
            <a:r>
              <a:rPr lang="en-GB" dirty="0" smtClean="0"/>
              <a:t>beam interlock systems linking different systems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CC190C-C51A-4226-AC15-92B9547A8912}" type="slidenum">
              <a:rPr lang="en-US" smtClean="0">
                <a:latin typeface="Arial" charset="0"/>
              </a:rPr>
              <a:pPr/>
              <a:t>25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Failures: examples </a:t>
            </a:r>
            <a:r>
              <a:rPr lang="en-GB" dirty="0"/>
              <a:t>for LHC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4652"/>
            <a:ext cx="8686800" cy="54645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1600" dirty="0" smtClean="0"/>
          </a:p>
          <a:p>
            <a:pPr eaLnBrk="1" hangingPunct="1">
              <a:buFontTx/>
              <a:buNone/>
            </a:pPr>
            <a:r>
              <a:rPr lang="en-GB" dirty="0" smtClean="0">
                <a:solidFill>
                  <a:srgbClr val="006600"/>
                </a:solidFill>
              </a:rPr>
              <a:t>Assume that two 100 MJoule beams (= 2*25 kg TNT) are circulating with the speed of light through the 56 mm diameter vacuum chamber and 2 mm wide collimators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en-GB" dirty="0" smtClean="0">
              <a:solidFill>
                <a:srgbClr val="0066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GB" sz="2200" dirty="0" smtClean="0">
                <a:solidFill>
                  <a:srgbClr val="C00000"/>
                </a:solidFill>
              </a:rPr>
              <a:t>Suddenly the AC distribution for CERN fails – no power!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GB" sz="2200" dirty="0" smtClean="0">
                <a:solidFill>
                  <a:srgbClr val="C00000"/>
                </a:solidFill>
              </a:rPr>
              <a:t>An object falls into the beam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GB" sz="2200" dirty="0" smtClean="0">
                <a:solidFill>
                  <a:srgbClr val="FF7C80"/>
                </a:solidFill>
              </a:rPr>
              <a:t>The betatron tune is driven right onto a 1/3 order resonance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GB" sz="22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GB" dirty="0" smtClean="0">
                <a:solidFill>
                  <a:srgbClr val="006600"/>
                </a:solidFill>
              </a:rPr>
              <a:t>Assume we injection beams for the next fill…..</a:t>
            </a:r>
            <a:endParaRPr lang="en-GB" sz="2200" dirty="0" smtClean="0">
              <a:solidFill>
                <a:srgbClr val="FF00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GB" sz="2200" dirty="0" smtClean="0">
                <a:solidFill>
                  <a:srgbClr val="C00000"/>
                </a:solidFill>
              </a:rPr>
              <a:t>Serious failure during injection – the injection kicker fails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GB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1EC441-6483-4712-9ADB-7A07065A1845}" type="slidenum">
              <a:rPr lang="en-GB" smtClean="0">
                <a:solidFill>
                  <a:srgbClr val="FFFFFF"/>
                </a:solidFill>
              </a:rPr>
              <a:pPr/>
              <a:t>26</a:t>
            </a:fld>
            <a:endParaRPr lang="en-GB" dirty="0" smtClean="0">
              <a:solidFill>
                <a:srgbClr val="FFFFFF"/>
              </a:solidFill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70988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76200" y="58738"/>
            <a:ext cx="237059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b="1" dirty="0" smtClean="0">
                <a:solidFill>
                  <a:srgbClr val="0000FF"/>
                </a:solidFill>
              </a:rPr>
              <a:t>LHC Layout</a:t>
            </a:r>
            <a:endParaRPr lang="en-GB" sz="1800" dirty="0" smtClean="0">
              <a:solidFill>
                <a:srgbClr val="0000FF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0000FF"/>
                </a:solidFill>
              </a:rPr>
              <a:t>eight arcs (sectors)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0000FF"/>
                </a:solidFill>
              </a:rPr>
              <a:t>eight long straight section (about 700 m long)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2698750" y="1066800"/>
            <a:ext cx="4648200" cy="441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05" name="Arc 5"/>
          <p:cNvSpPr>
            <a:spLocks/>
          </p:cNvSpPr>
          <p:nvPr/>
        </p:nvSpPr>
        <p:spPr bwMode="auto">
          <a:xfrm>
            <a:off x="5367338" y="171450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06" name="Arc 6"/>
          <p:cNvSpPr>
            <a:spLocks/>
          </p:cNvSpPr>
          <p:nvPr/>
        </p:nvSpPr>
        <p:spPr bwMode="auto">
          <a:xfrm rot="2752597">
            <a:off x="6450806" y="1531144"/>
            <a:ext cx="1747838" cy="2362200"/>
          </a:xfrm>
          <a:custGeom>
            <a:avLst/>
            <a:gdLst>
              <a:gd name="T0" fmla="*/ 0 w 15994"/>
              <a:gd name="T1" fmla="*/ 251202 h 21600"/>
              <a:gd name="T2" fmla="*/ 191005240 w 15994"/>
              <a:gd name="T3" fmla="*/ 72811535 h 21600"/>
              <a:gd name="T4" fmla="*/ 11488478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7113588" y="836613"/>
            <a:ext cx="457200" cy="4333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 rot="2789810">
            <a:off x="8073232" y="3082131"/>
            <a:ext cx="457200" cy="4333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rot="-2700000">
            <a:off x="4832350" y="-60325"/>
            <a:ext cx="427038" cy="506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2410" name="Arc 10"/>
          <p:cNvSpPr>
            <a:spLocks/>
          </p:cNvSpPr>
          <p:nvPr/>
        </p:nvSpPr>
        <p:spPr bwMode="auto">
          <a:xfrm flipH="1">
            <a:off x="2968625" y="161925"/>
            <a:ext cx="1773238" cy="2362200"/>
          </a:xfrm>
          <a:custGeom>
            <a:avLst/>
            <a:gdLst>
              <a:gd name="T0" fmla="*/ 0 w 16232"/>
              <a:gd name="T1" fmla="*/ 251202 h 21600"/>
              <a:gd name="T2" fmla="*/ 193714461 w 16232"/>
              <a:gd name="T3" fmla="*/ 75622115 h 21600"/>
              <a:gd name="T4" fmla="*/ 11480602 w 16232"/>
              <a:gd name="T5" fmla="*/ 258332833 h 21600"/>
              <a:gd name="T6" fmla="*/ 0 60000 65536"/>
              <a:gd name="T7" fmla="*/ 0 60000 65536"/>
              <a:gd name="T8" fmla="*/ 0 60000 65536"/>
              <a:gd name="T9" fmla="*/ 0 w 16232"/>
              <a:gd name="T10" fmla="*/ 0 h 21600"/>
              <a:gd name="T11" fmla="*/ 16232 w 1623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32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688" y="0"/>
                  <a:pt x="12181" y="2274"/>
                  <a:pt x="16232" y="6322"/>
                </a:cubicBezTo>
              </a:path>
              <a:path w="16232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688" y="0"/>
                  <a:pt x="12181" y="2274"/>
                  <a:pt x="16232" y="6322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1" name="Arc 11"/>
          <p:cNvSpPr>
            <a:spLocks/>
          </p:cNvSpPr>
          <p:nvPr/>
        </p:nvSpPr>
        <p:spPr bwMode="auto">
          <a:xfrm flipH="1" flipV="1">
            <a:off x="2992438" y="3975100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2" name="Arc 12"/>
          <p:cNvSpPr>
            <a:spLocks/>
          </p:cNvSpPr>
          <p:nvPr/>
        </p:nvSpPr>
        <p:spPr bwMode="auto">
          <a:xfrm rot="18780000" flipH="1">
            <a:off x="1910556" y="1547019"/>
            <a:ext cx="1747838" cy="2362200"/>
          </a:xfrm>
          <a:custGeom>
            <a:avLst/>
            <a:gdLst>
              <a:gd name="T0" fmla="*/ 0 w 15994"/>
              <a:gd name="T1" fmla="*/ 251202 h 21600"/>
              <a:gd name="T2" fmla="*/ 191005240 w 15994"/>
              <a:gd name="T3" fmla="*/ 72811535 h 21600"/>
              <a:gd name="T4" fmla="*/ 11488478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3" name="Arc 13"/>
          <p:cNvSpPr>
            <a:spLocks/>
          </p:cNvSpPr>
          <p:nvPr/>
        </p:nvSpPr>
        <p:spPr bwMode="auto">
          <a:xfrm flipV="1">
            <a:off x="5403850" y="4029075"/>
            <a:ext cx="1747838" cy="2362200"/>
          </a:xfrm>
          <a:custGeom>
            <a:avLst/>
            <a:gdLst>
              <a:gd name="T0" fmla="*/ 0 w 15994"/>
              <a:gd name="T1" fmla="*/ 251202 h 21600"/>
              <a:gd name="T2" fmla="*/ 191005240 w 15994"/>
              <a:gd name="T3" fmla="*/ 72811535 h 21600"/>
              <a:gd name="T4" fmla="*/ 11488478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4" name="Arc 14"/>
          <p:cNvSpPr>
            <a:spLocks/>
          </p:cNvSpPr>
          <p:nvPr/>
        </p:nvSpPr>
        <p:spPr bwMode="auto">
          <a:xfrm rot="18847403" flipV="1">
            <a:off x="6450806" y="2634457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5" name="Arc 15"/>
          <p:cNvSpPr>
            <a:spLocks/>
          </p:cNvSpPr>
          <p:nvPr/>
        </p:nvSpPr>
        <p:spPr bwMode="auto">
          <a:xfrm rot="2752597" flipH="1" flipV="1">
            <a:off x="1908969" y="2624932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 rot="2820000">
            <a:off x="1612106" y="3086894"/>
            <a:ext cx="392113" cy="371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 rot="-2601157">
            <a:off x="4857750" y="6091238"/>
            <a:ext cx="496888" cy="5445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8" name="Line 18"/>
          <p:cNvSpPr>
            <a:spLocks noChangeShapeType="1"/>
          </p:cNvSpPr>
          <p:nvPr/>
        </p:nvSpPr>
        <p:spPr bwMode="auto">
          <a:xfrm>
            <a:off x="2540000" y="5245100"/>
            <a:ext cx="457200" cy="433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19" name="Line 19"/>
          <p:cNvSpPr>
            <a:spLocks noChangeShapeType="1"/>
          </p:cNvSpPr>
          <p:nvPr/>
        </p:nvSpPr>
        <p:spPr bwMode="auto">
          <a:xfrm flipH="1">
            <a:off x="2514600" y="855663"/>
            <a:ext cx="45720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0" name="Line 20"/>
          <p:cNvSpPr>
            <a:spLocks noChangeShapeType="1"/>
          </p:cNvSpPr>
          <p:nvPr/>
        </p:nvSpPr>
        <p:spPr bwMode="auto">
          <a:xfrm flipH="1">
            <a:off x="7105650" y="5259388"/>
            <a:ext cx="457200" cy="4333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1" name="Line 21"/>
          <p:cNvSpPr>
            <a:spLocks noChangeShapeType="1"/>
          </p:cNvSpPr>
          <p:nvPr/>
        </p:nvSpPr>
        <p:spPr bwMode="auto">
          <a:xfrm>
            <a:off x="2797175" y="1093788"/>
            <a:ext cx="4572000" cy="4332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2" name="Line 22"/>
          <p:cNvSpPr>
            <a:spLocks noChangeShapeType="1"/>
          </p:cNvSpPr>
          <p:nvPr/>
        </p:nvSpPr>
        <p:spPr bwMode="auto">
          <a:xfrm rot="5400000">
            <a:off x="1974850" y="3270250"/>
            <a:ext cx="6172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3" name="Arc 23"/>
          <p:cNvSpPr>
            <a:spLocks/>
          </p:cNvSpPr>
          <p:nvPr/>
        </p:nvSpPr>
        <p:spPr bwMode="auto">
          <a:xfrm rot="18847403" flipH="1">
            <a:off x="1970881" y="1543844"/>
            <a:ext cx="1747838" cy="2362200"/>
          </a:xfrm>
          <a:custGeom>
            <a:avLst/>
            <a:gdLst>
              <a:gd name="T0" fmla="*/ 0 w 15994"/>
              <a:gd name="T1" fmla="*/ 251202 h 21600"/>
              <a:gd name="T2" fmla="*/ 191005240 w 15994"/>
              <a:gd name="T3" fmla="*/ 72811535 h 21600"/>
              <a:gd name="T4" fmla="*/ 11488478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4" name="Arc 24"/>
          <p:cNvSpPr>
            <a:spLocks/>
          </p:cNvSpPr>
          <p:nvPr/>
        </p:nvSpPr>
        <p:spPr bwMode="auto">
          <a:xfrm flipH="1">
            <a:off x="3076575" y="215900"/>
            <a:ext cx="1693863" cy="2362200"/>
          </a:xfrm>
          <a:custGeom>
            <a:avLst/>
            <a:gdLst>
              <a:gd name="T0" fmla="*/ 0 w 15504"/>
              <a:gd name="T1" fmla="*/ 251202 h 21600"/>
              <a:gd name="T2" fmla="*/ 185060113 w 15504"/>
              <a:gd name="T3" fmla="*/ 67322047 h 21600"/>
              <a:gd name="T4" fmla="*/ 11482740 w 15504"/>
              <a:gd name="T5" fmla="*/ 258332833 h 21600"/>
              <a:gd name="T6" fmla="*/ 0 60000 65536"/>
              <a:gd name="T7" fmla="*/ 0 60000 65536"/>
              <a:gd name="T8" fmla="*/ 0 60000 65536"/>
              <a:gd name="T9" fmla="*/ 0 w 15504"/>
              <a:gd name="T10" fmla="*/ 0 h 21600"/>
              <a:gd name="T11" fmla="*/ 15504 w 155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0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341" y="0"/>
                  <a:pt x="11526" y="2007"/>
                  <a:pt x="15504" y="5628"/>
                </a:cubicBezTo>
              </a:path>
              <a:path w="1550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341" y="0"/>
                  <a:pt x="11526" y="2007"/>
                  <a:pt x="15504" y="562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5" name="Arc 25"/>
          <p:cNvSpPr>
            <a:spLocks/>
          </p:cNvSpPr>
          <p:nvPr/>
        </p:nvSpPr>
        <p:spPr bwMode="auto">
          <a:xfrm>
            <a:off x="5345113" y="217488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6" name="Line 26"/>
          <p:cNvSpPr>
            <a:spLocks noChangeShapeType="1"/>
          </p:cNvSpPr>
          <p:nvPr/>
        </p:nvSpPr>
        <p:spPr bwMode="auto">
          <a:xfrm rot="-2640000">
            <a:off x="4840288" y="-1588"/>
            <a:ext cx="474662" cy="39687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7" name="Line 27"/>
          <p:cNvSpPr>
            <a:spLocks noChangeShapeType="1"/>
          </p:cNvSpPr>
          <p:nvPr/>
        </p:nvSpPr>
        <p:spPr bwMode="auto">
          <a:xfrm rot="21540000" flipH="1">
            <a:off x="2536825" y="838200"/>
            <a:ext cx="538163" cy="498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8" name="Line 28"/>
          <p:cNvSpPr>
            <a:spLocks noChangeShapeType="1"/>
          </p:cNvSpPr>
          <p:nvPr/>
        </p:nvSpPr>
        <p:spPr bwMode="auto">
          <a:xfrm>
            <a:off x="7086600" y="874713"/>
            <a:ext cx="45720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29" name="Arc 29"/>
          <p:cNvSpPr>
            <a:spLocks/>
          </p:cNvSpPr>
          <p:nvPr/>
        </p:nvSpPr>
        <p:spPr bwMode="auto">
          <a:xfrm rot="2821986">
            <a:off x="6406356" y="1570832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0" name="Line 30"/>
          <p:cNvSpPr>
            <a:spLocks noChangeShapeType="1"/>
          </p:cNvSpPr>
          <p:nvPr/>
        </p:nvSpPr>
        <p:spPr bwMode="auto">
          <a:xfrm rot="2789810">
            <a:off x="8025607" y="3104356"/>
            <a:ext cx="45720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1" name="Arc 31"/>
          <p:cNvSpPr>
            <a:spLocks/>
          </p:cNvSpPr>
          <p:nvPr/>
        </p:nvSpPr>
        <p:spPr bwMode="auto">
          <a:xfrm rot="19069482" flipV="1">
            <a:off x="6478588" y="2628900"/>
            <a:ext cx="1651000" cy="2360613"/>
          </a:xfrm>
          <a:custGeom>
            <a:avLst/>
            <a:gdLst>
              <a:gd name="T0" fmla="*/ 7078836 w 15111"/>
              <a:gd name="T1" fmla="*/ 0 h 21592"/>
              <a:gd name="T2" fmla="*/ 180385224 w 15111"/>
              <a:gd name="T3" fmla="*/ 73604399 h 21592"/>
              <a:gd name="T4" fmla="*/ 0 w 15111"/>
              <a:gd name="T5" fmla="*/ 258081313 h 21592"/>
              <a:gd name="T6" fmla="*/ 0 60000 65536"/>
              <a:gd name="T7" fmla="*/ 0 60000 65536"/>
              <a:gd name="T8" fmla="*/ 0 60000 65536"/>
              <a:gd name="T9" fmla="*/ 0 w 15111"/>
              <a:gd name="T10" fmla="*/ 0 h 21592"/>
              <a:gd name="T11" fmla="*/ 15111 w 15111"/>
              <a:gd name="T12" fmla="*/ 21592 h 215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11" h="21592" fill="none" extrusionOk="0">
                <a:moveTo>
                  <a:pt x="592" y="0"/>
                </a:moveTo>
                <a:cubicBezTo>
                  <a:pt x="6035" y="149"/>
                  <a:pt x="11220" y="2348"/>
                  <a:pt x="15111" y="6157"/>
                </a:cubicBezTo>
              </a:path>
              <a:path w="15111" h="21592" stroke="0" extrusionOk="0">
                <a:moveTo>
                  <a:pt x="592" y="0"/>
                </a:moveTo>
                <a:cubicBezTo>
                  <a:pt x="6035" y="149"/>
                  <a:pt x="11220" y="2348"/>
                  <a:pt x="15111" y="6157"/>
                </a:cubicBezTo>
                <a:lnTo>
                  <a:pt x="0" y="21592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2" name="Line 32"/>
          <p:cNvSpPr>
            <a:spLocks noChangeShapeType="1"/>
          </p:cNvSpPr>
          <p:nvPr/>
        </p:nvSpPr>
        <p:spPr bwMode="auto">
          <a:xfrm flipH="1">
            <a:off x="7145338" y="5195888"/>
            <a:ext cx="385762" cy="538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3" name="Arc 33"/>
          <p:cNvSpPr>
            <a:spLocks/>
          </p:cNvSpPr>
          <p:nvPr/>
        </p:nvSpPr>
        <p:spPr bwMode="auto">
          <a:xfrm flipV="1">
            <a:off x="5397500" y="3962400"/>
            <a:ext cx="1747838" cy="2362200"/>
          </a:xfrm>
          <a:custGeom>
            <a:avLst/>
            <a:gdLst>
              <a:gd name="T0" fmla="*/ 0 w 15994"/>
              <a:gd name="T1" fmla="*/ 251202 h 21600"/>
              <a:gd name="T2" fmla="*/ 191005240 w 15994"/>
              <a:gd name="T3" fmla="*/ 72811535 h 21600"/>
              <a:gd name="T4" fmla="*/ 11488478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4" name="Line 34"/>
          <p:cNvSpPr>
            <a:spLocks noChangeShapeType="1"/>
          </p:cNvSpPr>
          <p:nvPr/>
        </p:nvSpPr>
        <p:spPr bwMode="auto">
          <a:xfrm rot="-2601157">
            <a:off x="4779963" y="6153150"/>
            <a:ext cx="563562" cy="4222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5" name="Arc 35"/>
          <p:cNvSpPr>
            <a:spLocks/>
          </p:cNvSpPr>
          <p:nvPr/>
        </p:nvSpPr>
        <p:spPr bwMode="auto">
          <a:xfrm flipH="1" flipV="1">
            <a:off x="2967038" y="4041775"/>
            <a:ext cx="1747837" cy="2362200"/>
          </a:xfrm>
          <a:custGeom>
            <a:avLst/>
            <a:gdLst>
              <a:gd name="T0" fmla="*/ 0 w 15994"/>
              <a:gd name="T1" fmla="*/ 251202 h 21600"/>
              <a:gd name="T2" fmla="*/ 191005021 w 15994"/>
              <a:gd name="T3" fmla="*/ 72811535 h 21600"/>
              <a:gd name="T4" fmla="*/ 11488472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6" name="Arc 36"/>
          <p:cNvSpPr>
            <a:spLocks/>
          </p:cNvSpPr>
          <p:nvPr/>
        </p:nvSpPr>
        <p:spPr bwMode="auto">
          <a:xfrm rot="2752597" flipH="1" flipV="1">
            <a:off x="1974056" y="2597944"/>
            <a:ext cx="1747838" cy="2362200"/>
          </a:xfrm>
          <a:custGeom>
            <a:avLst/>
            <a:gdLst>
              <a:gd name="T0" fmla="*/ 0 w 15994"/>
              <a:gd name="T1" fmla="*/ 251202 h 21600"/>
              <a:gd name="T2" fmla="*/ 191005240 w 15994"/>
              <a:gd name="T3" fmla="*/ 72811535 h 21600"/>
              <a:gd name="T4" fmla="*/ 11488478 w 15994"/>
              <a:gd name="T5" fmla="*/ 258332833 h 21600"/>
              <a:gd name="T6" fmla="*/ 0 60000 65536"/>
              <a:gd name="T7" fmla="*/ 0 60000 65536"/>
              <a:gd name="T8" fmla="*/ 0 60000 65536"/>
              <a:gd name="T9" fmla="*/ 0 w 15994"/>
              <a:gd name="T10" fmla="*/ 0 h 21600"/>
              <a:gd name="T11" fmla="*/ 15994 w 159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94" h="21600" fill="none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</a:path>
              <a:path w="15994" h="21600" stroke="0" extrusionOk="0">
                <a:moveTo>
                  <a:pt x="0" y="21"/>
                </a:moveTo>
                <a:cubicBezTo>
                  <a:pt x="320" y="7"/>
                  <a:pt x="641" y="-1"/>
                  <a:pt x="962" y="0"/>
                </a:cubicBezTo>
                <a:cubicBezTo>
                  <a:pt x="6573" y="0"/>
                  <a:pt x="11964" y="2183"/>
                  <a:pt x="15993" y="6088"/>
                </a:cubicBezTo>
                <a:lnTo>
                  <a:pt x="962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7" name="Line 37"/>
          <p:cNvSpPr>
            <a:spLocks noChangeShapeType="1"/>
          </p:cNvSpPr>
          <p:nvPr/>
        </p:nvSpPr>
        <p:spPr bwMode="auto">
          <a:xfrm rot="2789810">
            <a:off x="1672431" y="3071019"/>
            <a:ext cx="392113" cy="371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8" name="Line 38"/>
          <p:cNvSpPr>
            <a:spLocks noChangeShapeType="1"/>
          </p:cNvSpPr>
          <p:nvPr/>
        </p:nvSpPr>
        <p:spPr bwMode="auto">
          <a:xfrm>
            <a:off x="2609850" y="5229225"/>
            <a:ext cx="358775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39" name="Line 39"/>
          <p:cNvSpPr>
            <a:spLocks noChangeShapeType="1"/>
          </p:cNvSpPr>
          <p:nvPr/>
        </p:nvSpPr>
        <p:spPr bwMode="auto">
          <a:xfrm flipH="1">
            <a:off x="2762250" y="1071563"/>
            <a:ext cx="4648200" cy="4419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40" name="Line 40"/>
          <p:cNvSpPr>
            <a:spLocks noChangeShapeType="1"/>
          </p:cNvSpPr>
          <p:nvPr/>
        </p:nvSpPr>
        <p:spPr bwMode="auto">
          <a:xfrm>
            <a:off x="2752725" y="995363"/>
            <a:ext cx="4679950" cy="44354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41" name="Line 41"/>
          <p:cNvSpPr>
            <a:spLocks noChangeShapeType="1"/>
          </p:cNvSpPr>
          <p:nvPr/>
        </p:nvSpPr>
        <p:spPr bwMode="auto">
          <a:xfrm rot="5400000">
            <a:off x="2038350" y="3275013"/>
            <a:ext cx="6172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42" name="Text Box 42"/>
          <p:cNvSpPr txBox="1">
            <a:spLocks noChangeArrowheads="1"/>
          </p:cNvSpPr>
          <p:nvPr/>
        </p:nvSpPr>
        <p:spPr bwMode="auto">
          <a:xfrm>
            <a:off x="5380038" y="1196975"/>
            <a:ext cx="2128837" cy="6540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b="1" dirty="0" smtClean="0">
                <a:solidFill>
                  <a:srgbClr val="FF0000"/>
                </a:solidFill>
              </a:rPr>
              <a:t>IR6: Beam dumping system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02443" name="Text Box 43"/>
          <p:cNvSpPr txBox="1">
            <a:spLocks noChangeArrowheads="1"/>
          </p:cNvSpPr>
          <p:nvPr/>
        </p:nvSpPr>
        <p:spPr bwMode="auto">
          <a:xfrm>
            <a:off x="2798763" y="1219200"/>
            <a:ext cx="2011362" cy="6540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FF0000"/>
                </a:solidFill>
              </a:rPr>
              <a:t>IR4: RF + Beam instrumentation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2444" name="Text Box 44"/>
          <p:cNvSpPr txBox="1">
            <a:spLocks noChangeArrowheads="1"/>
          </p:cNvSpPr>
          <p:nvPr/>
        </p:nvSpPr>
        <p:spPr bwMode="auto">
          <a:xfrm>
            <a:off x="4481513" y="333375"/>
            <a:ext cx="1149350" cy="37941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0000FF"/>
                </a:solidFill>
              </a:rPr>
              <a:t>IR5:CMS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2445" name="Text Box 45"/>
          <p:cNvSpPr txBox="1">
            <a:spLocks noChangeArrowheads="1"/>
          </p:cNvSpPr>
          <p:nvPr/>
        </p:nvSpPr>
        <p:spPr bwMode="auto">
          <a:xfrm>
            <a:off x="4265613" y="5792788"/>
            <a:ext cx="1655762" cy="37941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0000FF"/>
                </a:solidFill>
              </a:rPr>
              <a:t>IR1: ATLAS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2446" name="Text Box 46"/>
          <p:cNvSpPr txBox="1">
            <a:spLocks noChangeArrowheads="1"/>
          </p:cNvSpPr>
          <p:nvPr/>
        </p:nvSpPr>
        <p:spPr bwMode="auto">
          <a:xfrm>
            <a:off x="5992813" y="4876800"/>
            <a:ext cx="1454150" cy="37941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0000FF"/>
                </a:solidFill>
              </a:rPr>
              <a:t>IR8: LHC-B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2447" name="Text Box 47"/>
          <p:cNvSpPr txBox="1">
            <a:spLocks noChangeArrowheads="1"/>
          </p:cNvSpPr>
          <p:nvPr/>
        </p:nvSpPr>
        <p:spPr bwMode="auto">
          <a:xfrm>
            <a:off x="2874963" y="4895294"/>
            <a:ext cx="1390650" cy="37941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0000FF"/>
                </a:solidFill>
              </a:rPr>
              <a:t>IR2: ALICE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2448" name="Line 48"/>
          <p:cNvSpPr>
            <a:spLocks noChangeShapeType="1"/>
          </p:cNvSpPr>
          <p:nvPr/>
        </p:nvSpPr>
        <p:spPr bwMode="auto">
          <a:xfrm flipV="1">
            <a:off x="6323013" y="5805488"/>
            <a:ext cx="750887" cy="8016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49" name="Text Box 49"/>
          <p:cNvSpPr txBox="1">
            <a:spLocks noChangeArrowheads="1"/>
          </p:cNvSpPr>
          <p:nvPr/>
        </p:nvSpPr>
        <p:spPr bwMode="auto">
          <a:xfrm>
            <a:off x="6826250" y="6237288"/>
            <a:ext cx="1079500" cy="34925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b="1" dirty="0" smtClean="0">
                <a:solidFill>
                  <a:srgbClr val="6600FF"/>
                </a:solidFill>
              </a:rPr>
              <a:t>Injection</a:t>
            </a:r>
            <a:endParaRPr lang="en-GB" sz="1600" b="1" dirty="0">
              <a:solidFill>
                <a:srgbClr val="6600FF"/>
              </a:solidFill>
            </a:endParaRPr>
          </a:p>
        </p:txBody>
      </p:sp>
      <p:sp>
        <p:nvSpPr>
          <p:cNvPr id="102450" name="Text Box 50"/>
          <p:cNvSpPr txBox="1">
            <a:spLocks noChangeArrowheads="1"/>
          </p:cNvSpPr>
          <p:nvPr/>
        </p:nvSpPr>
        <p:spPr bwMode="auto">
          <a:xfrm>
            <a:off x="2465388" y="6308725"/>
            <a:ext cx="1096962" cy="34925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b="1" dirty="0" smtClean="0">
                <a:solidFill>
                  <a:srgbClr val="6600FF"/>
                </a:solidFill>
              </a:rPr>
              <a:t>Injection</a:t>
            </a:r>
            <a:endParaRPr lang="en-GB" sz="1600" b="1" dirty="0">
              <a:solidFill>
                <a:srgbClr val="6600FF"/>
              </a:solidFill>
            </a:endParaRPr>
          </a:p>
        </p:txBody>
      </p:sp>
      <p:sp>
        <p:nvSpPr>
          <p:cNvPr id="102451" name="Line 51"/>
          <p:cNvSpPr>
            <a:spLocks noChangeShapeType="1"/>
          </p:cNvSpPr>
          <p:nvPr/>
        </p:nvSpPr>
        <p:spPr bwMode="auto">
          <a:xfrm flipH="1" flipV="1">
            <a:off x="2968625" y="5734050"/>
            <a:ext cx="765175" cy="833438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52" name="Line 52"/>
          <p:cNvSpPr>
            <a:spLocks noChangeShapeType="1"/>
          </p:cNvSpPr>
          <p:nvPr/>
        </p:nvSpPr>
        <p:spPr bwMode="auto">
          <a:xfrm flipH="1" flipV="1">
            <a:off x="6948488" y="361950"/>
            <a:ext cx="409575" cy="7540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53" name="Line 53"/>
          <p:cNvSpPr>
            <a:spLocks noChangeShapeType="1"/>
          </p:cNvSpPr>
          <p:nvPr/>
        </p:nvSpPr>
        <p:spPr bwMode="auto">
          <a:xfrm>
            <a:off x="7385050" y="1095375"/>
            <a:ext cx="690563" cy="414338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54" name="Line 54"/>
          <p:cNvSpPr>
            <a:spLocks noChangeShapeType="1"/>
          </p:cNvSpPr>
          <p:nvPr/>
        </p:nvSpPr>
        <p:spPr bwMode="auto">
          <a:xfrm>
            <a:off x="1806575" y="3232150"/>
            <a:ext cx="6477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55" name="Text Box 55"/>
          <p:cNvSpPr txBox="1">
            <a:spLocks noChangeArrowheads="1"/>
          </p:cNvSpPr>
          <p:nvPr/>
        </p:nvSpPr>
        <p:spPr bwMode="auto">
          <a:xfrm>
            <a:off x="1960563" y="2787650"/>
            <a:ext cx="2224087" cy="6540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FF0000"/>
                </a:solidFill>
              </a:rPr>
              <a:t>IR3: Moment Beam Clearing (warm)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2456" name="Text Box 56"/>
          <p:cNvSpPr txBox="1">
            <a:spLocks noChangeArrowheads="1"/>
          </p:cNvSpPr>
          <p:nvPr/>
        </p:nvSpPr>
        <p:spPr bwMode="auto">
          <a:xfrm>
            <a:off x="5938838" y="2787650"/>
            <a:ext cx="2193925" cy="6540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rgbClr val="FF0000"/>
                </a:solidFill>
              </a:rPr>
              <a:t>IR7: Betatron Beam Cleaning (warm)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2457" name="Rectangle 57"/>
          <p:cNvSpPr>
            <a:spLocks noChangeArrowheads="1"/>
          </p:cNvSpPr>
          <p:nvPr/>
        </p:nvSpPr>
        <p:spPr bwMode="auto">
          <a:xfrm rot="-1805534">
            <a:off x="6823075" y="160338"/>
            <a:ext cx="144463" cy="215900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58" name="Rectangle 58"/>
          <p:cNvSpPr>
            <a:spLocks noChangeArrowheads="1"/>
          </p:cNvSpPr>
          <p:nvPr/>
        </p:nvSpPr>
        <p:spPr bwMode="auto">
          <a:xfrm rot="-3664630">
            <a:off x="8098632" y="1445419"/>
            <a:ext cx="144462" cy="215900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2459" name="Text Box 59"/>
          <p:cNvSpPr txBox="1">
            <a:spLocks noChangeArrowheads="1"/>
          </p:cNvSpPr>
          <p:nvPr/>
        </p:nvSpPr>
        <p:spPr bwMode="auto">
          <a:xfrm>
            <a:off x="7086600" y="76200"/>
            <a:ext cx="1828800" cy="3175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dirty="0" smtClean="0">
                <a:solidFill>
                  <a:srgbClr val="663300"/>
                </a:solidFill>
              </a:rPr>
              <a:t>Beam dump blocks</a:t>
            </a:r>
            <a:endParaRPr lang="en-GB" sz="1400" dirty="0">
              <a:solidFill>
                <a:srgbClr val="663300"/>
              </a:solidFill>
            </a:endParaRPr>
          </a:p>
        </p:txBody>
      </p:sp>
      <p:sp>
        <p:nvSpPr>
          <p:cNvPr id="102465" name="Text Box 61"/>
          <p:cNvSpPr txBox="1">
            <a:spLocks noChangeArrowheads="1"/>
          </p:cNvSpPr>
          <p:nvPr/>
        </p:nvSpPr>
        <p:spPr bwMode="auto">
          <a:xfrm>
            <a:off x="76200" y="5525353"/>
            <a:ext cx="2339248" cy="830997"/>
          </a:xfrm>
          <a:prstGeom prst="rect">
            <a:avLst/>
          </a:prstGeom>
          <a:solidFill>
            <a:srgbClr val="FFFF66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dirty="0" smtClean="0">
                <a:solidFill>
                  <a:srgbClr val="0000FF"/>
                </a:solidFill>
              </a:rPr>
              <a:t>Detection of beam losses with &gt;3600 monitors around LHC</a:t>
            </a:r>
            <a:endParaRPr lang="en-GB" sz="1600" dirty="0">
              <a:solidFill>
                <a:srgbClr val="0000FF"/>
              </a:solidFill>
            </a:endParaRPr>
          </a:p>
        </p:txBody>
      </p:sp>
      <p:grpSp>
        <p:nvGrpSpPr>
          <p:cNvPr id="1643590" name="Group 70"/>
          <p:cNvGrpSpPr>
            <a:grpSpLocks/>
          </p:cNvGrpSpPr>
          <p:nvPr/>
        </p:nvGrpSpPr>
        <p:grpSpPr bwMode="auto">
          <a:xfrm>
            <a:off x="7496175" y="533400"/>
            <a:ext cx="1571625" cy="573088"/>
            <a:chOff x="4722" y="336"/>
            <a:chExt cx="990" cy="361"/>
          </a:xfrm>
        </p:grpSpPr>
        <p:sp>
          <p:nvSpPr>
            <p:cNvPr id="102462" name="Line 68"/>
            <p:cNvSpPr>
              <a:spLocks noChangeShapeType="1"/>
            </p:cNvSpPr>
            <p:nvPr/>
          </p:nvSpPr>
          <p:spPr bwMode="auto">
            <a:xfrm flipH="1">
              <a:off x="4722" y="576"/>
              <a:ext cx="270" cy="1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02463" name="Text Box 69"/>
            <p:cNvSpPr txBox="1">
              <a:spLocks noChangeArrowheads="1"/>
            </p:cNvSpPr>
            <p:nvPr/>
          </p:nvSpPr>
          <p:spPr bwMode="auto">
            <a:xfrm>
              <a:off x="4944" y="336"/>
              <a:ext cx="768" cy="334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8000" rIns="18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 dirty="0" smtClean="0">
                  <a:solidFill>
                    <a:srgbClr val="0000FF"/>
                  </a:solidFill>
                </a:rPr>
                <a:t>Signal to kicker magnet</a:t>
              </a:r>
              <a:endParaRPr lang="en-GB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Text Box 59"/>
          <p:cNvSpPr txBox="1">
            <a:spLocks noChangeArrowheads="1"/>
          </p:cNvSpPr>
          <p:nvPr/>
        </p:nvSpPr>
        <p:spPr bwMode="auto">
          <a:xfrm>
            <a:off x="4205112" y="6499225"/>
            <a:ext cx="1828800" cy="3175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dirty="0" smtClean="0">
                <a:solidFill>
                  <a:schemeClr val="bg2"/>
                </a:solidFill>
              </a:rPr>
              <a:t>Beams from SPS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288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787803-46B6-46E9-8272-80A5D0A9DE29}" type="slidenum">
              <a:rPr lang="en-GB" smtClean="0">
                <a:solidFill>
                  <a:srgbClr val="FFFFFF"/>
                </a:solidFill>
              </a:rPr>
              <a:pPr/>
              <a:t>27</a:t>
            </a:fld>
            <a:endParaRPr lang="en-GB" dirty="0" smtClean="0">
              <a:solidFill>
                <a:srgbClr val="FFFFFF"/>
              </a:solidFill>
            </a:endParaRPr>
          </a:p>
        </p:txBody>
      </p:sp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5300663"/>
            <a:ext cx="9144000" cy="1223962"/>
          </a:xfrm>
          <a:prstGeom prst="rect">
            <a:avLst/>
          </a:prstGeom>
          <a:solidFill>
            <a:srgbClr val="F8F8F8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18787" name="Picture 3" descr="Click for original imag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6338" y="58738"/>
            <a:ext cx="6697662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36513" y="5905500"/>
            <a:ext cx="910748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04965" name="Oval 5"/>
          <p:cNvSpPr>
            <a:spLocks noChangeAspect="1" noChangeArrowheads="1"/>
          </p:cNvSpPr>
          <p:nvPr/>
        </p:nvSpPr>
        <p:spPr bwMode="auto">
          <a:xfrm>
            <a:off x="5842000" y="3068638"/>
            <a:ext cx="85725" cy="428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flipV="1">
            <a:off x="1692275" y="6021388"/>
            <a:ext cx="6480175" cy="431800"/>
          </a:xfrm>
          <a:custGeom>
            <a:avLst/>
            <a:gdLst>
              <a:gd name="T0" fmla="*/ 1840958850 w 21600"/>
              <a:gd name="T1" fmla="*/ 4316001 h 21600"/>
              <a:gd name="T2" fmla="*/ 972052599 w 21600"/>
              <a:gd name="T3" fmla="*/ 8632001 h 21600"/>
              <a:gd name="T4" fmla="*/ 103145486 w 21600"/>
              <a:gd name="T5" fmla="*/ 4316001 h 21600"/>
              <a:gd name="T6" fmla="*/ 97205259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46 w 21600"/>
              <a:gd name="T13" fmla="*/ 2946 h 21600"/>
              <a:gd name="T14" fmla="*/ 18654 w 21600"/>
              <a:gd name="T15" fmla="*/ 186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291" y="21600"/>
                </a:lnTo>
                <a:lnTo>
                  <a:pt x="1930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1692275" y="5373688"/>
            <a:ext cx="6408738" cy="431800"/>
          </a:xfrm>
          <a:custGeom>
            <a:avLst/>
            <a:gdLst>
              <a:gd name="T0" fmla="*/ 1796896146 w 21600"/>
              <a:gd name="T1" fmla="*/ 4316001 h 21600"/>
              <a:gd name="T2" fmla="*/ 950738609 w 21600"/>
              <a:gd name="T3" fmla="*/ 8632001 h 21600"/>
              <a:gd name="T4" fmla="*/ 104581406 w 21600"/>
              <a:gd name="T5" fmla="*/ 4316001 h 21600"/>
              <a:gd name="T6" fmla="*/ 95073860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88 w 21600"/>
              <a:gd name="T13" fmla="*/ 2988 h 21600"/>
              <a:gd name="T14" fmla="*/ 18612 w 21600"/>
              <a:gd name="T15" fmla="*/ 186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76" y="21600"/>
                </a:lnTo>
                <a:lnTo>
                  <a:pt x="1922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46338" y="836613"/>
            <a:ext cx="2232025" cy="1223962"/>
            <a:chOff x="884" y="527"/>
            <a:chExt cx="1406" cy="771"/>
          </a:xfrm>
        </p:grpSpPr>
        <p:sp>
          <p:nvSpPr>
            <p:cNvPr id="118807" name="Text Box 9"/>
            <p:cNvSpPr txBox="1">
              <a:spLocks noChangeArrowheads="1"/>
            </p:cNvSpPr>
            <p:nvPr/>
          </p:nvSpPr>
          <p:spPr bwMode="auto">
            <a:xfrm>
              <a:off x="884" y="527"/>
              <a:ext cx="1406" cy="33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dirty="0" smtClean="0">
                  <a:solidFill>
                    <a:srgbClr val="0000FF"/>
                  </a:solidFill>
                </a:rPr>
                <a:t>RF contacts for guiding image currents</a:t>
              </a:r>
              <a:endParaRPr lang="en-GB" sz="1400" dirty="0">
                <a:solidFill>
                  <a:srgbClr val="0000FF"/>
                </a:solidFill>
              </a:endParaRPr>
            </a:p>
          </p:txBody>
        </p:sp>
        <p:sp>
          <p:nvSpPr>
            <p:cNvPr id="118808" name="Line 10"/>
            <p:cNvSpPr>
              <a:spLocks noChangeShapeType="1"/>
            </p:cNvSpPr>
            <p:nvPr/>
          </p:nvSpPr>
          <p:spPr bwMode="auto">
            <a:xfrm>
              <a:off x="1610" y="845"/>
              <a:ext cx="454" cy="31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09" name="Line 11"/>
            <p:cNvSpPr>
              <a:spLocks noChangeShapeType="1"/>
            </p:cNvSpPr>
            <p:nvPr/>
          </p:nvSpPr>
          <p:spPr bwMode="auto">
            <a:xfrm>
              <a:off x="1927" y="845"/>
              <a:ext cx="363" cy="27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10" name="Line 12"/>
            <p:cNvSpPr>
              <a:spLocks noChangeShapeType="1"/>
            </p:cNvSpPr>
            <p:nvPr/>
          </p:nvSpPr>
          <p:spPr bwMode="auto">
            <a:xfrm>
              <a:off x="1338" y="845"/>
              <a:ext cx="635" cy="45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89613" y="1470025"/>
            <a:ext cx="195262" cy="2989263"/>
            <a:chOff x="2990" y="926"/>
            <a:chExt cx="123" cy="1883"/>
          </a:xfrm>
        </p:grpSpPr>
        <p:sp>
          <p:nvSpPr>
            <p:cNvPr id="118805" name="Line 14"/>
            <p:cNvSpPr>
              <a:spLocks noChangeShapeType="1"/>
            </p:cNvSpPr>
            <p:nvPr/>
          </p:nvSpPr>
          <p:spPr bwMode="auto">
            <a:xfrm>
              <a:off x="2990" y="926"/>
              <a:ext cx="32" cy="188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06" name="Line 15"/>
            <p:cNvSpPr>
              <a:spLocks noChangeShapeType="1"/>
            </p:cNvSpPr>
            <p:nvPr/>
          </p:nvSpPr>
          <p:spPr bwMode="auto">
            <a:xfrm>
              <a:off x="3088" y="930"/>
              <a:ext cx="25" cy="18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446338" y="2574925"/>
            <a:ext cx="3960812" cy="1008063"/>
            <a:chOff x="884" y="1622"/>
            <a:chExt cx="2495" cy="635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884" y="1622"/>
              <a:ext cx="2495" cy="635"/>
              <a:chOff x="884" y="1622"/>
              <a:chExt cx="2495" cy="635"/>
            </a:xfrm>
          </p:grpSpPr>
          <p:sp>
            <p:nvSpPr>
              <p:cNvPr id="118803" name="Text Box 18"/>
              <p:cNvSpPr txBox="1">
                <a:spLocks noChangeArrowheads="1"/>
              </p:cNvSpPr>
              <p:nvPr/>
            </p:nvSpPr>
            <p:spPr bwMode="auto">
              <a:xfrm>
                <a:off x="884" y="1854"/>
                <a:ext cx="771" cy="1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 dirty="0" smtClean="0">
                    <a:solidFill>
                      <a:srgbClr val="0000FF"/>
                    </a:solidFill>
                  </a:rPr>
                  <a:t>Beam spot </a:t>
                </a:r>
                <a:endParaRPr lang="en-GB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18804" name="Oval 19"/>
              <p:cNvSpPr>
                <a:spLocks noChangeArrowheads="1"/>
              </p:cNvSpPr>
              <p:nvPr/>
            </p:nvSpPr>
            <p:spPr bwMode="auto">
              <a:xfrm>
                <a:off x="2699" y="1622"/>
                <a:ext cx="680" cy="63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lnSpc>
                    <a:spcPct val="95000"/>
                  </a:lnSpc>
                  <a:spcBef>
                    <a:spcPct val="40000"/>
                  </a:spcBef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18802" name="Line 20"/>
            <p:cNvSpPr>
              <a:spLocks noChangeShapeType="1"/>
            </p:cNvSpPr>
            <p:nvPr/>
          </p:nvSpPr>
          <p:spPr bwMode="auto">
            <a:xfrm>
              <a:off x="1650" y="1941"/>
              <a:ext cx="124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606925" y="1684338"/>
            <a:ext cx="2540000" cy="390525"/>
            <a:chOff x="2245" y="1061"/>
            <a:chExt cx="1600" cy="246"/>
          </a:xfrm>
        </p:grpSpPr>
        <p:sp>
          <p:nvSpPr>
            <p:cNvPr id="118798" name="Line 22"/>
            <p:cNvSpPr>
              <a:spLocks noChangeShapeType="1"/>
            </p:cNvSpPr>
            <p:nvPr/>
          </p:nvSpPr>
          <p:spPr bwMode="auto">
            <a:xfrm flipH="1">
              <a:off x="3100" y="1307"/>
              <a:ext cx="745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799" name="Line 23"/>
            <p:cNvSpPr>
              <a:spLocks noChangeShapeType="1"/>
            </p:cNvSpPr>
            <p:nvPr/>
          </p:nvSpPr>
          <p:spPr bwMode="auto">
            <a:xfrm>
              <a:off x="2245" y="1307"/>
              <a:ext cx="745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00" name="Rectangle 24"/>
            <p:cNvSpPr>
              <a:spLocks noChangeArrowheads="1"/>
            </p:cNvSpPr>
            <p:nvPr/>
          </p:nvSpPr>
          <p:spPr bwMode="auto">
            <a:xfrm>
              <a:off x="3107" y="1061"/>
              <a:ext cx="358" cy="136"/>
            </a:xfrm>
            <a:prstGeom prst="rect">
              <a:avLst/>
            </a:prstGeom>
            <a:solidFill>
              <a:srgbClr val="00279F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 dirty="0">
                  <a:solidFill>
                    <a:srgbClr val="FFFF00"/>
                  </a:solidFill>
                </a:rPr>
                <a:t> 2 mm</a:t>
              </a:r>
              <a:r>
                <a:rPr lang="en-GB" sz="1400" b="1" dirty="0">
                  <a:solidFill>
                    <a:srgbClr val="500093"/>
                  </a:solidFill>
                </a:rPr>
                <a:t> </a:t>
              </a:r>
              <a:endParaRPr lang="en-GB" sz="2000" dirty="0">
                <a:solidFill>
                  <a:srgbClr val="500093"/>
                </a:solidFill>
                <a:latin typeface="Times New Roman" pitchFamily="18" charset="0"/>
              </a:endParaRPr>
            </a:p>
          </p:txBody>
        </p:sp>
      </p:grpSp>
      <p:sp>
        <p:nvSpPr>
          <p:cNvPr id="118796" name="Rectangle 25"/>
          <p:cNvSpPr>
            <a:spLocks noChangeArrowheads="1"/>
          </p:cNvSpPr>
          <p:nvPr/>
        </p:nvSpPr>
        <p:spPr bwMode="auto">
          <a:xfrm>
            <a:off x="76200" y="1066800"/>
            <a:ext cx="2286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rgbClr val="FFFF00"/>
                </a:solidFill>
              </a:rPr>
              <a:t>View of a two sided collimator</a:t>
            </a:r>
            <a:br>
              <a:rPr lang="en-GB" sz="2800" dirty="0" smtClean="0">
                <a:solidFill>
                  <a:srgbClr val="FFFF00"/>
                </a:solidFill>
              </a:rPr>
            </a:br>
            <a:r>
              <a:rPr lang="en-GB" sz="2800" dirty="0" smtClean="0">
                <a:solidFill>
                  <a:srgbClr val="FFFF00"/>
                </a:solidFill>
              </a:rPr>
              <a:t/>
            </a:r>
            <a:br>
              <a:rPr lang="en-GB" sz="2800" dirty="0" smtClean="0">
                <a:solidFill>
                  <a:srgbClr val="FFFF00"/>
                </a:solidFill>
              </a:rPr>
            </a:br>
            <a:r>
              <a:rPr lang="en-GB" sz="2800" b="1" dirty="0" smtClean="0">
                <a:solidFill>
                  <a:srgbClr val="FFFF00"/>
                </a:solidFill>
              </a:rPr>
              <a:t>for LHC</a:t>
            </a:r>
          </a:p>
          <a:p>
            <a:pPr algn="ctr"/>
            <a:endParaRPr lang="en-GB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GB" sz="2800" dirty="0" smtClean="0">
                <a:solidFill>
                  <a:srgbClr val="FFFF00"/>
                </a:solidFill>
              </a:rPr>
              <a:t>about 100 collimators are installed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1704986" name="Rectangle 6"/>
          <p:cNvSpPr>
            <a:spLocks noChangeArrowheads="1"/>
          </p:cNvSpPr>
          <p:nvPr/>
        </p:nvSpPr>
        <p:spPr bwMode="auto">
          <a:xfrm>
            <a:off x="0" y="6543675"/>
            <a:ext cx="21336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400" dirty="0">
                <a:solidFill>
                  <a:srgbClr val="000000"/>
                </a:solidFill>
              </a:rPr>
              <a:t>Ralph Assmann, CERN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507227" y="5427088"/>
            <a:ext cx="1895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400" dirty="0" smtClean="0">
                <a:solidFill>
                  <a:schemeClr val="tx1"/>
                </a:solidFill>
              </a:rPr>
              <a:t>length about 120 cm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0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4965" grpId="0" animBg="1"/>
      <p:bldP spid="28" grpId="0"/>
      <p:bldP spid="2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8753-3D3D-4DAC-81D8-C0F8FB6470EA}" type="slidenum">
              <a:rPr lang="en-US">
                <a:solidFill>
                  <a:srgbClr val="333399"/>
                </a:solidFill>
              </a:rPr>
              <a:pPr/>
              <a:t>28</a:t>
            </a:fld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1512450" name="Picture 2" descr="P10008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971800"/>
            <a:ext cx="49990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2451" name="Picture 16" descr="ioni508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914400"/>
            <a:ext cx="139065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/>
          <p:cNvSpPr txBox="1">
            <a:spLocks noChangeArrowheads="1"/>
          </p:cNvSpPr>
          <p:nvPr/>
        </p:nvSpPr>
        <p:spPr>
          <a:xfrm>
            <a:off x="447675" y="811213"/>
            <a:ext cx="6456363" cy="2051050"/>
          </a:xfrm>
          <a:prstGeom prst="rect">
            <a:avLst/>
          </a:prstGeom>
        </p:spPr>
        <p:txBody>
          <a:bodyPr/>
          <a:lstStyle/>
          <a:p>
            <a:pPr marL="169863" indent="-169863" eaLnBrk="0" hangingPunct="0">
              <a:spcBef>
                <a:spcPct val="20000"/>
              </a:spcBef>
              <a:buClr>
                <a:srgbClr val="0000FF"/>
              </a:buClr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Ionization chambers to detect beam losses: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Reaction time ~ ½ turn (40 </a:t>
            </a:r>
            <a:r>
              <a:rPr lang="en-US" sz="1800" dirty="0" smtClean="0">
                <a:solidFill>
                  <a:srgbClr val="000000"/>
                </a:solidFill>
                <a:sym typeface="Symbol" pitchFamily="18" charset="2"/>
              </a:rPr>
              <a:t></a:t>
            </a:r>
            <a:r>
              <a:rPr lang="en-US" sz="1800" dirty="0" smtClean="0">
                <a:solidFill>
                  <a:srgbClr val="000000"/>
                </a:solidFill>
              </a:rPr>
              <a:t>s)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Very large dynamic range (&gt; 10</a:t>
            </a:r>
            <a:r>
              <a:rPr lang="en-US" sz="1800" baseline="30000" dirty="0" smtClean="0">
                <a:solidFill>
                  <a:srgbClr val="000000"/>
                </a:solidFill>
              </a:rPr>
              <a:t>6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  <a:p>
            <a:pPr marL="169863" indent="-169863" eaLnBrk="0" hangingPunct="0">
              <a:spcBef>
                <a:spcPct val="20000"/>
              </a:spcBef>
              <a:buClr>
                <a:srgbClr val="0000FF"/>
              </a:buClr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There are ~</a:t>
            </a:r>
            <a:r>
              <a:rPr lang="en-US" sz="2000" u="sng" dirty="0" smtClean="0">
                <a:solidFill>
                  <a:srgbClr val="FF0000"/>
                </a:solidFill>
              </a:rPr>
              <a:t>3600</a:t>
            </a:r>
            <a:r>
              <a:rPr lang="en-US" sz="2000" dirty="0" smtClean="0">
                <a:solidFill>
                  <a:srgbClr val="000000"/>
                </a:solidFill>
              </a:rPr>
              <a:t> chambers distributed over the ring to detect abnormal beam losses and if necessary trigger a beam abort !</a:t>
            </a:r>
          </a:p>
        </p:txBody>
      </p:sp>
      <p:sp>
        <p:nvSpPr>
          <p:cNvPr id="1512453" name="Oval 8"/>
          <p:cNvSpPr>
            <a:spLocks noChangeArrowheads="1"/>
          </p:cNvSpPr>
          <p:nvPr/>
        </p:nvSpPr>
        <p:spPr bwMode="auto">
          <a:xfrm>
            <a:off x="1905000" y="4800600"/>
            <a:ext cx="3429000" cy="1828800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 sz="18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12454" name="Oval 9"/>
          <p:cNvSpPr>
            <a:spLocks noChangeArrowheads="1"/>
          </p:cNvSpPr>
          <p:nvPr/>
        </p:nvSpPr>
        <p:spPr bwMode="auto">
          <a:xfrm>
            <a:off x="381000" y="3962400"/>
            <a:ext cx="1219200" cy="609600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 sz="18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12455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Beam Loss Monitors</a:t>
            </a:r>
            <a:endParaRPr lang="en-GB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1BB749-9A8F-4E20-9597-390609CD46BE}" type="slidenum">
              <a:rPr lang="en-US" smtClean="0">
                <a:solidFill>
                  <a:srgbClr val="333399"/>
                </a:solidFill>
                <a:latin typeface="Arial" charset="0"/>
              </a:rPr>
              <a:pPr/>
              <a:t>29</a:t>
            </a:fld>
            <a:endParaRPr lang="en-US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76130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Schematic layout of LHC beam dumping system</a:t>
            </a:r>
          </a:p>
        </p:txBody>
      </p:sp>
      <p:pic>
        <p:nvPicPr>
          <p:cNvPr id="176131" name="Picture 9" descr="BDSYSTEM"/>
          <p:cNvPicPr>
            <a:picLocks noChangeAspect="1" noChangeArrowheads="1"/>
          </p:cNvPicPr>
          <p:nvPr/>
        </p:nvPicPr>
        <p:blipFill>
          <a:blip r:embed="rId3" cstate="print"/>
          <a:srcRect l="6534" t="8293" r="21053" b="9090"/>
          <a:stretch>
            <a:fillRect/>
          </a:stretch>
        </p:blipFill>
        <p:spPr bwMode="auto">
          <a:xfrm>
            <a:off x="76200" y="717550"/>
            <a:ext cx="893445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Text Box 10"/>
          <p:cNvSpPr txBox="1">
            <a:spLocks noChangeArrowheads="1"/>
          </p:cNvSpPr>
          <p:nvPr/>
        </p:nvSpPr>
        <p:spPr bwMode="auto">
          <a:xfrm>
            <a:off x="6889750" y="5410200"/>
            <a:ext cx="625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00"/>
                </a:solidFill>
              </a:rPr>
              <a:t>Q5R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6133" name="Text Box 11"/>
          <p:cNvSpPr txBox="1">
            <a:spLocks noChangeArrowheads="1"/>
          </p:cNvSpPr>
          <p:nvPr/>
        </p:nvSpPr>
        <p:spPr bwMode="auto">
          <a:xfrm>
            <a:off x="5822950" y="4724400"/>
            <a:ext cx="54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00"/>
                </a:solidFill>
              </a:rPr>
              <a:t>Q4R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6134" name="Text Box 12"/>
          <p:cNvSpPr txBox="1">
            <a:spLocks noChangeArrowheads="1"/>
          </p:cNvSpPr>
          <p:nvPr/>
        </p:nvSpPr>
        <p:spPr bwMode="auto">
          <a:xfrm>
            <a:off x="1631950" y="3406775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00"/>
                </a:solidFill>
              </a:rPr>
              <a:t>Q4L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6135" name="Text Box 13"/>
          <p:cNvSpPr txBox="1">
            <a:spLocks noChangeArrowheads="1"/>
          </p:cNvSpPr>
          <p:nvPr/>
        </p:nvSpPr>
        <p:spPr bwMode="auto">
          <a:xfrm>
            <a:off x="641350" y="2797175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00"/>
                </a:solidFill>
              </a:rPr>
              <a:t>Q5L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6136" name="Text Box 14"/>
          <p:cNvSpPr txBox="1">
            <a:spLocks noChangeArrowheads="1"/>
          </p:cNvSpPr>
          <p:nvPr/>
        </p:nvSpPr>
        <p:spPr bwMode="auto">
          <a:xfrm>
            <a:off x="6508750" y="6149975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 dirty="0">
                <a:solidFill>
                  <a:srgbClr val="000000"/>
                </a:solidFill>
              </a:rPr>
              <a:t>Beam 2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6137" name="Text Box 15"/>
          <p:cNvSpPr txBox="1">
            <a:spLocks noChangeArrowheads="1"/>
          </p:cNvSpPr>
          <p:nvPr/>
        </p:nvSpPr>
        <p:spPr bwMode="auto">
          <a:xfrm>
            <a:off x="488950" y="1958975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 dirty="0">
                <a:solidFill>
                  <a:srgbClr val="000000"/>
                </a:solidFill>
              </a:rPr>
              <a:t>Beam 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6138" name="Text Box 16"/>
          <p:cNvSpPr txBox="1">
            <a:spLocks noChangeArrowheads="1"/>
          </p:cNvSpPr>
          <p:nvPr/>
        </p:nvSpPr>
        <p:spPr bwMode="auto">
          <a:xfrm>
            <a:off x="7175500" y="28956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dirty="0">
                <a:solidFill>
                  <a:srgbClr val="333399"/>
                </a:solidFill>
              </a:rPr>
              <a:t>Beam Dump Block</a:t>
            </a:r>
          </a:p>
        </p:txBody>
      </p:sp>
      <p:sp>
        <p:nvSpPr>
          <p:cNvPr id="176139" name="Line 17"/>
          <p:cNvSpPr>
            <a:spLocks noChangeShapeType="1"/>
          </p:cNvSpPr>
          <p:nvPr/>
        </p:nvSpPr>
        <p:spPr bwMode="auto">
          <a:xfrm flipH="1">
            <a:off x="7956550" y="3581400"/>
            <a:ext cx="0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40" name="Line 18"/>
          <p:cNvSpPr>
            <a:spLocks noChangeShapeType="1"/>
          </p:cNvSpPr>
          <p:nvPr/>
        </p:nvSpPr>
        <p:spPr bwMode="auto">
          <a:xfrm flipV="1">
            <a:off x="1098550" y="3048000"/>
            <a:ext cx="533400" cy="91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41" name="Line 19"/>
          <p:cNvSpPr>
            <a:spLocks noChangeShapeType="1"/>
          </p:cNvSpPr>
          <p:nvPr/>
        </p:nvSpPr>
        <p:spPr bwMode="auto">
          <a:xfrm rot="-124954">
            <a:off x="4540250" y="4379913"/>
            <a:ext cx="800100" cy="52705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42" name="Line 20"/>
          <p:cNvSpPr>
            <a:spLocks noChangeShapeType="1"/>
          </p:cNvSpPr>
          <p:nvPr/>
        </p:nvSpPr>
        <p:spPr bwMode="auto">
          <a:xfrm rot="-129314">
            <a:off x="5843588" y="5133975"/>
            <a:ext cx="857250" cy="56515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43" name="Oval 21"/>
          <p:cNvSpPr>
            <a:spLocks noChangeArrowheads="1"/>
          </p:cNvSpPr>
          <p:nvPr/>
        </p:nvSpPr>
        <p:spPr bwMode="auto">
          <a:xfrm>
            <a:off x="4302125" y="4376738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dirty="0">
              <a:solidFill>
                <a:srgbClr val="808080"/>
              </a:solidFill>
              <a:latin typeface="Book Antiqua" pitchFamily="18" charset="0"/>
            </a:endParaRPr>
          </a:p>
        </p:txBody>
      </p:sp>
      <p:sp>
        <p:nvSpPr>
          <p:cNvPr id="176144" name="Oval 22"/>
          <p:cNvSpPr>
            <a:spLocks noChangeArrowheads="1"/>
          </p:cNvSpPr>
          <p:nvPr/>
        </p:nvSpPr>
        <p:spPr bwMode="auto">
          <a:xfrm>
            <a:off x="5518150" y="51054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dirty="0">
              <a:solidFill>
                <a:srgbClr val="808080"/>
              </a:solidFill>
              <a:latin typeface="Book Antiqua" pitchFamily="18" charset="0"/>
            </a:endParaRPr>
          </a:p>
        </p:txBody>
      </p:sp>
      <p:sp>
        <p:nvSpPr>
          <p:cNvPr id="176145" name="Freeform 23"/>
          <p:cNvSpPr>
            <a:spLocks/>
          </p:cNvSpPr>
          <p:nvPr/>
        </p:nvSpPr>
        <p:spPr bwMode="auto">
          <a:xfrm>
            <a:off x="7188200" y="5951538"/>
            <a:ext cx="487363" cy="398462"/>
          </a:xfrm>
          <a:custGeom>
            <a:avLst/>
            <a:gdLst>
              <a:gd name="T0" fmla="*/ 0 w 290"/>
              <a:gd name="T1" fmla="*/ 0 h 250"/>
              <a:gd name="T2" fmla="*/ 169457777 w 290"/>
              <a:gd name="T3" fmla="*/ 96532999 h 250"/>
              <a:gd name="T4" fmla="*/ 401049268 w 290"/>
              <a:gd name="T5" fmla="*/ 259116687 h 250"/>
              <a:gd name="T6" fmla="*/ 587452198 w 290"/>
              <a:gd name="T7" fmla="*/ 401375556 h 250"/>
              <a:gd name="T8" fmla="*/ 756909922 w 290"/>
              <a:gd name="T9" fmla="*/ 574120047 h 250"/>
              <a:gd name="T10" fmla="*/ 819043637 w 290"/>
              <a:gd name="T11" fmla="*/ 635087906 h 2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0"/>
              <a:gd name="T19" fmla="*/ 0 h 250"/>
              <a:gd name="T20" fmla="*/ 290 w 290"/>
              <a:gd name="T21" fmla="*/ 250 h 2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0" h="250">
                <a:moveTo>
                  <a:pt x="0" y="0"/>
                </a:moveTo>
                <a:cubicBezTo>
                  <a:pt x="10" y="6"/>
                  <a:pt x="36" y="21"/>
                  <a:pt x="60" y="38"/>
                </a:cubicBezTo>
                <a:cubicBezTo>
                  <a:pt x="84" y="55"/>
                  <a:pt x="117" y="82"/>
                  <a:pt x="142" y="102"/>
                </a:cubicBezTo>
                <a:cubicBezTo>
                  <a:pt x="167" y="122"/>
                  <a:pt x="187" y="137"/>
                  <a:pt x="208" y="158"/>
                </a:cubicBezTo>
                <a:cubicBezTo>
                  <a:pt x="229" y="179"/>
                  <a:pt x="254" y="211"/>
                  <a:pt x="268" y="226"/>
                </a:cubicBezTo>
                <a:cubicBezTo>
                  <a:pt x="282" y="241"/>
                  <a:pt x="286" y="245"/>
                  <a:pt x="290" y="250"/>
                </a:cubicBezTo>
              </a:path>
            </a:pathLst>
          </a:custGeom>
          <a:noFill/>
          <a:ln w="5715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46" name="Oval 24"/>
          <p:cNvSpPr>
            <a:spLocks noChangeArrowheads="1"/>
          </p:cNvSpPr>
          <p:nvPr/>
        </p:nvSpPr>
        <p:spPr bwMode="auto">
          <a:xfrm>
            <a:off x="6813550" y="58674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dirty="0">
              <a:solidFill>
                <a:srgbClr val="808080"/>
              </a:solidFill>
              <a:latin typeface="Book Antiqua" pitchFamily="18" charset="0"/>
            </a:endParaRPr>
          </a:p>
        </p:txBody>
      </p:sp>
      <p:sp>
        <p:nvSpPr>
          <p:cNvPr id="176147" name="Text Box 25"/>
          <p:cNvSpPr txBox="1">
            <a:spLocks noChangeArrowheads="1"/>
          </p:cNvSpPr>
          <p:nvPr/>
        </p:nvSpPr>
        <p:spPr bwMode="auto">
          <a:xfrm>
            <a:off x="3079750" y="1905000"/>
            <a:ext cx="18446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dirty="0">
                <a:solidFill>
                  <a:srgbClr val="333399"/>
                </a:solidFill>
              </a:rPr>
              <a:t>Septum magnet deflecting the extracted beam </a:t>
            </a:r>
          </a:p>
        </p:txBody>
      </p:sp>
      <p:sp>
        <p:nvSpPr>
          <p:cNvPr id="176148" name="Line 26"/>
          <p:cNvSpPr>
            <a:spLocks noChangeShapeType="1"/>
          </p:cNvSpPr>
          <p:nvPr/>
        </p:nvSpPr>
        <p:spPr bwMode="auto">
          <a:xfrm flipH="1">
            <a:off x="4070350" y="2819400"/>
            <a:ext cx="0" cy="91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49" name="Line 27"/>
          <p:cNvSpPr>
            <a:spLocks noChangeShapeType="1"/>
          </p:cNvSpPr>
          <p:nvPr/>
        </p:nvSpPr>
        <p:spPr bwMode="auto">
          <a:xfrm flipH="1">
            <a:off x="5499100" y="3657600"/>
            <a:ext cx="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50" name="Text Box 28"/>
          <p:cNvSpPr txBox="1">
            <a:spLocks noChangeArrowheads="1"/>
          </p:cNvSpPr>
          <p:nvPr/>
        </p:nvSpPr>
        <p:spPr bwMode="auto">
          <a:xfrm>
            <a:off x="0" y="5715000"/>
            <a:ext cx="3276600" cy="915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dirty="0">
                <a:solidFill>
                  <a:srgbClr val="333399"/>
                </a:solidFill>
              </a:rPr>
              <a:t>Accurate energy tracking between LHC and extraction elements required</a:t>
            </a:r>
          </a:p>
        </p:txBody>
      </p:sp>
      <p:sp>
        <p:nvSpPr>
          <p:cNvPr id="176151" name="Line 29"/>
          <p:cNvSpPr>
            <a:spLocks noChangeShapeType="1"/>
          </p:cNvSpPr>
          <p:nvPr/>
        </p:nvSpPr>
        <p:spPr bwMode="auto">
          <a:xfrm>
            <a:off x="4756150" y="3733800"/>
            <a:ext cx="3048000" cy="304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52" name="Text Box 30"/>
          <p:cNvSpPr txBox="1">
            <a:spLocks noChangeArrowheads="1"/>
          </p:cNvSpPr>
          <p:nvPr/>
        </p:nvSpPr>
        <p:spPr bwMode="auto">
          <a:xfrm>
            <a:off x="6019800" y="35052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b="1" dirty="0">
                <a:solidFill>
                  <a:srgbClr val="333399"/>
                </a:solidFill>
              </a:rPr>
              <a:t>about 700 m</a:t>
            </a:r>
          </a:p>
        </p:txBody>
      </p:sp>
      <p:sp>
        <p:nvSpPr>
          <p:cNvPr id="176153" name="Freeform 31"/>
          <p:cNvSpPr>
            <a:spLocks/>
          </p:cNvSpPr>
          <p:nvPr/>
        </p:nvSpPr>
        <p:spPr bwMode="auto">
          <a:xfrm>
            <a:off x="374650" y="2076450"/>
            <a:ext cx="544513" cy="263525"/>
          </a:xfrm>
          <a:custGeom>
            <a:avLst/>
            <a:gdLst>
              <a:gd name="T0" fmla="*/ 0 w 314"/>
              <a:gd name="T1" fmla="*/ 0 h 156"/>
              <a:gd name="T2" fmla="*/ 300716833 w 314"/>
              <a:gd name="T3" fmla="*/ 119851514 h 156"/>
              <a:gd name="T4" fmla="*/ 613461503 w 314"/>
              <a:gd name="T5" fmla="*/ 268239733 h 156"/>
              <a:gd name="T6" fmla="*/ 944249771 w 314"/>
              <a:gd name="T7" fmla="*/ 445163022 h 156"/>
              <a:gd name="T8" fmla="*/ 0 60000 65536"/>
              <a:gd name="T9" fmla="*/ 0 60000 65536"/>
              <a:gd name="T10" fmla="*/ 0 60000 65536"/>
              <a:gd name="T11" fmla="*/ 0 60000 65536"/>
              <a:gd name="T12" fmla="*/ 0 w 314"/>
              <a:gd name="T13" fmla="*/ 0 h 156"/>
              <a:gd name="T14" fmla="*/ 314 w 314"/>
              <a:gd name="T15" fmla="*/ 156 h 1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4" h="156">
                <a:moveTo>
                  <a:pt x="0" y="0"/>
                </a:moveTo>
                <a:cubicBezTo>
                  <a:pt x="17" y="7"/>
                  <a:pt x="66" y="26"/>
                  <a:pt x="100" y="42"/>
                </a:cubicBezTo>
                <a:cubicBezTo>
                  <a:pt x="134" y="58"/>
                  <a:pt x="168" y="75"/>
                  <a:pt x="204" y="94"/>
                </a:cubicBezTo>
                <a:cubicBezTo>
                  <a:pt x="240" y="113"/>
                  <a:pt x="291" y="143"/>
                  <a:pt x="314" y="156"/>
                </a:cubicBezTo>
              </a:path>
            </a:pathLst>
          </a:custGeom>
          <a:noFill/>
          <a:ln w="5715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54" name="Line 32"/>
          <p:cNvSpPr>
            <a:spLocks noChangeShapeType="1"/>
          </p:cNvSpPr>
          <p:nvPr/>
        </p:nvSpPr>
        <p:spPr bwMode="auto">
          <a:xfrm>
            <a:off x="1327150" y="2590800"/>
            <a:ext cx="274638" cy="1524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55" name="Line 33"/>
          <p:cNvSpPr>
            <a:spLocks noChangeShapeType="1"/>
          </p:cNvSpPr>
          <p:nvPr/>
        </p:nvSpPr>
        <p:spPr bwMode="auto">
          <a:xfrm>
            <a:off x="2620963" y="3322638"/>
            <a:ext cx="836612" cy="48736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56" name="Oval 34"/>
          <p:cNvSpPr>
            <a:spLocks noChangeArrowheads="1"/>
          </p:cNvSpPr>
          <p:nvPr/>
        </p:nvSpPr>
        <p:spPr bwMode="auto">
          <a:xfrm>
            <a:off x="2470150" y="32766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dirty="0">
              <a:solidFill>
                <a:srgbClr val="808080"/>
              </a:solidFill>
              <a:latin typeface="Book Antiqua" pitchFamily="18" charset="0"/>
            </a:endParaRPr>
          </a:p>
        </p:txBody>
      </p:sp>
      <p:sp>
        <p:nvSpPr>
          <p:cNvPr id="176157" name="Oval 35"/>
          <p:cNvSpPr>
            <a:spLocks noChangeArrowheads="1"/>
          </p:cNvSpPr>
          <p:nvPr/>
        </p:nvSpPr>
        <p:spPr bwMode="auto">
          <a:xfrm>
            <a:off x="1284288" y="25527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dirty="0">
              <a:solidFill>
                <a:srgbClr val="808080"/>
              </a:solidFill>
              <a:latin typeface="Book Antiqua" pitchFamily="18" charset="0"/>
            </a:endParaRPr>
          </a:p>
        </p:txBody>
      </p:sp>
      <p:sp>
        <p:nvSpPr>
          <p:cNvPr id="176158" name="Line 36"/>
          <p:cNvSpPr>
            <a:spLocks noChangeShapeType="1"/>
          </p:cNvSpPr>
          <p:nvPr/>
        </p:nvSpPr>
        <p:spPr bwMode="auto">
          <a:xfrm>
            <a:off x="184150" y="2895600"/>
            <a:ext cx="6248400" cy="3733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59" name="Text Box 37"/>
          <p:cNvSpPr txBox="1">
            <a:spLocks noChangeArrowheads="1"/>
          </p:cNvSpPr>
          <p:nvPr/>
        </p:nvSpPr>
        <p:spPr bwMode="auto">
          <a:xfrm>
            <a:off x="2362200" y="51054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b="1" dirty="0">
                <a:solidFill>
                  <a:srgbClr val="333399"/>
                </a:solidFill>
              </a:rPr>
              <a:t>about 500 m</a:t>
            </a:r>
          </a:p>
        </p:txBody>
      </p:sp>
      <p:sp>
        <p:nvSpPr>
          <p:cNvPr id="176160" name="Text Box 38"/>
          <p:cNvSpPr txBox="1">
            <a:spLocks noChangeArrowheads="1"/>
          </p:cNvSpPr>
          <p:nvPr/>
        </p:nvSpPr>
        <p:spPr bwMode="auto">
          <a:xfrm>
            <a:off x="304800" y="40386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dirty="0">
                <a:solidFill>
                  <a:srgbClr val="333399"/>
                </a:solidFill>
              </a:rPr>
              <a:t>Fast kicker magnet</a:t>
            </a:r>
          </a:p>
        </p:txBody>
      </p:sp>
      <p:sp>
        <p:nvSpPr>
          <p:cNvPr id="176161" name="Line 39"/>
          <p:cNvSpPr>
            <a:spLocks noChangeShapeType="1"/>
          </p:cNvSpPr>
          <p:nvPr/>
        </p:nvSpPr>
        <p:spPr bwMode="auto">
          <a:xfrm>
            <a:off x="4452938" y="4176713"/>
            <a:ext cx="812800" cy="142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62" name="Line 40"/>
          <p:cNvSpPr>
            <a:spLocks noChangeShapeType="1"/>
          </p:cNvSpPr>
          <p:nvPr/>
        </p:nvSpPr>
        <p:spPr bwMode="auto">
          <a:xfrm>
            <a:off x="2657475" y="3284538"/>
            <a:ext cx="871538" cy="460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63" name="Line 41"/>
          <p:cNvSpPr>
            <a:spLocks noChangeShapeType="1"/>
          </p:cNvSpPr>
          <p:nvPr/>
        </p:nvSpPr>
        <p:spPr bwMode="auto">
          <a:xfrm>
            <a:off x="5759450" y="4389438"/>
            <a:ext cx="1863725" cy="334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64" name="Line 42"/>
          <p:cNvSpPr>
            <a:spLocks noChangeShapeType="1"/>
          </p:cNvSpPr>
          <p:nvPr/>
        </p:nvSpPr>
        <p:spPr bwMode="auto">
          <a:xfrm>
            <a:off x="5770563" y="4389438"/>
            <a:ext cx="1839912" cy="3762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65" name="Line 43"/>
          <p:cNvSpPr>
            <a:spLocks noChangeShapeType="1"/>
          </p:cNvSpPr>
          <p:nvPr/>
        </p:nvSpPr>
        <p:spPr bwMode="auto">
          <a:xfrm>
            <a:off x="5749925" y="4383088"/>
            <a:ext cx="1909763" cy="3667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66" name="Line 44"/>
          <p:cNvSpPr>
            <a:spLocks noChangeShapeType="1"/>
          </p:cNvSpPr>
          <p:nvPr/>
        </p:nvSpPr>
        <p:spPr bwMode="auto">
          <a:xfrm>
            <a:off x="2046288" y="2962275"/>
            <a:ext cx="611187" cy="31750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76167" name="Text Box 45"/>
          <p:cNvSpPr txBox="1">
            <a:spLocks noChangeArrowheads="1"/>
          </p:cNvSpPr>
          <p:nvPr/>
        </p:nvSpPr>
        <p:spPr bwMode="auto">
          <a:xfrm>
            <a:off x="5213350" y="2667000"/>
            <a:ext cx="152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dirty="0">
                <a:solidFill>
                  <a:srgbClr val="333399"/>
                </a:solidFill>
              </a:rPr>
              <a:t>H-V kicker for painting the beam</a:t>
            </a:r>
          </a:p>
        </p:txBody>
      </p:sp>
      <p:pic>
        <p:nvPicPr>
          <p:cNvPr id="1212462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4438" y="609600"/>
            <a:ext cx="284956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01464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63EDF0-19FB-4B53-A09E-084828F13D5A}" type="slidenum">
              <a:rPr lang="en-US" smtClean="0">
                <a:latin typeface="Arial" charset="0"/>
              </a:rPr>
              <a:pPr/>
              <a:t>3</a:t>
            </a:fld>
            <a:endParaRPr lang="en-US" dirty="0" smtClean="0">
              <a:latin typeface="Arial" charset="0"/>
            </a:endParaRPr>
          </a:p>
        </p:txBody>
      </p:sp>
      <p:pic>
        <p:nvPicPr>
          <p:cNvPr id="54274" name="Picture 6" descr="Z20-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74880"/>
            <a:ext cx="9144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Proton bunches at the end of their life during an SPS</a:t>
            </a:r>
            <a:r>
              <a:rPr lang="en-US" sz="1800" dirty="0"/>
              <a:t> </a:t>
            </a:r>
            <a:r>
              <a:rPr lang="en-US" sz="1800" dirty="0" smtClean="0"/>
              <a:t>test: damage to metal structure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350351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EB5F8FE-9792-4539-8B43-288E69371028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32772" name="Footer Placeholder 2"/>
          <p:cNvSpPr txBox="1">
            <a:spLocks/>
          </p:cNvSpPr>
          <p:nvPr/>
        </p:nvSpPr>
        <p:spPr bwMode="auto">
          <a:xfrm>
            <a:off x="4545013" y="6594475"/>
            <a:ext cx="38163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dirty="0"/>
              <a:t>CERN visit McEwen</a:t>
            </a:r>
          </a:p>
        </p:txBody>
      </p:sp>
      <p:sp>
        <p:nvSpPr>
          <p:cNvPr id="32773" name="Slide Number Placeholder 3"/>
          <p:cNvSpPr txBox="1">
            <a:spLocks/>
          </p:cNvSpPr>
          <p:nvPr/>
        </p:nvSpPr>
        <p:spPr bwMode="auto">
          <a:xfrm>
            <a:off x="8416925" y="6597650"/>
            <a:ext cx="6746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fld id="{CBC6808B-FD44-4807-BEB0-25D9A13AF213}" type="slidenum">
              <a:rPr lang="en-GB" sz="1400"/>
              <a:pPr algn="ctr" eaLnBrk="1" hangingPunct="1"/>
              <a:t>30</a:t>
            </a:fld>
            <a:endParaRPr lang="en-GB" sz="1400" dirty="0"/>
          </a:p>
        </p:txBody>
      </p:sp>
      <p:pic>
        <p:nvPicPr>
          <p:cNvPr id="32774" name="Picture 6" descr="Dump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343025"/>
            <a:ext cx="73533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 descr="Dump-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65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  <a:effectLst/>
                <a:latin typeface="Arial"/>
                <a:ea typeface="+mj-ea"/>
                <a:cs typeface="+mj-cs"/>
              </a:rPr>
              <a:t>The LHC dump block during the construction 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8914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dump  </a:t>
            </a:r>
          </a:p>
        </p:txBody>
      </p:sp>
      <p:grpSp>
        <p:nvGrpSpPr>
          <p:cNvPr id="387075" name="Group 3"/>
          <p:cNvGrpSpPr>
            <a:grpSpLocks noChangeAspect="1"/>
          </p:cNvGrpSpPr>
          <p:nvPr/>
        </p:nvGrpSpPr>
        <p:grpSpPr bwMode="auto">
          <a:xfrm>
            <a:off x="0" y="1066800"/>
            <a:ext cx="6324600" cy="5373688"/>
            <a:chOff x="1680" y="454"/>
            <a:chExt cx="3968" cy="3371"/>
          </a:xfrm>
        </p:grpSpPr>
        <p:sp>
          <p:nvSpPr>
            <p:cNvPr id="387076" name="AutoShape 4"/>
            <p:cNvSpPr>
              <a:spLocks noChangeAspect="1" noChangeArrowheads="1" noTextEdit="1"/>
            </p:cNvSpPr>
            <p:nvPr/>
          </p:nvSpPr>
          <p:spPr bwMode="auto">
            <a:xfrm>
              <a:off x="1680" y="454"/>
              <a:ext cx="3968" cy="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>
                <a:solidFill>
                  <a:srgbClr val="333399"/>
                </a:solidFill>
              </a:endParaRPr>
            </a:p>
          </p:txBody>
        </p:sp>
        <p:pic>
          <p:nvPicPr>
            <p:cNvPr id="3870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54"/>
              <a:ext cx="3976" cy="3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70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248400" y="1143000"/>
            <a:ext cx="2895600" cy="5257800"/>
          </a:xfrm>
          <a:solidFill>
            <a:srgbClr val="E5FFEC"/>
          </a:solidFill>
        </p:spPr>
        <p:txBody>
          <a:bodyPr/>
          <a:lstStyle/>
          <a:p>
            <a:pPr marL="179388" indent="-179388"/>
            <a:r>
              <a:rPr lang="en-GB" sz="2200" dirty="0"/>
              <a:t>Screen in front of the beam dump block</a:t>
            </a:r>
          </a:p>
          <a:p>
            <a:pPr marL="179388" indent="-179388"/>
            <a:r>
              <a:rPr lang="en-GB" sz="2200" dirty="0"/>
              <a:t>Each light dot shows the passage of one proton bunch traversing the screen</a:t>
            </a:r>
          </a:p>
          <a:p>
            <a:pPr marL="179388" indent="-179388"/>
            <a:r>
              <a:rPr lang="en-GB" sz="2200" dirty="0"/>
              <a:t>Each proton bunch has a different trajectory, to better distribute the energy across a large volume</a:t>
            </a:r>
          </a:p>
        </p:txBody>
      </p:sp>
      <p:sp>
        <p:nvSpPr>
          <p:cNvPr id="387079" name="Line 7"/>
          <p:cNvSpPr>
            <a:spLocks noChangeShapeType="1"/>
          </p:cNvSpPr>
          <p:nvPr/>
        </p:nvSpPr>
        <p:spPr bwMode="auto">
          <a:xfrm>
            <a:off x="914400" y="6216650"/>
            <a:ext cx="4267200" cy="0"/>
          </a:xfrm>
          <a:prstGeom prst="line">
            <a:avLst/>
          </a:prstGeom>
          <a:noFill/>
          <a:ln w="19050">
            <a:solidFill>
              <a:srgbClr val="00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333399"/>
              </a:solidFill>
            </a:endParaRPr>
          </a:p>
        </p:txBody>
      </p: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2647950" y="6064250"/>
            <a:ext cx="79533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62F67"/>
                </a:solidFill>
              </a:rPr>
              <a:t>50 cm </a:t>
            </a:r>
          </a:p>
        </p:txBody>
      </p:sp>
    </p:spTree>
    <p:extLst>
      <p:ext uri="{BB962C8B-B14F-4D97-AF65-F5344CB8AC3E}">
        <p14:creationId xmlns:p14="http://schemas.microsoft.com/office/powerpoint/2010/main" val="2117650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from injection to collisions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pic>
        <p:nvPicPr>
          <p:cNvPr id="1638406" name="Picture 6" descr="\\cern.ch\dfs\Users\r\rudi\Documents\EandLandI1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1524"/>
            <a:ext cx="9144000" cy="608647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10088" y="1561800"/>
            <a:ext cx="1133476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00"/>
                </a:solidFill>
              </a:rPr>
              <a:t>3.5 TeV / 100 MJoule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9068" y="5601706"/>
            <a:ext cx="1185863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00"/>
                </a:solidFill>
              </a:rPr>
              <a:t>0.45 TeV / 13 MJoule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4818" y="3469088"/>
            <a:ext cx="1185863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00"/>
                </a:solidFill>
              </a:rPr>
              <a:t>Energy ramp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4039" y="4897838"/>
            <a:ext cx="1309686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00"/>
                </a:solidFill>
              </a:rPr>
              <a:t>Luminosity: start collisions</a:t>
            </a:r>
            <a:endParaRPr lang="en-GB" sz="1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461308" y="4186989"/>
            <a:ext cx="192305" cy="1287611"/>
          </a:xfrm>
          <a:prstGeom prst="straightConnector1">
            <a:avLst/>
          </a:prstGeom>
          <a:noFill/>
          <a:ln w="15875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788068" y="2213811"/>
            <a:ext cx="169736" cy="1234424"/>
          </a:xfrm>
          <a:prstGeom prst="straightConnector1">
            <a:avLst/>
          </a:prstGeom>
          <a:noFill/>
          <a:ln w="15875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32298" y="6629400"/>
            <a:ext cx="6789906" cy="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724025" y="6254174"/>
            <a:ext cx="1885950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Injection of 1380 bunches per beam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6467736"/>
            <a:ext cx="1885950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00"/>
                </a:solidFill>
              </a:rPr>
              <a:t>About 2 hours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BLM system: beam losses before collisions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426434" name="Picture 2" descr="\\cern.ch\dfs\Users\r\rudi\Desktop\15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753490" y="4834647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888384" y="4315838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016792" y="4490937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970103" y="4753584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962324" y="4714674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7082954" y="3907276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8250273" y="4487694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980485" y="4964348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767161" y="6396335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CMS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327" y="6385650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ATLAS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5110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LHC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5855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ALICE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4330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FFFF00"/>
                </a:solidFill>
              </a:rPr>
              <a:t>MomentumCleaning</a:t>
            </a:r>
            <a:r>
              <a:rPr lang="en-GB" sz="1200" dirty="0" smtClean="0">
                <a:solidFill>
                  <a:srgbClr val="FFFF00"/>
                </a:solidFill>
              </a:rPr>
              <a:t> 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9479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RF and </a:t>
            </a:r>
          </a:p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BI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5322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Beam</a:t>
            </a:r>
          </a:p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dump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7791" y="6390114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Betatron Cleaning 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782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beam losses during collisions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425410" name="Picture 2" descr="\\cern.ch\dfs\Users\r\rudi\Desktop\13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753490" y="4834647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1888384" y="4315838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016792" y="4490937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970103" y="4753584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962324" y="4714674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082954" y="3907276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250273" y="4487694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980485" y="4964348"/>
            <a:ext cx="4721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67161" y="6396335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CMS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327" y="6385650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ATLAS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5110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LHC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5855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ALICE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4330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FFFF00"/>
                </a:solidFill>
              </a:rPr>
              <a:t>MomentumCleaning</a:t>
            </a:r>
            <a:r>
              <a:rPr lang="en-GB" sz="1200" dirty="0" smtClean="0">
                <a:solidFill>
                  <a:srgbClr val="FFFF00"/>
                </a:solidFill>
              </a:rPr>
              <a:t> 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9479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RF and </a:t>
            </a:r>
          </a:p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BI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5322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Beam</a:t>
            </a:r>
          </a:p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dump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87791" y="6390114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Betatron Cleaning 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740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305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7866434" y="6223270"/>
              <a:ext cx="1245140" cy="6274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5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393004" y="3548523"/>
            <a:ext cx="495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Suddenly the AC distribution for CERN fails – no power for LHC!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539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Total power cut at LHC - </a:t>
            </a:r>
            <a:r>
              <a:rPr lang="en-GB" sz="2000" dirty="0" smtClean="0"/>
              <a:t>18 August 2011, 11:45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027"/>
            <a:ext cx="9144000" cy="5535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026" y="1343025"/>
            <a:ext cx="3057914" cy="1754326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</a:rPr>
              <a:t>Monitors detect a change of magnet current in less than one ms and trigger a beam dump before the beam is affected (FMCM, development with DESY)</a:t>
            </a:r>
            <a:endParaRPr lang="en-GB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783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for last 1000 turns before power cut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  <p:pic>
        <p:nvPicPr>
          <p:cNvPr id="142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90" y="771524"/>
            <a:ext cx="6926094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1035698" y="1922106"/>
            <a:ext cx="0" cy="17783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9847" y="2350731"/>
            <a:ext cx="1331749" cy="584775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FFFF00"/>
                </a:solidFill>
              </a:rPr>
              <a:t>10 </a:t>
            </a:r>
            <a:r>
              <a:rPr lang="en-GB" sz="1600" dirty="0" err="1" smtClean="0">
                <a:solidFill>
                  <a:srgbClr val="FFFF00"/>
                </a:solidFill>
              </a:rPr>
              <a:t>micrometer</a:t>
            </a:r>
            <a:endParaRPr lang="en-GB" sz="1600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705721" y="1922106"/>
            <a:ext cx="1757561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858120" y="3719123"/>
            <a:ext cx="1757561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51679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GB" smtClean="0"/>
              <a:pPr>
                <a:defRPr/>
              </a:pPr>
              <a:t>38</a:t>
            </a:fld>
            <a:endParaRPr lang="en-GB" dirty="0"/>
          </a:p>
        </p:txBody>
      </p:sp>
      <p:pic>
        <p:nvPicPr>
          <p:cNvPr id="142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5830651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96128" y="2905035"/>
            <a:ext cx="3005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 startAt="2"/>
            </a:pPr>
            <a:r>
              <a:rPr lang="en-GB" dirty="0" smtClean="0">
                <a:solidFill>
                  <a:srgbClr val="FF0000"/>
                </a:solidFill>
              </a:rPr>
              <a:t>An object falls into the beam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03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Accidental beam </a:t>
            </a:r>
            <a:r>
              <a:rPr lang="en-US" dirty="0"/>
              <a:t>losses </a:t>
            </a:r>
            <a:r>
              <a:rPr lang="en-US" dirty="0" smtClean="0"/>
              <a:t>during collisions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425412" name="Picture 4" descr="\\cern.ch\dfs\Users\r\rudi\Desktop\3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4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7161" y="6396335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CMS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27" y="6385650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ATLAS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5110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LHC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5855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ALICE Experiment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4330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FFFF00"/>
                </a:solidFill>
              </a:rPr>
              <a:t>MomentumCleaning</a:t>
            </a:r>
            <a:r>
              <a:rPr lang="en-GB" sz="1200" dirty="0" smtClean="0">
                <a:solidFill>
                  <a:srgbClr val="FFFF00"/>
                </a:solidFill>
              </a:rPr>
              <a:t> 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9479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RF and </a:t>
            </a:r>
          </a:p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BI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5322" y="6398567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Beam</a:t>
            </a:r>
          </a:p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dump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7791" y="6390114"/>
            <a:ext cx="862521" cy="46166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Betatron Cleaning 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133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A1E262-E1AF-42FA-9E86-48605B08D81D}" type="slidenum">
              <a:rPr lang="en-US" smtClean="0">
                <a:latin typeface="Arial" charset="0"/>
              </a:rPr>
              <a:pPr/>
              <a:t>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Content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dirty="0" smtClean="0"/>
              <a:t>Introduction: Energy and Power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Beam losses</a:t>
            </a:r>
          </a:p>
          <a:p>
            <a:pPr lvl="1" eaLnBrk="1" hangingPunct="1">
              <a:lnSpc>
                <a:spcPct val="100000"/>
              </a:lnSpc>
            </a:pPr>
            <a:r>
              <a:rPr lang="en-GB" dirty="0" smtClean="0"/>
              <a:t>Continuous beam losses and Collimation</a:t>
            </a:r>
          </a:p>
          <a:p>
            <a:pPr lvl="1" eaLnBrk="1" hangingPunct="1">
              <a:lnSpc>
                <a:spcPct val="100000"/>
              </a:lnSpc>
            </a:pPr>
            <a:r>
              <a:rPr lang="en-GB" dirty="0" smtClean="0"/>
              <a:t>Accidental beam losses and Machine Protection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Examples for machine protection and collimation for LHC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Beam Cleaning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Machine protection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Outlook</a:t>
            </a:r>
          </a:p>
          <a:p>
            <a:pPr eaLnBrk="1" hangingPunct="1">
              <a:lnSpc>
                <a:spcPct val="100000"/>
              </a:lnSpc>
            </a:pPr>
            <a:endParaRPr lang="en-GB" dirty="0" smtClean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dirty="0" smtClean="0">
                <a:solidFill>
                  <a:srgbClr val="006600"/>
                </a:solidFill>
              </a:rPr>
              <a:t>Most examples from LHC, …. apologies to other accelerators….  LHC allows illustration of many principles AND LHC is a hot topic </a:t>
            </a:r>
          </a:p>
        </p:txBody>
      </p:sp>
    </p:spTree>
    <p:extLst>
      <p:ext uri="{BB962C8B-B14F-4D97-AF65-F5344CB8AC3E}">
        <p14:creationId xmlns:p14="http://schemas.microsoft.com/office/powerpoint/2010/main" val="159554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one monitor: beam loss as a function of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426434" name="Picture 2" descr="\\cern.ch\dfs\Users\r\rudi\Desktop\3007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3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6838950" y="5600700"/>
            <a:ext cx="8640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984785" y="5722292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ms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924634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UFOs at LHC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80" y="3153922"/>
            <a:ext cx="2705877" cy="20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80" y="3151188"/>
            <a:ext cx="2705877" cy="203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5462" y="1380930"/>
            <a:ext cx="374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holes at LHC ?????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8650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29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9119"/>
              </p:ext>
            </p:extLst>
          </p:nvPr>
        </p:nvGraphicFramePr>
        <p:xfrm>
          <a:off x="310143" y="771526"/>
          <a:ext cx="7799092" cy="585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533" name="Presentation" r:id="rId4" imgW="5362798" imgH="4021825" progId="PowerPoint.Show.12">
                  <p:embed/>
                </p:oleObj>
              </mc:Choice>
              <mc:Fallback>
                <p:oleObj name="Presentation" r:id="rId4" imgW="5362798" imgH="402182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43" y="771526"/>
                        <a:ext cx="7799092" cy="5857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11223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cleaning and machine protection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case protons are lost because of </a:t>
            </a:r>
            <a:r>
              <a:rPr lang="en-GB" dirty="0" smtClean="0">
                <a:solidFill>
                  <a:srgbClr val="C00000"/>
                </a:solidFill>
              </a:rPr>
              <a:t>low lifetime </a:t>
            </a:r>
          </a:p>
          <a:p>
            <a:r>
              <a:rPr lang="en-GB" dirty="0" smtClean="0"/>
              <a:t>In case of protons are </a:t>
            </a:r>
            <a:r>
              <a:rPr lang="en-GB" dirty="0" smtClean="0">
                <a:solidFill>
                  <a:srgbClr val="C00000"/>
                </a:solidFill>
              </a:rPr>
              <a:t>lost when colliding beams</a:t>
            </a:r>
            <a:r>
              <a:rPr lang="en-GB" dirty="0" smtClean="0"/>
              <a:t>, and scattering of protons during the collisions that would be lost around the LHC</a:t>
            </a:r>
          </a:p>
          <a:p>
            <a:r>
              <a:rPr lang="en-GB" dirty="0" smtClean="0"/>
              <a:t>In case of protons </a:t>
            </a:r>
            <a:r>
              <a:rPr lang="en-GB" dirty="0" smtClean="0">
                <a:solidFill>
                  <a:srgbClr val="C00000"/>
                </a:solidFill>
              </a:rPr>
              <a:t>outside the RF bucket </a:t>
            </a:r>
            <a:r>
              <a:rPr lang="en-GB" dirty="0" smtClean="0"/>
              <a:t>– losing slowly their energy – are captured by collimators in the Momentum Cleaning Insertion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Too much losses: beam dump</a:t>
            </a:r>
          </a:p>
          <a:p>
            <a:pPr>
              <a:buNone/>
            </a:pPr>
            <a:r>
              <a:rPr lang="en-GB" dirty="0" smtClean="0"/>
              <a:t>Questions</a:t>
            </a:r>
          </a:p>
          <a:p>
            <a:pPr marL="457200" indent="-457200"/>
            <a:r>
              <a:rPr lang="en-GB" dirty="0" smtClean="0"/>
              <a:t>How to stop high energy protons?</a:t>
            </a:r>
          </a:p>
          <a:p>
            <a:pPr marL="457200" indent="-457200"/>
            <a:r>
              <a:rPr lang="en-GB" dirty="0" smtClean="0"/>
              <a:t>Why so many collimators (…more than 100)?</a:t>
            </a:r>
          </a:p>
          <a:p>
            <a:pPr marL="457200" indent="-457200"/>
            <a:r>
              <a:rPr lang="en-GB" dirty="0" smtClean="0"/>
              <a:t>Why carbon composites or graphite used for most collimators?</a:t>
            </a:r>
          </a:p>
          <a:p>
            <a:pPr marL="457200" indent="-457200"/>
            <a:endParaRPr lang="en-GB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0A233F-BF50-4B20-BC0D-29B38DE56AEA}" type="slidenum">
              <a:rPr lang="en-US" smtClean="0">
                <a:latin typeface="Arial" charset="0"/>
              </a:rPr>
              <a:pPr/>
              <a:t>44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7467600" y="6369050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3399"/>
                </a:solidFill>
              </a:rPr>
              <a:t>SPS, transfer line and LHC 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808913" y="5988050"/>
            <a:ext cx="649287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/>
                </a:solidFill>
              </a:rPr>
              <a:t>1 km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199" y="838199"/>
            <a:ext cx="2771776" cy="2667001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Beam is accelerated in SPS to 450 GeV (stored energy of 3 MJ)</a:t>
            </a:r>
          </a:p>
          <a:p>
            <a:pPr marL="0" indent="0" eaLnBrk="1" hangingPunct="1">
              <a:buFontTx/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Beam is transferred from SPS to LHC</a:t>
            </a:r>
          </a:p>
          <a:p>
            <a:pPr marL="0" indent="0" eaLnBrk="1" hangingPunct="1">
              <a:buFontTx/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Beam is accelerated in LHC to 3.5 TeV (stored energy of 100 MJ)</a:t>
            </a:r>
          </a:p>
          <a:p>
            <a:pPr marL="0" indent="0" eaLnBrk="1" hangingPunct="1">
              <a:buFontTx/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Scraping of beam in SPS before transfer to LHC</a:t>
            </a:r>
          </a:p>
        </p:txBody>
      </p:sp>
      <p:sp>
        <p:nvSpPr>
          <p:cNvPr id="65542" name="Freeform 6"/>
          <p:cNvSpPr>
            <a:spLocks/>
          </p:cNvSpPr>
          <p:nvPr/>
        </p:nvSpPr>
        <p:spPr bwMode="auto">
          <a:xfrm>
            <a:off x="34925" y="1101725"/>
            <a:ext cx="8997950" cy="4789488"/>
          </a:xfrm>
          <a:custGeom>
            <a:avLst/>
            <a:gdLst>
              <a:gd name="T0" fmla="*/ 0 w 5668"/>
              <a:gd name="T1" fmla="*/ 2147483647 h 3017"/>
              <a:gd name="T2" fmla="*/ 1829633601 w 5668"/>
              <a:gd name="T3" fmla="*/ 2147483647 h 3017"/>
              <a:gd name="T4" fmla="*/ 2147483647 w 5668"/>
              <a:gd name="T5" fmla="*/ 2147483647 h 3017"/>
              <a:gd name="T6" fmla="*/ 2147483647 w 5668"/>
              <a:gd name="T7" fmla="*/ 2147483647 h 3017"/>
              <a:gd name="T8" fmla="*/ 2147483647 w 5668"/>
              <a:gd name="T9" fmla="*/ 2147483647 h 3017"/>
              <a:gd name="T10" fmla="*/ 2147483647 w 5668"/>
              <a:gd name="T11" fmla="*/ 2147483647 h 3017"/>
              <a:gd name="T12" fmla="*/ 2147483647 w 5668"/>
              <a:gd name="T13" fmla="*/ 2147483647 h 3017"/>
              <a:gd name="T14" fmla="*/ 2147483647 w 5668"/>
              <a:gd name="T15" fmla="*/ 2147483647 h 3017"/>
              <a:gd name="T16" fmla="*/ 2147483647 w 5668"/>
              <a:gd name="T17" fmla="*/ 2147483647 h 3017"/>
              <a:gd name="T18" fmla="*/ 2147483647 w 5668"/>
              <a:gd name="T19" fmla="*/ 2147483647 h 3017"/>
              <a:gd name="T20" fmla="*/ 2147483647 w 5668"/>
              <a:gd name="T21" fmla="*/ 2147483647 h 3017"/>
              <a:gd name="T22" fmla="*/ 2147483647 w 5668"/>
              <a:gd name="T23" fmla="*/ 2147483647 h 3017"/>
              <a:gd name="T24" fmla="*/ 2147483647 w 5668"/>
              <a:gd name="T25" fmla="*/ 1597779109 h 3017"/>
              <a:gd name="T26" fmla="*/ 2147483647 w 5668"/>
              <a:gd name="T27" fmla="*/ 0 h 30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68"/>
              <a:gd name="T43" fmla="*/ 0 h 3017"/>
              <a:gd name="T44" fmla="*/ 5668 w 5668"/>
              <a:gd name="T45" fmla="*/ 3017 h 30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68" h="3017">
                <a:moveTo>
                  <a:pt x="0" y="2518"/>
                </a:moveTo>
                <a:cubicBezTo>
                  <a:pt x="257" y="2639"/>
                  <a:pt x="514" y="2760"/>
                  <a:pt x="726" y="2836"/>
                </a:cubicBezTo>
                <a:cubicBezTo>
                  <a:pt x="938" y="2912"/>
                  <a:pt x="1074" y="2942"/>
                  <a:pt x="1270" y="2972"/>
                </a:cubicBezTo>
                <a:cubicBezTo>
                  <a:pt x="1466" y="3002"/>
                  <a:pt x="1739" y="3017"/>
                  <a:pt x="1905" y="3017"/>
                </a:cubicBezTo>
                <a:cubicBezTo>
                  <a:pt x="2071" y="3017"/>
                  <a:pt x="2145" y="2992"/>
                  <a:pt x="2268" y="2972"/>
                </a:cubicBezTo>
                <a:cubicBezTo>
                  <a:pt x="2391" y="2952"/>
                  <a:pt x="2521" y="2926"/>
                  <a:pt x="2642" y="2895"/>
                </a:cubicBezTo>
                <a:cubicBezTo>
                  <a:pt x="2763" y="2864"/>
                  <a:pt x="2844" y="2842"/>
                  <a:pt x="2992" y="2784"/>
                </a:cubicBezTo>
                <a:cubicBezTo>
                  <a:pt x="3140" y="2726"/>
                  <a:pt x="3382" y="2616"/>
                  <a:pt x="3532" y="2549"/>
                </a:cubicBezTo>
                <a:cubicBezTo>
                  <a:pt x="3682" y="2482"/>
                  <a:pt x="3752" y="2464"/>
                  <a:pt x="3892" y="2381"/>
                </a:cubicBezTo>
                <a:cubicBezTo>
                  <a:pt x="4032" y="2298"/>
                  <a:pt x="4215" y="2185"/>
                  <a:pt x="4375" y="2052"/>
                </a:cubicBezTo>
                <a:cubicBezTo>
                  <a:pt x="4535" y="1919"/>
                  <a:pt x="4712" y="1751"/>
                  <a:pt x="4852" y="1584"/>
                </a:cubicBezTo>
                <a:cubicBezTo>
                  <a:pt x="4992" y="1417"/>
                  <a:pt x="5121" y="1210"/>
                  <a:pt x="5215" y="1052"/>
                </a:cubicBezTo>
                <a:cubicBezTo>
                  <a:pt x="5309" y="894"/>
                  <a:pt x="5339" y="809"/>
                  <a:pt x="5414" y="634"/>
                </a:cubicBezTo>
                <a:cubicBezTo>
                  <a:pt x="5489" y="459"/>
                  <a:pt x="5615" y="132"/>
                  <a:pt x="5668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65543" name="Freeform 7"/>
          <p:cNvSpPr>
            <a:spLocks/>
          </p:cNvSpPr>
          <p:nvPr/>
        </p:nvSpPr>
        <p:spPr bwMode="auto">
          <a:xfrm>
            <a:off x="2847975" y="2184400"/>
            <a:ext cx="3322638" cy="3484563"/>
          </a:xfrm>
          <a:custGeom>
            <a:avLst/>
            <a:gdLst>
              <a:gd name="T0" fmla="*/ 660280927 w 2093"/>
              <a:gd name="T1" fmla="*/ 904737012 h 2195"/>
              <a:gd name="T2" fmla="*/ 1285279678 w 2093"/>
              <a:gd name="T3" fmla="*/ 441028203 h 2195"/>
              <a:gd name="T4" fmla="*/ 2137092618 w 2093"/>
              <a:gd name="T5" fmla="*/ 90725622 h 2195"/>
              <a:gd name="T6" fmla="*/ 2147483647 w 2093"/>
              <a:gd name="T7" fmla="*/ 25201561 h 2195"/>
              <a:gd name="T8" fmla="*/ 2147483647 w 2093"/>
              <a:gd name="T9" fmla="*/ 244455976 h 2195"/>
              <a:gd name="T10" fmla="*/ 2147483647 w 2093"/>
              <a:gd name="T11" fmla="*/ 808970905 h 2195"/>
              <a:gd name="T12" fmla="*/ 2147483647 w 2093"/>
              <a:gd name="T13" fmla="*/ 1791832141 h 2195"/>
              <a:gd name="T14" fmla="*/ 2147483647 w 2093"/>
              <a:gd name="T15" fmla="*/ 2147483647 h 2195"/>
              <a:gd name="T16" fmla="*/ 2147483647 w 2093"/>
              <a:gd name="T17" fmla="*/ 2147483647 h 2195"/>
              <a:gd name="T18" fmla="*/ 2147483647 w 2093"/>
              <a:gd name="T19" fmla="*/ 2147483647 h 2195"/>
              <a:gd name="T20" fmla="*/ 2147483647 w 2093"/>
              <a:gd name="T21" fmla="*/ 2147483647 h 2195"/>
              <a:gd name="T22" fmla="*/ 2147483647 w 2093"/>
              <a:gd name="T23" fmla="*/ 2147483647 h 2195"/>
              <a:gd name="T24" fmla="*/ 1441529316 w 2093"/>
              <a:gd name="T25" fmla="*/ 2147483647 h 2195"/>
              <a:gd name="T26" fmla="*/ 826611187 w 2093"/>
              <a:gd name="T27" fmla="*/ 2147483647 h 2195"/>
              <a:gd name="T28" fmla="*/ 385584677 w 2093"/>
              <a:gd name="T29" fmla="*/ 2147483647 h 2195"/>
              <a:gd name="T30" fmla="*/ 63003117 w 2093"/>
              <a:gd name="T31" fmla="*/ 2147483647 h 2195"/>
              <a:gd name="T32" fmla="*/ 7561263 w 2093"/>
              <a:gd name="T33" fmla="*/ 2147483647 h 2195"/>
              <a:gd name="T34" fmla="*/ 83165949 w 2093"/>
              <a:gd name="T35" fmla="*/ 1993444580 h 2195"/>
              <a:gd name="T36" fmla="*/ 352821863 w 2093"/>
              <a:gd name="T37" fmla="*/ 1307961890 h 2195"/>
              <a:gd name="T38" fmla="*/ 665321238 w 2093"/>
              <a:gd name="T39" fmla="*/ 904737012 h 219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93"/>
              <a:gd name="T61" fmla="*/ 0 h 2195"/>
              <a:gd name="T62" fmla="*/ 2093 w 2093"/>
              <a:gd name="T63" fmla="*/ 2195 h 219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93" h="2195">
                <a:moveTo>
                  <a:pt x="262" y="359"/>
                </a:moveTo>
                <a:cubicBezTo>
                  <a:pt x="303" y="328"/>
                  <a:pt x="412" y="229"/>
                  <a:pt x="510" y="175"/>
                </a:cubicBezTo>
                <a:cubicBezTo>
                  <a:pt x="608" y="121"/>
                  <a:pt x="749" y="63"/>
                  <a:pt x="848" y="36"/>
                </a:cubicBezTo>
                <a:cubicBezTo>
                  <a:pt x="947" y="9"/>
                  <a:pt x="1005" y="0"/>
                  <a:pt x="1105" y="10"/>
                </a:cubicBezTo>
                <a:cubicBezTo>
                  <a:pt x="1205" y="20"/>
                  <a:pt x="1337" y="45"/>
                  <a:pt x="1449" y="97"/>
                </a:cubicBezTo>
                <a:cubicBezTo>
                  <a:pt x="1561" y="149"/>
                  <a:pt x="1677" y="219"/>
                  <a:pt x="1776" y="321"/>
                </a:cubicBezTo>
                <a:cubicBezTo>
                  <a:pt x="1875" y="423"/>
                  <a:pt x="1990" y="563"/>
                  <a:pt x="2041" y="711"/>
                </a:cubicBezTo>
                <a:cubicBezTo>
                  <a:pt x="2092" y="859"/>
                  <a:pt x="2093" y="1056"/>
                  <a:pt x="2081" y="1209"/>
                </a:cubicBezTo>
                <a:cubicBezTo>
                  <a:pt x="2069" y="1362"/>
                  <a:pt x="2030" y="1508"/>
                  <a:pt x="1968" y="1628"/>
                </a:cubicBezTo>
                <a:cubicBezTo>
                  <a:pt x="1906" y="1748"/>
                  <a:pt x="1828" y="1842"/>
                  <a:pt x="1708" y="1930"/>
                </a:cubicBezTo>
                <a:cubicBezTo>
                  <a:pt x="1588" y="2018"/>
                  <a:pt x="1376" y="2113"/>
                  <a:pt x="1245" y="2154"/>
                </a:cubicBezTo>
                <a:cubicBezTo>
                  <a:pt x="1114" y="2195"/>
                  <a:pt x="1035" y="2191"/>
                  <a:pt x="923" y="2174"/>
                </a:cubicBezTo>
                <a:cubicBezTo>
                  <a:pt x="811" y="2157"/>
                  <a:pt x="671" y="2102"/>
                  <a:pt x="572" y="2052"/>
                </a:cubicBezTo>
                <a:cubicBezTo>
                  <a:pt x="473" y="2002"/>
                  <a:pt x="398" y="1936"/>
                  <a:pt x="328" y="1874"/>
                </a:cubicBezTo>
                <a:cubicBezTo>
                  <a:pt x="258" y="1812"/>
                  <a:pt x="204" y="1763"/>
                  <a:pt x="153" y="1682"/>
                </a:cubicBezTo>
                <a:cubicBezTo>
                  <a:pt x="102" y="1601"/>
                  <a:pt x="50" y="1489"/>
                  <a:pt x="25" y="1386"/>
                </a:cubicBezTo>
                <a:cubicBezTo>
                  <a:pt x="0" y="1283"/>
                  <a:pt x="2" y="1162"/>
                  <a:pt x="3" y="1063"/>
                </a:cubicBezTo>
                <a:cubicBezTo>
                  <a:pt x="4" y="964"/>
                  <a:pt x="10" y="882"/>
                  <a:pt x="33" y="791"/>
                </a:cubicBezTo>
                <a:cubicBezTo>
                  <a:pt x="56" y="700"/>
                  <a:pt x="101" y="591"/>
                  <a:pt x="140" y="519"/>
                </a:cubicBezTo>
                <a:cubicBezTo>
                  <a:pt x="179" y="447"/>
                  <a:pt x="238" y="392"/>
                  <a:pt x="264" y="359"/>
                </a:cubicBezTo>
              </a:path>
            </a:pathLst>
          </a:custGeom>
          <a:noFill/>
          <a:ln w="38100" cap="flat" cmpd="sng">
            <a:solidFill>
              <a:srgbClr val="3366C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65544" name="Freeform 8"/>
          <p:cNvSpPr>
            <a:spLocks/>
          </p:cNvSpPr>
          <p:nvPr/>
        </p:nvSpPr>
        <p:spPr bwMode="auto">
          <a:xfrm>
            <a:off x="373063" y="5254625"/>
            <a:ext cx="4789487" cy="1057275"/>
          </a:xfrm>
          <a:custGeom>
            <a:avLst/>
            <a:gdLst>
              <a:gd name="T0" fmla="*/ 2147483647 w 3017"/>
              <a:gd name="T1" fmla="*/ 352821845 h 666"/>
              <a:gd name="T2" fmla="*/ 2147483647 w 3017"/>
              <a:gd name="T3" fmla="*/ 1239916817 h 666"/>
              <a:gd name="T4" fmla="*/ 2147483647 w 3017"/>
              <a:gd name="T5" fmla="*/ 1640622308 h 666"/>
              <a:gd name="T6" fmla="*/ 2147483647 w 3017"/>
              <a:gd name="T7" fmla="*/ 1469251746 h 666"/>
              <a:gd name="T8" fmla="*/ 1864915620 w 3017"/>
              <a:gd name="T9" fmla="*/ 897175693 h 666"/>
              <a:gd name="T10" fmla="*/ 607356801 w 3017"/>
              <a:gd name="T11" fmla="*/ 325100930 h 666"/>
              <a:gd name="T12" fmla="*/ 0 w 3017"/>
              <a:gd name="T13" fmla="*/ 0 h 6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17"/>
              <a:gd name="T22" fmla="*/ 0 h 666"/>
              <a:gd name="T23" fmla="*/ 3017 w 3017"/>
              <a:gd name="T24" fmla="*/ 666 h 6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17" h="666">
                <a:moveTo>
                  <a:pt x="3017" y="140"/>
                </a:moveTo>
                <a:cubicBezTo>
                  <a:pt x="2887" y="198"/>
                  <a:pt x="2443" y="407"/>
                  <a:pt x="2237" y="492"/>
                </a:cubicBezTo>
                <a:cubicBezTo>
                  <a:pt x="2031" y="577"/>
                  <a:pt x="1938" y="636"/>
                  <a:pt x="1779" y="651"/>
                </a:cubicBezTo>
                <a:cubicBezTo>
                  <a:pt x="1620" y="666"/>
                  <a:pt x="1457" y="632"/>
                  <a:pt x="1284" y="583"/>
                </a:cubicBezTo>
                <a:cubicBezTo>
                  <a:pt x="1111" y="534"/>
                  <a:pt x="914" y="432"/>
                  <a:pt x="740" y="356"/>
                </a:cubicBezTo>
                <a:cubicBezTo>
                  <a:pt x="566" y="280"/>
                  <a:pt x="364" y="188"/>
                  <a:pt x="241" y="129"/>
                </a:cubicBezTo>
                <a:cubicBezTo>
                  <a:pt x="118" y="70"/>
                  <a:pt x="50" y="27"/>
                  <a:pt x="0" y="0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284064" y="3422650"/>
            <a:ext cx="1219200" cy="45269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2A004E"/>
                </a:solidFill>
              </a:rPr>
              <a:t>Transfer </a:t>
            </a:r>
            <a:r>
              <a:rPr lang="en-US" sz="1400" dirty="0" smtClean="0">
                <a:solidFill>
                  <a:srgbClr val="2A004E"/>
                </a:solidFill>
              </a:rPr>
              <a:t>line 3km</a:t>
            </a:r>
            <a:endParaRPr lang="en-US" sz="1400" dirty="0">
              <a:solidFill>
                <a:srgbClr val="2A004E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6629400" y="5175250"/>
            <a:ext cx="1081088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rgbClr val="2A004E"/>
                </a:solidFill>
              </a:rPr>
              <a:t>LHC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3091544" y="3205616"/>
            <a:ext cx="2819400" cy="156966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2A004E"/>
                </a:solidFill>
              </a:rPr>
              <a:t>SPS</a:t>
            </a:r>
          </a:p>
          <a:p>
            <a:pPr algn="ctr" eaLnBrk="0" hangingPunct="0"/>
            <a:r>
              <a:rPr lang="en-US" sz="1800" dirty="0">
                <a:solidFill>
                  <a:srgbClr val="2A004E"/>
                </a:solidFill>
              </a:rPr>
              <a:t>6911 m</a:t>
            </a:r>
          </a:p>
          <a:p>
            <a:pPr algn="ctr" eaLnBrk="0" hangingPunct="0"/>
            <a:r>
              <a:rPr lang="en-US" sz="1800" dirty="0">
                <a:solidFill>
                  <a:srgbClr val="2A004E"/>
                </a:solidFill>
              </a:rPr>
              <a:t>450 GeV / 400 GeV</a:t>
            </a:r>
          </a:p>
          <a:p>
            <a:pPr algn="ctr" eaLnBrk="0" hangingPunct="0"/>
            <a:r>
              <a:rPr lang="en-US" sz="1800" dirty="0">
                <a:solidFill>
                  <a:srgbClr val="2A004E"/>
                </a:solidFill>
              </a:rPr>
              <a:t>3 MJ</a:t>
            </a:r>
          </a:p>
          <a:p>
            <a:pPr algn="ctr" eaLnBrk="0" hangingPunct="0"/>
            <a:r>
              <a:rPr lang="en-US" sz="1800" dirty="0">
                <a:solidFill>
                  <a:srgbClr val="2A004E"/>
                </a:solidFill>
              </a:rPr>
              <a:t>Acceleration cycle of </a:t>
            </a:r>
            <a:r>
              <a:rPr lang="en-US" sz="1800" dirty="0" smtClean="0">
                <a:solidFill>
                  <a:srgbClr val="2A004E"/>
                </a:solidFill>
              </a:rPr>
              <a:t>~10 </a:t>
            </a:r>
            <a:r>
              <a:rPr lang="en-US" sz="1800" dirty="0">
                <a:solidFill>
                  <a:srgbClr val="2A004E"/>
                </a:solidFill>
              </a:rPr>
              <a:t>s</a:t>
            </a:r>
          </a:p>
        </p:txBody>
      </p:sp>
      <p:sp>
        <p:nvSpPr>
          <p:cNvPr id="65548" name="Freeform 12"/>
          <p:cNvSpPr>
            <a:spLocks/>
          </p:cNvSpPr>
          <p:nvPr/>
        </p:nvSpPr>
        <p:spPr bwMode="auto">
          <a:xfrm>
            <a:off x="5876925" y="2813050"/>
            <a:ext cx="1176338" cy="136525"/>
          </a:xfrm>
          <a:custGeom>
            <a:avLst/>
            <a:gdLst>
              <a:gd name="T0" fmla="*/ 0 w 741"/>
              <a:gd name="T1" fmla="*/ 0 h 86"/>
              <a:gd name="T2" fmla="*/ 226814183 w 741"/>
              <a:gd name="T3" fmla="*/ 108367524 h 86"/>
              <a:gd name="T4" fmla="*/ 723285905 w 741"/>
              <a:gd name="T5" fmla="*/ 199093116 h 86"/>
              <a:gd name="T6" fmla="*/ 1867437547 w 741"/>
              <a:gd name="T7" fmla="*/ 214214098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41"/>
              <a:gd name="T13" fmla="*/ 0 h 86"/>
              <a:gd name="T14" fmla="*/ 741 w 741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1" h="86">
                <a:moveTo>
                  <a:pt x="0" y="0"/>
                </a:moveTo>
                <a:cubicBezTo>
                  <a:pt x="15" y="7"/>
                  <a:pt x="42" y="30"/>
                  <a:pt x="90" y="43"/>
                </a:cubicBezTo>
                <a:cubicBezTo>
                  <a:pt x="138" y="56"/>
                  <a:pt x="179" y="72"/>
                  <a:pt x="287" y="79"/>
                </a:cubicBezTo>
                <a:cubicBezTo>
                  <a:pt x="395" y="86"/>
                  <a:pt x="647" y="84"/>
                  <a:pt x="741" y="85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858000" y="2355850"/>
            <a:ext cx="720725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2A004E"/>
                </a:solidFill>
              </a:rPr>
              <a:t>CNGS Target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8243888" y="1066800"/>
            <a:ext cx="649287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2A004E"/>
                </a:solidFill>
              </a:rPr>
              <a:t>IR8</a:t>
            </a:r>
          </a:p>
        </p:txBody>
      </p:sp>
      <p:sp>
        <p:nvSpPr>
          <p:cNvPr id="65551" name="Freeform 15"/>
          <p:cNvSpPr>
            <a:spLocks/>
          </p:cNvSpPr>
          <p:nvPr/>
        </p:nvSpPr>
        <p:spPr bwMode="auto">
          <a:xfrm>
            <a:off x="5435600" y="2138363"/>
            <a:ext cx="3182938" cy="1222375"/>
          </a:xfrm>
          <a:custGeom>
            <a:avLst/>
            <a:gdLst>
              <a:gd name="T0" fmla="*/ 0 w 2005"/>
              <a:gd name="T1" fmla="*/ 587195625 h 770"/>
              <a:gd name="T2" fmla="*/ 751006696 w 2005"/>
              <a:gd name="T3" fmla="*/ 1106347846 h 770"/>
              <a:gd name="T4" fmla="*/ 1436489335 w 2005"/>
              <a:gd name="T5" fmla="*/ 1559977415 h 770"/>
              <a:gd name="T6" fmla="*/ 2147483647 w 2005"/>
              <a:gd name="T7" fmla="*/ 1892638331 h 770"/>
              <a:gd name="T8" fmla="*/ 2147483647 w 2005"/>
              <a:gd name="T9" fmla="*/ 1842235222 h 770"/>
              <a:gd name="T10" fmla="*/ 2147483647 w 2005"/>
              <a:gd name="T11" fmla="*/ 1499493684 h 770"/>
              <a:gd name="T12" fmla="*/ 2147483647 w 2005"/>
              <a:gd name="T13" fmla="*/ 1101307535 h 770"/>
              <a:gd name="T14" fmla="*/ 2147483647 w 2005"/>
              <a:gd name="T15" fmla="*/ 418346003 h 770"/>
              <a:gd name="T16" fmla="*/ 2147483647 w 2005"/>
              <a:gd name="T17" fmla="*/ 0 h 7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5"/>
              <a:gd name="T28" fmla="*/ 0 h 770"/>
              <a:gd name="T29" fmla="*/ 2005 w 2005"/>
              <a:gd name="T30" fmla="*/ 770 h 7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5" h="770">
                <a:moveTo>
                  <a:pt x="0" y="233"/>
                </a:moveTo>
                <a:cubicBezTo>
                  <a:pt x="50" y="267"/>
                  <a:pt x="203" y="375"/>
                  <a:pt x="298" y="439"/>
                </a:cubicBezTo>
                <a:cubicBezTo>
                  <a:pt x="393" y="503"/>
                  <a:pt x="467" y="567"/>
                  <a:pt x="570" y="619"/>
                </a:cubicBezTo>
                <a:cubicBezTo>
                  <a:pt x="673" y="671"/>
                  <a:pt x="801" y="732"/>
                  <a:pt x="918" y="751"/>
                </a:cubicBezTo>
                <a:cubicBezTo>
                  <a:pt x="1035" y="770"/>
                  <a:pt x="1158" y="757"/>
                  <a:pt x="1270" y="731"/>
                </a:cubicBezTo>
                <a:cubicBezTo>
                  <a:pt x="1382" y="705"/>
                  <a:pt x="1504" y="644"/>
                  <a:pt x="1588" y="595"/>
                </a:cubicBezTo>
                <a:cubicBezTo>
                  <a:pt x="1672" y="546"/>
                  <a:pt x="1717" y="508"/>
                  <a:pt x="1774" y="437"/>
                </a:cubicBezTo>
                <a:cubicBezTo>
                  <a:pt x="1831" y="366"/>
                  <a:pt x="1892" y="239"/>
                  <a:pt x="1930" y="166"/>
                </a:cubicBezTo>
                <a:cubicBezTo>
                  <a:pt x="1968" y="93"/>
                  <a:pt x="1990" y="35"/>
                  <a:pt x="2005" y="0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7019925" y="2867025"/>
            <a:ext cx="144463" cy="1444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5921375" y="2795588"/>
            <a:ext cx="144463" cy="14446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5867400" y="2363788"/>
            <a:ext cx="865188" cy="387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2A004E"/>
                </a:solidFill>
              </a:rPr>
              <a:t>Switching magnet</a:t>
            </a:r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4267200" y="2590800"/>
            <a:ext cx="1155700" cy="387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2A004E"/>
                </a:solidFill>
              </a:rPr>
              <a:t>Fast extraction kicker</a:t>
            </a: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>
            <a:off x="4822825" y="5537200"/>
            <a:ext cx="144463" cy="144463"/>
          </a:xfrm>
          <a:prstGeom prst="rect">
            <a:avLst/>
          </a:prstGeom>
          <a:solidFill>
            <a:srgbClr val="006600">
              <a:alpha val="32941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5562600" y="2584450"/>
            <a:ext cx="144463" cy="144463"/>
          </a:xfrm>
          <a:prstGeom prst="rect">
            <a:avLst/>
          </a:prstGeom>
          <a:solidFill>
            <a:srgbClr val="006600">
              <a:alpha val="32941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7620000" y="1974850"/>
            <a:ext cx="865188" cy="387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2A004E"/>
                </a:solidFill>
              </a:rPr>
              <a:t>Injection kicker</a:t>
            </a: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8382000" y="2432050"/>
            <a:ext cx="144463" cy="144463"/>
          </a:xfrm>
          <a:prstGeom prst="rect">
            <a:avLst/>
          </a:prstGeom>
          <a:solidFill>
            <a:srgbClr val="006600">
              <a:alpha val="32941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2438400" y="6394450"/>
            <a:ext cx="1219200" cy="2349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2A004E"/>
                </a:solidFill>
              </a:rPr>
              <a:t>Transfer line</a:t>
            </a:r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304800" y="4787900"/>
            <a:ext cx="865188" cy="387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2A004E"/>
                </a:solidFill>
              </a:rPr>
              <a:t>Injection kicker</a:t>
            </a: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533400" y="5299075"/>
            <a:ext cx="144463" cy="144463"/>
          </a:xfrm>
          <a:prstGeom prst="rect">
            <a:avLst/>
          </a:prstGeom>
          <a:solidFill>
            <a:srgbClr val="006600">
              <a:alpha val="32941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5563" name="Text Box 27"/>
          <p:cNvSpPr txBox="1">
            <a:spLocks noChangeArrowheads="1"/>
          </p:cNvSpPr>
          <p:nvPr/>
        </p:nvSpPr>
        <p:spPr bwMode="auto">
          <a:xfrm>
            <a:off x="152400" y="5708650"/>
            <a:ext cx="649288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2A004E"/>
                </a:solidFill>
              </a:rPr>
              <a:t>IR2</a:t>
            </a:r>
          </a:p>
        </p:txBody>
      </p:sp>
      <p:sp>
        <p:nvSpPr>
          <p:cNvPr id="65564" name="Text Box 28"/>
          <p:cNvSpPr txBox="1">
            <a:spLocks noChangeArrowheads="1"/>
          </p:cNvSpPr>
          <p:nvPr/>
        </p:nvSpPr>
        <p:spPr bwMode="auto">
          <a:xfrm>
            <a:off x="4845050" y="5791200"/>
            <a:ext cx="1155700" cy="387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2A004E"/>
                </a:solidFill>
              </a:rPr>
              <a:t>Fast extraction kicker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C89ED6-D19F-457A-A0C2-DB616458E402}" type="slidenum">
              <a:rPr lang="en-US" smtClean="0">
                <a:latin typeface="Arial" charset="0"/>
              </a:rPr>
              <a:pPr/>
              <a:t>45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15875"/>
            <a:ext cx="9144000" cy="6858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1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12750" y="266700"/>
            <a:ext cx="8420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endParaRPr lang="en-GB" sz="2800" dirty="0"/>
          </a:p>
        </p:txBody>
      </p:sp>
      <p:sp>
        <p:nvSpPr>
          <p:cNvPr id="69637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GB" dirty="0" smtClean="0"/>
              <a:t>Protection at injection</a:t>
            </a:r>
          </a:p>
        </p:txBody>
      </p:sp>
      <p:pic>
        <p:nvPicPr>
          <p:cNvPr id="69638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Rectangle 20"/>
          <p:cNvSpPr>
            <a:spLocks noChangeArrowheads="1"/>
          </p:cNvSpPr>
          <p:nvPr/>
        </p:nvSpPr>
        <p:spPr bwMode="auto">
          <a:xfrm>
            <a:off x="0" y="2489200"/>
            <a:ext cx="9144000" cy="158432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69640" name="Freeform 21"/>
          <p:cNvSpPr>
            <a:spLocks/>
          </p:cNvSpPr>
          <p:nvPr/>
        </p:nvSpPr>
        <p:spPr bwMode="auto">
          <a:xfrm>
            <a:off x="96838" y="3521075"/>
            <a:ext cx="2925762" cy="1376363"/>
          </a:xfrm>
          <a:custGeom>
            <a:avLst/>
            <a:gdLst>
              <a:gd name="T0" fmla="*/ 0 w 1843"/>
              <a:gd name="T1" fmla="*/ 1507053957 h 867"/>
              <a:gd name="T2" fmla="*/ 249494665 w 1843"/>
              <a:gd name="T3" fmla="*/ 2147483647 h 867"/>
              <a:gd name="T4" fmla="*/ 2147483647 w 1843"/>
              <a:gd name="T5" fmla="*/ 685482754 h 867"/>
              <a:gd name="T6" fmla="*/ 2147483647 w 1843"/>
              <a:gd name="T7" fmla="*/ 0 h 867"/>
              <a:gd name="T8" fmla="*/ 0 w 1843"/>
              <a:gd name="T9" fmla="*/ 1507053957 h 8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3"/>
              <a:gd name="T16" fmla="*/ 0 h 867"/>
              <a:gd name="T17" fmla="*/ 1843 w 1843"/>
              <a:gd name="T18" fmla="*/ 867 h 8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3" h="867">
                <a:moveTo>
                  <a:pt x="0" y="598"/>
                </a:moveTo>
                <a:lnTo>
                  <a:pt x="99" y="867"/>
                </a:lnTo>
                <a:lnTo>
                  <a:pt x="1843" y="272"/>
                </a:lnTo>
                <a:lnTo>
                  <a:pt x="1750" y="0"/>
                </a:lnTo>
                <a:lnTo>
                  <a:pt x="0" y="59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1" name="Line 24"/>
          <p:cNvSpPr>
            <a:spLocks noChangeShapeType="1"/>
          </p:cNvSpPr>
          <p:nvPr/>
        </p:nvSpPr>
        <p:spPr bwMode="auto">
          <a:xfrm>
            <a:off x="107950" y="3284538"/>
            <a:ext cx="8864600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2" name="Line 32"/>
          <p:cNvSpPr>
            <a:spLocks noChangeShapeType="1"/>
          </p:cNvSpPr>
          <p:nvPr/>
        </p:nvSpPr>
        <p:spPr bwMode="auto">
          <a:xfrm flipV="1">
            <a:off x="76200" y="4068763"/>
            <a:ext cx="1177925" cy="427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3" name="Line 33"/>
          <p:cNvSpPr>
            <a:spLocks noChangeShapeType="1"/>
          </p:cNvSpPr>
          <p:nvPr/>
        </p:nvSpPr>
        <p:spPr bwMode="auto">
          <a:xfrm flipV="1">
            <a:off x="265113" y="4068763"/>
            <a:ext cx="2401887" cy="833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4" name="Text Box 38"/>
          <p:cNvSpPr txBox="1">
            <a:spLocks noChangeArrowheads="1"/>
          </p:cNvSpPr>
          <p:nvPr/>
        </p:nvSpPr>
        <p:spPr bwMode="auto">
          <a:xfrm>
            <a:off x="6732588" y="28527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circulating beam </a:t>
            </a:r>
          </a:p>
        </p:txBody>
      </p:sp>
      <p:sp>
        <p:nvSpPr>
          <p:cNvPr id="69645" name="Rectangle 44"/>
          <p:cNvSpPr>
            <a:spLocks noChangeArrowheads="1"/>
          </p:cNvSpPr>
          <p:nvPr/>
        </p:nvSpPr>
        <p:spPr bwMode="auto">
          <a:xfrm>
            <a:off x="107950" y="5999163"/>
            <a:ext cx="83407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2000" dirty="0"/>
              <a:t>Circulating beam in LHC </a:t>
            </a:r>
          </a:p>
        </p:txBody>
      </p:sp>
      <p:sp>
        <p:nvSpPr>
          <p:cNvPr id="69648" name="AutoShape 16"/>
          <p:cNvSpPr>
            <a:spLocks noChangeArrowheads="1"/>
          </p:cNvSpPr>
          <p:nvPr/>
        </p:nvSpPr>
        <p:spPr bwMode="auto">
          <a:xfrm>
            <a:off x="6096000" y="1295400"/>
            <a:ext cx="2200275" cy="685800"/>
          </a:xfrm>
          <a:prstGeom prst="wedgeRectCallout">
            <a:avLst>
              <a:gd name="adj1" fmla="val -39176"/>
              <a:gd name="adj2" fmla="val 121528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1800" dirty="0"/>
              <a:t>LHC vacuum chamber</a:t>
            </a:r>
          </a:p>
        </p:txBody>
      </p:sp>
      <p:sp>
        <p:nvSpPr>
          <p:cNvPr id="69649" name="AutoShape 17"/>
          <p:cNvSpPr>
            <a:spLocks noChangeArrowheads="1"/>
          </p:cNvSpPr>
          <p:nvPr/>
        </p:nvSpPr>
        <p:spPr bwMode="auto">
          <a:xfrm>
            <a:off x="1254125" y="4970463"/>
            <a:ext cx="2200275" cy="685800"/>
          </a:xfrm>
          <a:prstGeom prst="wedgeRectCallout">
            <a:avLst>
              <a:gd name="adj1" fmla="val -64648"/>
              <a:gd name="adj2" fmla="val -94213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1800" dirty="0"/>
              <a:t>Transfer line vacuum chamber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27CEF1-F2D6-4B6D-A2E4-495ABB07ABAB}" type="slidenum">
              <a:rPr lang="en-US" smtClean="0">
                <a:latin typeface="Arial" charset="0"/>
              </a:rPr>
              <a:pPr/>
              <a:t>46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1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412750" y="266700"/>
            <a:ext cx="8420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endParaRPr lang="en-GB" sz="2800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732588" y="28527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circulating beam </a:t>
            </a:r>
          </a:p>
        </p:txBody>
      </p:sp>
      <p:sp>
        <p:nvSpPr>
          <p:cNvPr id="71686" name="Rectangle 14"/>
          <p:cNvSpPr>
            <a:spLocks noChangeArrowheads="1"/>
          </p:cNvSpPr>
          <p:nvPr/>
        </p:nvSpPr>
        <p:spPr bwMode="auto">
          <a:xfrm>
            <a:off x="107950" y="5999163"/>
            <a:ext cx="83407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2000" dirty="0"/>
              <a:t>Beam injected from SPS and transfer line </a:t>
            </a:r>
          </a:p>
        </p:txBody>
      </p:sp>
      <p:sp>
        <p:nvSpPr>
          <p:cNvPr id="7168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-3969" y="0"/>
            <a:ext cx="9144000" cy="771525"/>
          </a:xfrm>
        </p:spPr>
        <p:txBody>
          <a:bodyPr/>
          <a:lstStyle/>
          <a:p>
            <a:pPr eaLnBrk="1" hangingPunct="1"/>
            <a:r>
              <a:rPr lang="en-GB" dirty="0" smtClean="0"/>
              <a:t>Protection at injection</a:t>
            </a:r>
          </a:p>
        </p:txBody>
      </p:sp>
      <p:pic>
        <p:nvPicPr>
          <p:cNvPr id="7168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9" name="Rectangle 17"/>
          <p:cNvSpPr>
            <a:spLocks noChangeArrowheads="1"/>
          </p:cNvSpPr>
          <p:nvPr/>
        </p:nvSpPr>
        <p:spPr bwMode="auto">
          <a:xfrm>
            <a:off x="0" y="2489200"/>
            <a:ext cx="9144000" cy="158432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1690" name="Freeform 18"/>
          <p:cNvSpPr>
            <a:spLocks/>
          </p:cNvSpPr>
          <p:nvPr/>
        </p:nvSpPr>
        <p:spPr bwMode="auto">
          <a:xfrm>
            <a:off x="96838" y="3521075"/>
            <a:ext cx="2925762" cy="1376363"/>
          </a:xfrm>
          <a:custGeom>
            <a:avLst/>
            <a:gdLst>
              <a:gd name="T0" fmla="*/ 0 w 1843"/>
              <a:gd name="T1" fmla="*/ 1507053957 h 867"/>
              <a:gd name="T2" fmla="*/ 249494665 w 1843"/>
              <a:gd name="T3" fmla="*/ 2147483647 h 867"/>
              <a:gd name="T4" fmla="*/ 2147483647 w 1843"/>
              <a:gd name="T5" fmla="*/ 685482754 h 867"/>
              <a:gd name="T6" fmla="*/ 2147483647 w 1843"/>
              <a:gd name="T7" fmla="*/ 0 h 867"/>
              <a:gd name="T8" fmla="*/ 0 w 1843"/>
              <a:gd name="T9" fmla="*/ 1507053957 h 8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3"/>
              <a:gd name="T16" fmla="*/ 0 h 867"/>
              <a:gd name="T17" fmla="*/ 1843 w 1843"/>
              <a:gd name="T18" fmla="*/ 867 h 8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3" h="867">
                <a:moveTo>
                  <a:pt x="0" y="598"/>
                </a:moveTo>
                <a:lnTo>
                  <a:pt x="99" y="867"/>
                </a:lnTo>
                <a:lnTo>
                  <a:pt x="1843" y="272"/>
                </a:lnTo>
                <a:lnTo>
                  <a:pt x="1750" y="0"/>
                </a:lnTo>
                <a:lnTo>
                  <a:pt x="0" y="59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1" name="Text Box 19"/>
          <p:cNvSpPr txBox="1">
            <a:spLocks noChangeArrowheads="1"/>
          </p:cNvSpPr>
          <p:nvPr/>
        </p:nvSpPr>
        <p:spPr bwMode="auto">
          <a:xfrm>
            <a:off x="1835150" y="4365625"/>
            <a:ext cx="1441450" cy="593725"/>
          </a:xfrm>
          <a:prstGeom prst="rect">
            <a:avLst/>
          </a:prstGeom>
          <a:solidFill>
            <a:srgbClr val="EAEAEA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/>
              <a:t>Beam from SPS</a:t>
            </a:r>
          </a:p>
        </p:txBody>
      </p:sp>
      <p:sp>
        <p:nvSpPr>
          <p:cNvPr id="71692" name="Rectangle 23"/>
          <p:cNvSpPr>
            <a:spLocks noChangeArrowheads="1"/>
          </p:cNvSpPr>
          <p:nvPr/>
        </p:nvSpPr>
        <p:spPr bwMode="auto">
          <a:xfrm>
            <a:off x="4211638" y="2276475"/>
            <a:ext cx="433387" cy="2889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1693" name="Text Box 24"/>
          <p:cNvSpPr txBox="1">
            <a:spLocks noChangeArrowheads="1"/>
          </p:cNvSpPr>
          <p:nvPr/>
        </p:nvSpPr>
        <p:spPr bwMode="auto">
          <a:xfrm>
            <a:off x="3708400" y="4941888"/>
            <a:ext cx="1296988" cy="593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8000"/>
                </a:solidFill>
              </a:rPr>
              <a:t>Injection Kicker </a:t>
            </a:r>
          </a:p>
        </p:txBody>
      </p:sp>
      <p:sp>
        <p:nvSpPr>
          <p:cNvPr id="71694" name="Rectangle 25"/>
          <p:cNvSpPr>
            <a:spLocks noChangeArrowheads="1"/>
          </p:cNvSpPr>
          <p:nvPr/>
        </p:nvSpPr>
        <p:spPr bwMode="auto">
          <a:xfrm>
            <a:off x="4211638" y="4149725"/>
            <a:ext cx="433387" cy="287338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1695" name="Rectangle 26"/>
          <p:cNvSpPr>
            <a:spLocks noChangeArrowheads="1"/>
          </p:cNvSpPr>
          <p:nvPr/>
        </p:nvSpPr>
        <p:spPr bwMode="auto">
          <a:xfrm>
            <a:off x="4211638" y="2276475"/>
            <a:ext cx="433387" cy="2160588"/>
          </a:xfrm>
          <a:prstGeom prst="rect">
            <a:avLst/>
          </a:prstGeom>
          <a:noFill/>
          <a:ln w="12700">
            <a:solidFill>
              <a:srgbClr val="CCFF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1696" name="Line 29"/>
          <p:cNvSpPr>
            <a:spLocks noChangeShapeType="1"/>
          </p:cNvSpPr>
          <p:nvPr/>
        </p:nvSpPr>
        <p:spPr bwMode="auto">
          <a:xfrm flipV="1">
            <a:off x="76200" y="4068763"/>
            <a:ext cx="1177925" cy="427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7" name="Line 30"/>
          <p:cNvSpPr>
            <a:spLocks noChangeShapeType="1"/>
          </p:cNvSpPr>
          <p:nvPr/>
        </p:nvSpPr>
        <p:spPr bwMode="auto">
          <a:xfrm flipV="1">
            <a:off x="265113" y="4068763"/>
            <a:ext cx="2401887" cy="833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8" name="Text Box 47"/>
          <p:cNvSpPr txBox="1">
            <a:spLocks noChangeArrowheads="1"/>
          </p:cNvSpPr>
          <p:nvPr/>
        </p:nvSpPr>
        <p:spPr bwMode="auto">
          <a:xfrm>
            <a:off x="6656388" y="28908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injected beam </a:t>
            </a:r>
          </a:p>
        </p:txBody>
      </p:sp>
      <p:sp>
        <p:nvSpPr>
          <p:cNvPr id="71699" name="Freeform 48"/>
          <p:cNvSpPr>
            <a:spLocks/>
          </p:cNvSpPr>
          <p:nvPr/>
        </p:nvSpPr>
        <p:spPr bwMode="auto">
          <a:xfrm>
            <a:off x="158750" y="3270250"/>
            <a:ext cx="8818563" cy="1450975"/>
          </a:xfrm>
          <a:custGeom>
            <a:avLst/>
            <a:gdLst>
              <a:gd name="T0" fmla="*/ 0 w 5555"/>
              <a:gd name="T1" fmla="*/ 2147483647 h 914"/>
              <a:gd name="T2" fmla="*/ 2147483647 w 5555"/>
              <a:gd name="T3" fmla="*/ 15120940 h 914"/>
              <a:gd name="T4" fmla="*/ 2147483647 w 5555"/>
              <a:gd name="T5" fmla="*/ 0 h 914"/>
              <a:gd name="T6" fmla="*/ 0 60000 65536"/>
              <a:gd name="T7" fmla="*/ 0 60000 65536"/>
              <a:gd name="T8" fmla="*/ 0 60000 65536"/>
              <a:gd name="T9" fmla="*/ 0 w 5555"/>
              <a:gd name="T10" fmla="*/ 0 h 914"/>
              <a:gd name="T11" fmla="*/ 5555 w 5555"/>
              <a:gd name="T12" fmla="*/ 914 h 9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55" h="914">
                <a:moveTo>
                  <a:pt x="0" y="914"/>
                </a:moveTo>
                <a:lnTo>
                  <a:pt x="2636" y="6"/>
                </a:lnTo>
                <a:lnTo>
                  <a:pt x="555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stealth" w="lg" len="lg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4BD01D-5581-4009-8416-1EEC4601786D}" type="slidenum">
              <a:rPr lang="en-US" smtClean="0">
                <a:latin typeface="Arial" charset="0"/>
              </a:rPr>
              <a:pPr/>
              <a:t>47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1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412750" y="266700"/>
            <a:ext cx="8420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endParaRPr lang="en-GB" sz="2800" dirty="0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732588" y="28527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circulating beam </a:t>
            </a:r>
          </a:p>
        </p:txBody>
      </p:sp>
      <p:sp>
        <p:nvSpPr>
          <p:cNvPr id="73733" name="Rectangle 13"/>
          <p:cNvSpPr>
            <a:spLocks noChangeArrowheads="1"/>
          </p:cNvSpPr>
          <p:nvPr/>
        </p:nvSpPr>
        <p:spPr bwMode="auto">
          <a:xfrm>
            <a:off x="179388" y="65088"/>
            <a:ext cx="8964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en-GB" sz="2800" dirty="0"/>
          </a:p>
        </p:txBody>
      </p:sp>
      <p:sp>
        <p:nvSpPr>
          <p:cNvPr id="73734" name="Rectangle 14"/>
          <p:cNvSpPr>
            <a:spLocks noChangeArrowheads="1"/>
          </p:cNvSpPr>
          <p:nvPr/>
        </p:nvSpPr>
        <p:spPr bwMode="auto">
          <a:xfrm>
            <a:off x="107950" y="5999163"/>
            <a:ext cx="83407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2000" dirty="0"/>
              <a:t>Kicker </a:t>
            </a:r>
            <a:r>
              <a:rPr lang="en-GB" sz="2000" dirty="0" smtClean="0"/>
              <a:t>failure </a:t>
            </a:r>
            <a:r>
              <a:rPr lang="en-GB" sz="2000" dirty="0"/>
              <a:t>(no kick)</a:t>
            </a:r>
          </a:p>
        </p:txBody>
      </p:sp>
      <p:sp>
        <p:nvSpPr>
          <p:cNvPr id="7373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GB" dirty="0" smtClean="0"/>
              <a:t>Protection at injection</a:t>
            </a:r>
          </a:p>
        </p:txBody>
      </p:sp>
      <p:pic>
        <p:nvPicPr>
          <p:cNvPr id="7373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Rectangle 17"/>
          <p:cNvSpPr>
            <a:spLocks noChangeArrowheads="1"/>
          </p:cNvSpPr>
          <p:nvPr/>
        </p:nvSpPr>
        <p:spPr bwMode="auto">
          <a:xfrm>
            <a:off x="0" y="2489200"/>
            <a:ext cx="9144000" cy="158432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3738" name="Freeform 18"/>
          <p:cNvSpPr>
            <a:spLocks/>
          </p:cNvSpPr>
          <p:nvPr/>
        </p:nvSpPr>
        <p:spPr bwMode="auto">
          <a:xfrm>
            <a:off x="96838" y="3521075"/>
            <a:ext cx="2925762" cy="1376363"/>
          </a:xfrm>
          <a:custGeom>
            <a:avLst/>
            <a:gdLst>
              <a:gd name="T0" fmla="*/ 0 w 1843"/>
              <a:gd name="T1" fmla="*/ 1507053957 h 867"/>
              <a:gd name="T2" fmla="*/ 249494665 w 1843"/>
              <a:gd name="T3" fmla="*/ 2147483647 h 867"/>
              <a:gd name="T4" fmla="*/ 2147483647 w 1843"/>
              <a:gd name="T5" fmla="*/ 685482754 h 867"/>
              <a:gd name="T6" fmla="*/ 2147483647 w 1843"/>
              <a:gd name="T7" fmla="*/ 0 h 867"/>
              <a:gd name="T8" fmla="*/ 0 w 1843"/>
              <a:gd name="T9" fmla="*/ 1507053957 h 8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3"/>
              <a:gd name="T16" fmla="*/ 0 h 867"/>
              <a:gd name="T17" fmla="*/ 1843 w 1843"/>
              <a:gd name="T18" fmla="*/ 867 h 8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3" h="867">
                <a:moveTo>
                  <a:pt x="0" y="598"/>
                </a:moveTo>
                <a:lnTo>
                  <a:pt x="99" y="867"/>
                </a:lnTo>
                <a:lnTo>
                  <a:pt x="1843" y="272"/>
                </a:lnTo>
                <a:lnTo>
                  <a:pt x="1750" y="0"/>
                </a:lnTo>
                <a:lnTo>
                  <a:pt x="0" y="59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3739" name="Text Box 19"/>
          <p:cNvSpPr txBox="1">
            <a:spLocks noChangeArrowheads="1"/>
          </p:cNvSpPr>
          <p:nvPr/>
        </p:nvSpPr>
        <p:spPr bwMode="auto">
          <a:xfrm>
            <a:off x="1835150" y="4365625"/>
            <a:ext cx="1441450" cy="593725"/>
          </a:xfrm>
          <a:prstGeom prst="rect">
            <a:avLst/>
          </a:prstGeom>
          <a:solidFill>
            <a:srgbClr val="EAEAEA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/>
              <a:t>Beam from SPS</a:t>
            </a:r>
          </a:p>
        </p:txBody>
      </p:sp>
      <p:sp>
        <p:nvSpPr>
          <p:cNvPr id="73740" name="Line 20"/>
          <p:cNvSpPr>
            <a:spLocks noChangeShapeType="1"/>
          </p:cNvSpPr>
          <p:nvPr/>
        </p:nvSpPr>
        <p:spPr bwMode="auto">
          <a:xfrm flipV="1">
            <a:off x="168275" y="3289300"/>
            <a:ext cx="4187825" cy="14271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3741" name="Rectangle 23"/>
          <p:cNvSpPr>
            <a:spLocks noChangeArrowheads="1"/>
          </p:cNvSpPr>
          <p:nvPr/>
        </p:nvSpPr>
        <p:spPr bwMode="auto">
          <a:xfrm>
            <a:off x="4211638" y="2276475"/>
            <a:ext cx="433387" cy="2889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3742" name="Text Box 24"/>
          <p:cNvSpPr txBox="1">
            <a:spLocks noChangeArrowheads="1"/>
          </p:cNvSpPr>
          <p:nvPr/>
        </p:nvSpPr>
        <p:spPr bwMode="auto">
          <a:xfrm>
            <a:off x="3708400" y="4941888"/>
            <a:ext cx="1296988" cy="593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8000"/>
                </a:solidFill>
              </a:rPr>
              <a:t>Injection Kicker </a:t>
            </a:r>
          </a:p>
        </p:txBody>
      </p:sp>
      <p:sp>
        <p:nvSpPr>
          <p:cNvPr id="73743" name="Rectangle 25"/>
          <p:cNvSpPr>
            <a:spLocks noChangeArrowheads="1"/>
          </p:cNvSpPr>
          <p:nvPr/>
        </p:nvSpPr>
        <p:spPr bwMode="auto">
          <a:xfrm>
            <a:off x="4211638" y="4149725"/>
            <a:ext cx="433387" cy="287338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3744" name="Rectangle 26"/>
          <p:cNvSpPr>
            <a:spLocks noChangeArrowheads="1"/>
          </p:cNvSpPr>
          <p:nvPr/>
        </p:nvSpPr>
        <p:spPr bwMode="auto">
          <a:xfrm>
            <a:off x="4211638" y="2276475"/>
            <a:ext cx="433387" cy="2160588"/>
          </a:xfrm>
          <a:prstGeom prst="rect">
            <a:avLst/>
          </a:prstGeom>
          <a:noFill/>
          <a:ln w="12700">
            <a:solidFill>
              <a:srgbClr val="CCFF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3745" name="Line 28"/>
          <p:cNvSpPr>
            <a:spLocks noChangeShapeType="1"/>
          </p:cNvSpPr>
          <p:nvPr/>
        </p:nvSpPr>
        <p:spPr bwMode="auto">
          <a:xfrm flipV="1">
            <a:off x="4284663" y="2565400"/>
            <a:ext cx="2016125" cy="7191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3746" name="Line 29"/>
          <p:cNvSpPr>
            <a:spLocks noChangeShapeType="1"/>
          </p:cNvSpPr>
          <p:nvPr/>
        </p:nvSpPr>
        <p:spPr bwMode="auto">
          <a:xfrm flipV="1">
            <a:off x="76200" y="4068763"/>
            <a:ext cx="1177925" cy="427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3747" name="Line 30"/>
          <p:cNvSpPr>
            <a:spLocks noChangeShapeType="1"/>
          </p:cNvSpPr>
          <p:nvPr/>
        </p:nvSpPr>
        <p:spPr bwMode="auto">
          <a:xfrm flipV="1">
            <a:off x="265113" y="4068763"/>
            <a:ext cx="2401887" cy="833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3749" name="Picture 52" descr="MCDD00942_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1075" y="1974850"/>
            <a:ext cx="10699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D561E8-35F5-42B7-B573-54A4C3189931}" type="slidenum">
              <a:rPr lang="en-US" smtClean="0">
                <a:latin typeface="Arial" charset="0"/>
              </a:rPr>
              <a:pPr/>
              <a:t>48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1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412750" y="266700"/>
            <a:ext cx="8420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endParaRPr lang="en-GB" sz="2800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732588" y="28527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circulating beam </a:t>
            </a:r>
          </a:p>
        </p:txBody>
      </p:sp>
      <p:sp>
        <p:nvSpPr>
          <p:cNvPr id="75781" name="Rectangle 13"/>
          <p:cNvSpPr>
            <a:spLocks noChangeArrowheads="1"/>
          </p:cNvSpPr>
          <p:nvPr/>
        </p:nvSpPr>
        <p:spPr bwMode="auto">
          <a:xfrm>
            <a:off x="179388" y="65088"/>
            <a:ext cx="8964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en-GB" sz="2800" dirty="0"/>
          </a:p>
        </p:txBody>
      </p:sp>
      <p:sp>
        <p:nvSpPr>
          <p:cNvPr id="75782" name="Rectangle 14"/>
          <p:cNvSpPr>
            <a:spLocks noChangeArrowheads="1"/>
          </p:cNvSpPr>
          <p:nvPr/>
        </p:nvSpPr>
        <p:spPr bwMode="auto">
          <a:xfrm>
            <a:off x="107950" y="5999163"/>
            <a:ext cx="83407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2000" dirty="0"/>
              <a:t>Beam absorbers take beam in case of kicker misfiring</a:t>
            </a:r>
            <a:br>
              <a:rPr lang="en-GB" sz="2000" dirty="0"/>
            </a:br>
            <a:r>
              <a:rPr lang="en-GB" sz="2000" dirty="0"/>
              <a:t>Transfer line collimators ensure that incoming beam trajectory is ok</a:t>
            </a:r>
          </a:p>
        </p:txBody>
      </p:sp>
      <p:sp>
        <p:nvSpPr>
          <p:cNvPr id="7578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GB" dirty="0" smtClean="0"/>
              <a:t>Protection at injection</a:t>
            </a:r>
          </a:p>
        </p:txBody>
      </p:sp>
      <p:pic>
        <p:nvPicPr>
          <p:cNvPr id="7578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5" name="Rectangle 17"/>
          <p:cNvSpPr>
            <a:spLocks noChangeArrowheads="1"/>
          </p:cNvSpPr>
          <p:nvPr/>
        </p:nvSpPr>
        <p:spPr bwMode="auto">
          <a:xfrm>
            <a:off x="0" y="2489200"/>
            <a:ext cx="9144000" cy="158432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5786" name="Freeform 18"/>
          <p:cNvSpPr>
            <a:spLocks/>
          </p:cNvSpPr>
          <p:nvPr/>
        </p:nvSpPr>
        <p:spPr bwMode="auto">
          <a:xfrm>
            <a:off x="96838" y="3521075"/>
            <a:ext cx="2925762" cy="1376363"/>
          </a:xfrm>
          <a:custGeom>
            <a:avLst/>
            <a:gdLst>
              <a:gd name="T0" fmla="*/ 0 w 1843"/>
              <a:gd name="T1" fmla="*/ 1507053957 h 867"/>
              <a:gd name="T2" fmla="*/ 249494665 w 1843"/>
              <a:gd name="T3" fmla="*/ 2147483647 h 867"/>
              <a:gd name="T4" fmla="*/ 2147483647 w 1843"/>
              <a:gd name="T5" fmla="*/ 685482754 h 867"/>
              <a:gd name="T6" fmla="*/ 2147483647 w 1843"/>
              <a:gd name="T7" fmla="*/ 0 h 867"/>
              <a:gd name="T8" fmla="*/ 0 w 1843"/>
              <a:gd name="T9" fmla="*/ 1507053957 h 8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3"/>
              <a:gd name="T16" fmla="*/ 0 h 867"/>
              <a:gd name="T17" fmla="*/ 1843 w 1843"/>
              <a:gd name="T18" fmla="*/ 867 h 8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3" h="867">
                <a:moveTo>
                  <a:pt x="0" y="598"/>
                </a:moveTo>
                <a:lnTo>
                  <a:pt x="99" y="867"/>
                </a:lnTo>
                <a:lnTo>
                  <a:pt x="1843" y="272"/>
                </a:lnTo>
                <a:lnTo>
                  <a:pt x="1750" y="0"/>
                </a:lnTo>
                <a:lnTo>
                  <a:pt x="0" y="59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5787" name="Text Box 19"/>
          <p:cNvSpPr txBox="1">
            <a:spLocks noChangeArrowheads="1"/>
          </p:cNvSpPr>
          <p:nvPr/>
        </p:nvSpPr>
        <p:spPr bwMode="auto">
          <a:xfrm>
            <a:off x="1835150" y="4365625"/>
            <a:ext cx="1441450" cy="593725"/>
          </a:xfrm>
          <a:prstGeom prst="rect">
            <a:avLst/>
          </a:prstGeom>
          <a:solidFill>
            <a:srgbClr val="EAEAEA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/>
              <a:t>Beam from SPS</a:t>
            </a:r>
          </a:p>
        </p:txBody>
      </p:sp>
      <p:sp>
        <p:nvSpPr>
          <p:cNvPr id="75788" name="Line 20"/>
          <p:cNvSpPr>
            <a:spLocks noChangeShapeType="1"/>
          </p:cNvSpPr>
          <p:nvPr/>
        </p:nvSpPr>
        <p:spPr bwMode="auto">
          <a:xfrm flipV="1">
            <a:off x="168275" y="3289300"/>
            <a:ext cx="4187825" cy="14271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5789" name="Rectangle 23"/>
          <p:cNvSpPr>
            <a:spLocks noChangeArrowheads="1"/>
          </p:cNvSpPr>
          <p:nvPr/>
        </p:nvSpPr>
        <p:spPr bwMode="auto">
          <a:xfrm>
            <a:off x="4211638" y="2276475"/>
            <a:ext cx="433387" cy="2889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5790" name="Text Box 24"/>
          <p:cNvSpPr txBox="1">
            <a:spLocks noChangeArrowheads="1"/>
          </p:cNvSpPr>
          <p:nvPr/>
        </p:nvSpPr>
        <p:spPr bwMode="auto">
          <a:xfrm>
            <a:off x="3708400" y="4941888"/>
            <a:ext cx="1296988" cy="593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8000"/>
                </a:solidFill>
              </a:rPr>
              <a:t>Injection Kicker </a:t>
            </a:r>
          </a:p>
        </p:txBody>
      </p:sp>
      <p:sp>
        <p:nvSpPr>
          <p:cNvPr id="75791" name="Rectangle 25"/>
          <p:cNvSpPr>
            <a:spLocks noChangeArrowheads="1"/>
          </p:cNvSpPr>
          <p:nvPr/>
        </p:nvSpPr>
        <p:spPr bwMode="auto">
          <a:xfrm>
            <a:off x="4211638" y="4149725"/>
            <a:ext cx="433387" cy="287338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5792" name="Rectangle 26"/>
          <p:cNvSpPr>
            <a:spLocks noChangeArrowheads="1"/>
          </p:cNvSpPr>
          <p:nvPr/>
        </p:nvSpPr>
        <p:spPr bwMode="auto">
          <a:xfrm>
            <a:off x="4211638" y="2276475"/>
            <a:ext cx="433387" cy="2160588"/>
          </a:xfrm>
          <a:prstGeom prst="rect">
            <a:avLst/>
          </a:prstGeom>
          <a:noFill/>
          <a:ln w="12700">
            <a:solidFill>
              <a:srgbClr val="CCFF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5793" name="Line 28"/>
          <p:cNvSpPr>
            <a:spLocks noChangeShapeType="1"/>
          </p:cNvSpPr>
          <p:nvPr/>
        </p:nvSpPr>
        <p:spPr bwMode="auto">
          <a:xfrm flipV="1">
            <a:off x="4284663" y="2565400"/>
            <a:ext cx="2016125" cy="7191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5794" name="Line 29"/>
          <p:cNvSpPr>
            <a:spLocks noChangeShapeType="1"/>
          </p:cNvSpPr>
          <p:nvPr/>
        </p:nvSpPr>
        <p:spPr bwMode="auto">
          <a:xfrm flipV="1">
            <a:off x="76200" y="4068763"/>
            <a:ext cx="1177925" cy="427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5795" name="Line 30"/>
          <p:cNvSpPr>
            <a:spLocks noChangeShapeType="1"/>
          </p:cNvSpPr>
          <p:nvPr/>
        </p:nvSpPr>
        <p:spPr bwMode="auto">
          <a:xfrm flipV="1">
            <a:off x="265113" y="4068763"/>
            <a:ext cx="2401887" cy="833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75796" name="Group 31"/>
          <p:cNvGrpSpPr>
            <a:grpSpLocks/>
          </p:cNvGrpSpPr>
          <p:nvPr/>
        </p:nvGrpSpPr>
        <p:grpSpPr bwMode="auto">
          <a:xfrm>
            <a:off x="179388" y="4176713"/>
            <a:ext cx="1871662" cy="1760537"/>
            <a:chOff x="113" y="2631"/>
            <a:chExt cx="953" cy="1092"/>
          </a:xfrm>
        </p:grpSpPr>
        <p:sp>
          <p:nvSpPr>
            <p:cNvPr id="75801" name="Rectangle 32"/>
            <p:cNvSpPr>
              <a:spLocks noChangeArrowheads="1"/>
            </p:cNvSpPr>
            <p:nvPr/>
          </p:nvSpPr>
          <p:spPr bwMode="auto">
            <a:xfrm rot="-1059772">
              <a:off x="270" y="2631"/>
              <a:ext cx="136" cy="157"/>
            </a:xfrm>
            <a:prstGeom prst="rect">
              <a:avLst/>
            </a:prstGeom>
            <a:solidFill>
              <a:srgbClr val="66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spcBef>
                  <a:spcPct val="40000"/>
                </a:spcBef>
              </a:pPr>
              <a:endParaRPr lang="de-DE" dirty="0"/>
            </a:p>
          </p:txBody>
        </p:sp>
        <p:sp>
          <p:nvSpPr>
            <p:cNvPr id="75802" name="Rectangle 33"/>
            <p:cNvSpPr>
              <a:spLocks noChangeArrowheads="1"/>
            </p:cNvSpPr>
            <p:nvPr/>
          </p:nvSpPr>
          <p:spPr bwMode="auto">
            <a:xfrm rot="-1059772">
              <a:off x="359" y="2928"/>
              <a:ext cx="136" cy="157"/>
            </a:xfrm>
            <a:prstGeom prst="rect">
              <a:avLst/>
            </a:prstGeom>
            <a:solidFill>
              <a:srgbClr val="66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spcBef>
                  <a:spcPct val="40000"/>
                </a:spcBef>
              </a:pPr>
              <a:endParaRPr lang="de-DE" dirty="0"/>
            </a:p>
          </p:txBody>
        </p:sp>
        <p:sp>
          <p:nvSpPr>
            <p:cNvPr id="75803" name="Text Box 34"/>
            <p:cNvSpPr txBox="1">
              <a:spLocks noChangeArrowheads="1"/>
            </p:cNvSpPr>
            <p:nvPr/>
          </p:nvSpPr>
          <p:spPr bwMode="auto">
            <a:xfrm>
              <a:off x="113" y="3203"/>
              <a:ext cx="953" cy="5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663300"/>
                  </a:solidFill>
                </a:rPr>
                <a:t>Set of transfer line collimators (TCDI)  ~5σ</a:t>
              </a:r>
            </a:p>
          </p:txBody>
        </p:sp>
      </p:grpSp>
      <p:sp>
        <p:nvSpPr>
          <p:cNvPr id="75797" name="Text Box 36"/>
          <p:cNvSpPr txBox="1">
            <a:spLocks noChangeArrowheads="1"/>
          </p:cNvSpPr>
          <p:nvPr/>
        </p:nvSpPr>
        <p:spPr bwMode="auto">
          <a:xfrm>
            <a:off x="5949950" y="4941888"/>
            <a:ext cx="1150938" cy="838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663300"/>
                </a:solidFill>
              </a:rPr>
              <a:t>Injection absorber</a:t>
            </a:r>
          </a:p>
          <a:p>
            <a:pPr algn="ctr" eaLnBrk="0" hangingPunct="0"/>
            <a:r>
              <a:rPr lang="en-US" sz="1600" dirty="0">
                <a:solidFill>
                  <a:srgbClr val="663300"/>
                </a:solidFill>
              </a:rPr>
              <a:t>(TDI) ~7σ</a:t>
            </a:r>
          </a:p>
        </p:txBody>
      </p:sp>
      <p:sp>
        <p:nvSpPr>
          <p:cNvPr id="75798" name="Rectangle 39"/>
          <p:cNvSpPr>
            <a:spLocks noChangeArrowheads="1"/>
          </p:cNvSpPr>
          <p:nvPr/>
        </p:nvSpPr>
        <p:spPr bwMode="auto">
          <a:xfrm>
            <a:off x="6308725" y="1773238"/>
            <a:ext cx="433388" cy="1081087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5799" name="Line 41"/>
          <p:cNvSpPr>
            <a:spLocks noChangeShapeType="1"/>
          </p:cNvSpPr>
          <p:nvPr/>
        </p:nvSpPr>
        <p:spPr bwMode="auto">
          <a:xfrm>
            <a:off x="4437063" y="1628775"/>
            <a:ext cx="20161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lg" len="sm"/>
            <a:tailEnd type="triangle" w="lg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75800" name="Text Box 42"/>
          <p:cNvSpPr txBox="1">
            <a:spLocks noChangeArrowheads="1"/>
          </p:cNvSpPr>
          <p:nvPr/>
        </p:nvSpPr>
        <p:spPr bwMode="auto">
          <a:xfrm>
            <a:off x="4725988" y="1412875"/>
            <a:ext cx="1441450" cy="517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dirty="0">
                <a:solidFill>
                  <a:schemeClr val="bg2"/>
                </a:solidFill>
              </a:rPr>
              <a:t>phase advance 90</a:t>
            </a:r>
            <a:r>
              <a:rPr lang="en-US" sz="1400" baseline="30000" dirty="0">
                <a:solidFill>
                  <a:schemeClr val="bg2"/>
                </a:solidFill>
              </a:rPr>
              <a:t>0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682DE0-4D5C-41D4-B862-037E8ADBCFB1}" type="slidenum">
              <a:rPr lang="en-US" smtClean="0">
                <a:latin typeface="Arial" charset="0"/>
              </a:rPr>
              <a:pPr/>
              <a:t>49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1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12750" y="266700"/>
            <a:ext cx="8420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endParaRPr lang="en-GB" sz="2800" dirty="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732588" y="28527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circulating beam </a:t>
            </a:r>
          </a:p>
        </p:txBody>
      </p:sp>
      <p:sp>
        <p:nvSpPr>
          <p:cNvPr id="77829" name="Rectangle 13"/>
          <p:cNvSpPr>
            <a:spLocks noChangeArrowheads="1"/>
          </p:cNvSpPr>
          <p:nvPr/>
        </p:nvSpPr>
        <p:spPr bwMode="auto">
          <a:xfrm>
            <a:off x="179388" y="65088"/>
            <a:ext cx="8964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en-GB" sz="2800" dirty="0"/>
          </a:p>
        </p:txBody>
      </p:sp>
      <p:sp>
        <p:nvSpPr>
          <p:cNvPr id="77830" name="Rectangle 14"/>
          <p:cNvSpPr>
            <a:spLocks noChangeArrowheads="1"/>
          </p:cNvSpPr>
          <p:nvPr/>
        </p:nvSpPr>
        <p:spPr bwMode="auto">
          <a:xfrm>
            <a:off x="107950" y="5999163"/>
            <a:ext cx="892968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2000" dirty="0"/>
              <a:t>Beam absorbers take beam in case of kicker misfiring on circulating beam</a:t>
            </a:r>
          </a:p>
        </p:txBody>
      </p:sp>
      <p:sp>
        <p:nvSpPr>
          <p:cNvPr id="77831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GB" dirty="0" smtClean="0"/>
              <a:t>Protection at injection</a:t>
            </a:r>
          </a:p>
        </p:txBody>
      </p:sp>
      <p:pic>
        <p:nvPicPr>
          <p:cNvPr id="7783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3" name="Rectangle 17"/>
          <p:cNvSpPr>
            <a:spLocks noChangeArrowheads="1"/>
          </p:cNvSpPr>
          <p:nvPr/>
        </p:nvSpPr>
        <p:spPr bwMode="auto">
          <a:xfrm>
            <a:off x="0" y="2489200"/>
            <a:ext cx="9144000" cy="158432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7834" name="Freeform 18"/>
          <p:cNvSpPr>
            <a:spLocks/>
          </p:cNvSpPr>
          <p:nvPr/>
        </p:nvSpPr>
        <p:spPr bwMode="auto">
          <a:xfrm>
            <a:off x="96838" y="3521075"/>
            <a:ext cx="2925762" cy="1376363"/>
          </a:xfrm>
          <a:custGeom>
            <a:avLst/>
            <a:gdLst>
              <a:gd name="T0" fmla="*/ 0 w 1843"/>
              <a:gd name="T1" fmla="*/ 1507053957 h 867"/>
              <a:gd name="T2" fmla="*/ 249494665 w 1843"/>
              <a:gd name="T3" fmla="*/ 2147483647 h 867"/>
              <a:gd name="T4" fmla="*/ 2147483647 w 1843"/>
              <a:gd name="T5" fmla="*/ 685482754 h 867"/>
              <a:gd name="T6" fmla="*/ 2147483647 w 1843"/>
              <a:gd name="T7" fmla="*/ 0 h 867"/>
              <a:gd name="T8" fmla="*/ 0 w 1843"/>
              <a:gd name="T9" fmla="*/ 1507053957 h 8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3"/>
              <a:gd name="T16" fmla="*/ 0 h 867"/>
              <a:gd name="T17" fmla="*/ 1843 w 1843"/>
              <a:gd name="T18" fmla="*/ 867 h 8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3" h="867">
                <a:moveTo>
                  <a:pt x="0" y="598"/>
                </a:moveTo>
                <a:lnTo>
                  <a:pt x="99" y="867"/>
                </a:lnTo>
                <a:lnTo>
                  <a:pt x="1843" y="272"/>
                </a:lnTo>
                <a:lnTo>
                  <a:pt x="1750" y="0"/>
                </a:lnTo>
                <a:lnTo>
                  <a:pt x="0" y="59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35" name="Line 21"/>
          <p:cNvSpPr>
            <a:spLocks noChangeShapeType="1"/>
          </p:cNvSpPr>
          <p:nvPr/>
        </p:nvSpPr>
        <p:spPr bwMode="auto">
          <a:xfrm>
            <a:off x="107950" y="3284538"/>
            <a:ext cx="4195763" cy="15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36" name="Line 22"/>
          <p:cNvSpPr>
            <a:spLocks noChangeShapeType="1"/>
          </p:cNvSpPr>
          <p:nvPr/>
        </p:nvSpPr>
        <p:spPr bwMode="auto">
          <a:xfrm>
            <a:off x="4351338" y="3281363"/>
            <a:ext cx="4691062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37" name="Rectangle 23"/>
          <p:cNvSpPr>
            <a:spLocks noChangeArrowheads="1"/>
          </p:cNvSpPr>
          <p:nvPr/>
        </p:nvSpPr>
        <p:spPr bwMode="auto">
          <a:xfrm>
            <a:off x="4211638" y="2276475"/>
            <a:ext cx="433387" cy="2889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7838" name="Text Box 24"/>
          <p:cNvSpPr txBox="1">
            <a:spLocks noChangeArrowheads="1"/>
          </p:cNvSpPr>
          <p:nvPr/>
        </p:nvSpPr>
        <p:spPr bwMode="auto">
          <a:xfrm>
            <a:off x="3708400" y="4941888"/>
            <a:ext cx="1296988" cy="593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8000"/>
                </a:solidFill>
              </a:rPr>
              <a:t>Injection Kicker </a:t>
            </a:r>
          </a:p>
        </p:txBody>
      </p:sp>
      <p:sp>
        <p:nvSpPr>
          <p:cNvPr id="77839" name="Rectangle 25"/>
          <p:cNvSpPr>
            <a:spLocks noChangeArrowheads="1"/>
          </p:cNvSpPr>
          <p:nvPr/>
        </p:nvSpPr>
        <p:spPr bwMode="auto">
          <a:xfrm>
            <a:off x="4211638" y="4149725"/>
            <a:ext cx="433387" cy="287338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7840" name="Rectangle 26"/>
          <p:cNvSpPr>
            <a:spLocks noChangeArrowheads="1"/>
          </p:cNvSpPr>
          <p:nvPr/>
        </p:nvSpPr>
        <p:spPr bwMode="auto">
          <a:xfrm>
            <a:off x="4211638" y="2276475"/>
            <a:ext cx="433387" cy="2160588"/>
          </a:xfrm>
          <a:prstGeom prst="rect">
            <a:avLst/>
          </a:prstGeom>
          <a:noFill/>
          <a:ln w="12700">
            <a:solidFill>
              <a:srgbClr val="CCFF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7841" name="Line 27"/>
          <p:cNvSpPr>
            <a:spLocks noChangeShapeType="1"/>
          </p:cNvSpPr>
          <p:nvPr/>
        </p:nvSpPr>
        <p:spPr bwMode="auto">
          <a:xfrm>
            <a:off x="4284663" y="3281363"/>
            <a:ext cx="2016125" cy="72390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42" name="Line 29"/>
          <p:cNvSpPr>
            <a:spLocks noChangeShapeType="1"/>
          </p:cNvSpPr>
          <p:nvPr/>
        </p:nvSpPr>
        <p:spPr bwMode="auto">
          <a:xfrm flipV="1">
            <a:off x="76200" y="4068763"/>
            <a:ext cx="1177925" cy="427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43" name="Line 30"/>
          <p:cNvSpPr>
            <a:spLocks noChangeShapeType="1"/>
          </p:cNvSpPr>
          <p:nvPr/>
        </p:nvSpPr>
        <p:spPr bwMode="auto">
          <a:xfrm flipV="1">
            <a:off x="265113" y="4068763"/>
            <a:ext cx="2401887" cy="833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44" name="Text Box 36"/>
          <p:cNvSpPr txBox="1">
            <a:spLocks noChangeArrowheads="1"/>
          </p:cNvSpPr>
          <p:nvPr/>
        </p:nvSpPr>
        <p:spPr bwMode="auto">
          <a:xfrm>
            <a:off x="5949950" y="4941888"/>
            <a:ext cx="1150938" cy="838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663300"/>
                </a:solidFill>
              </a:rPr>
              <a:t>Injection absorber</a:t>
            </a:r>
          </a:p>
          <a:p>
            <a:pPr algn="ctr" eaLnBrk="0" hangingPunct="0"/>
            <a:r>
              <a:rPr lang="en-US" sz="1600" dirty="0">
                <a:solidFill>
                  <a:srgbClr val="663300"/>
                </a:solidFill>
              </a:rPr>
              <a:t>(TDI) ~7σ</a:t>
            </a:r>
          </a:p>
        </p:txBody>
      </p:sp>
      <p:sp>
        <p:nvSpPr>
          <p:cNvPr id="77845" name="Text Box 37"/>
          <p:cNvSpPr txBox="1">
            <a:spLocks noChangeArrowheads="1"/>
          </p:cNvSpPr>
          <p:nvPr/>
        </p:nvSpPr>
        <p:spPr bwMode="auto">
          <a:xfrm>
            <a:off x="6956425" y="4221163"/>
            <a:ext cx="2089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3300"/>
                </a:solidFill>
              </a:rPr>
              <a:t>Circulating beam – kicked out</a:t>
            </a:r>
          </a:p>
        </p:txBody>
      </p:sp>
      <p:sp>
        <p:nvSpPr>
          <p:cNvPr id="77846" name="Rectangle 38"/>
          <p:cNvSpPr>
            <a:spLocks noChangeArrowheads="1"/>
          </p:cNvSpPr>
          <p:nvPr/>
        </p:nvSpPr>
        <p:spPr bwMode="auto">
          <a:xfrm>
            <a:off x="6308725" y="3717925"/>
            <a:ext cx="433388" cy="1006475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7847" name="Rectangle 39"/>
          <p:cNvSpPr>
            <a:spLocks noChangeArrowheads="1"/>
          </p:cNvSpPr>
          <p:nvPr/>
        </p:nvSpPr>
        <p:spPr bwMode="auto">
          <a:xfrm>
            <a:off x="6308725" y="1773238"/>
            <a:ext cx="433388" cy="1081087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77848" name="Line 41"/>
          <p:cNvSpPr>
            <a:spLocks noChangeShapeType="1"/>
          </p:cNvSpPr>
          <p:nvPr/>
        </p:nvSpPr>
        <p:spPr bwMode="auto">
          <a:xfrm>
            <a:off x="4437063" y="1628775"/>
            <a:ext cx="20161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lg" len="sm"/>
            <a:tailEnd type="triangle" w="lg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49" name="Text Box 42"/>
          <p:cNvSpPr txBox="1">
            <a:spLocks noChangeArrowheads="1"/>
          </p:cNvSpPr>
          <p:nvPr/>
        </p:nvSpPr>
        <p:spPr bwMode="auto">
          <a:xfrm>
            <a:off x="4725988" y="1412875"/>
            <a:ext cx="1441450" cy="517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dirty="0">
                <a:solidFill>
                  <a:schemeClr val="bg2"/>
                </a:solidFill>
              </a:rPr>
              <a:t>phase advance 90</a:t>
            </a:r>
            <a:r>
              <a:rPr lang="en-US" sz="1400" baseline="300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77850" name="Text Box 47"/>
          <p:cNvSpPr txBox="1">
            <a:spLocks noChangeArrowheads="1"/>
          </p:cNvSpPr>
          <p:nvPr/>
        </p:nvSpPr>
        <p:spPr bwMode="auto">
          <a:xfrm>
            <a:off x="6656388" y="2890838"/>
            <a:ext cx="2303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LHC circulating beam </a:t>
            </a:r>
          </a:p>
        </p:txBody>
      </p:sp>
      <p:grpSp>
        <p:nvGrpSpPr>
          <p:cNvPr id="77851" name="Group 52"/>
          <p:cNvGrpSpPr>
            <a:grpSpLocks/>
          </p:cNvGrpSpPr>
          <p:nvPr/>
        </p:nvGrpSpPr>
        <p:grpSpPr bwMode="auto">
          <a:xfrm>
            <a:off x="179388" y="4176713"/>
            <a:ext cx="1871662" cy="1760537"/>
            <a:chOff x="113" y="2631"/>
            <a:chExt cx="953" cy="1092"/>
          </a:xfrm>
        </p:grpSpPr>
        <p:sp>
          <p:nvSpPr>
            <p:cNvPr id="77852" name="Rectangle 53"/>
            <p:cNvSpPr>
              <a:spLocks noChangeArrowheads="1"/>
            </p:cNvSpPr>
            <p:nvPr/>
          </p:nvSpPr>
          <p:spPr bwMode="auto">
            <a:xfrm rot="-1059772">
              <a:off x="270" y="2631"/>
              <a:ext cx="136" cy="157"/>
            </a:xfrm>
            <a:prstGeom prst="rect">
              <a:avLst/>
            </a:prstGeom>
            <a:solidFill>
              <a:srgbClr val="66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spcBef>
                  <a:spcPct val="40000"/>
                </a:spcBef>
              </a:pPr>
              <a:endParaRPr lang="de-DE" dirty="0"/>
            </a:p>
          </p:txBody>
        </p:sp>
        <p:sp>
          <p:nvSpPr>
            <p:cNvPr id="77853" name="Rectangle 54"/>
            <p:cNvSpPr>
              <a:spLocks noChangeArrowheads="1"/>
            </p:cNvSpPr>
            <p:nvPr/>
          </p:nvSpPr>
          <p:spPr bwMode="auto">
            <a:xfrm rot="-1059772">
              <a:off x="359" y="2928"/>
              <a:ext cx="136" cy="157"/>
            </a:xfrm>
            <a:prstGeom prst="rect">
              <a:avLst/>
            </a:prstGeom>
            <a:solidFill>
              <a:srgbClr val="66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spcBef>
                  <a:spcPct val="40000"/>
                </a:spcBef>
              </a:pPr>
              <a:endParaRPr lang="de-DE" dirty="0"/>
            </a:p>
          </p:txBody>
        </p:sp>
        <p:sp>
          <p:nvSpPr>
            <p:cNvPr id="77854" name="Text Box 55"/>
            <p:cNvSpPr txBox="1">
              <a:spLocks noChangeArrowheads="1"/>
            </p:cNvSpPr>
            <p:nvPr/>
          </p:nvSpPr>
          <p:spPr bwMode="auto">
            <a:xfrm>
              <a:off x="113" y="3203"/>
              <a:ext cx="953" cy="5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663300"/>
                  </a:solidFill>
                </a:rPr>
                <a:t>Set of transfer line collimators (TCDI)  ~5σ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A1E262-E1AF-42FA-9E86-48605B08D81D}" type="slidenum">
              <a:rPr lang="en-US" smtClean="0">
                <a:latin typeface="Arial" charset="0"/>
              </a:rPr>
              <a:pPr/>
              <a:t>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Protection from Energy and Power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dirty="0" smtClean="0"/>
              <a:t>Risks come from </a:t>
            </a:r>
            <a:r>
              <a:rPr lang="en-GB" dirty="0" smtClean="0">
                <a:solidFill>
                  <a:srgbClr val="C00000"/>
                </a:solidFill>
              </a:rPr>
              <a:t>Energy</a:t>
            </a:r>
            <a:r>
              <a:rPr lang="en-GB" dirty="0" smtClean="0"/>
              <a:t> stored in a system (Joule), and </a:t>
            </a:r>
            <a:r>
              <a:rPr lang="en-GB" dirty="0" smtClean="0">
                <a:solidFill>
                  <a:srgbClr val="C00000"/>
                </a:solidFill>
              </a:rPr>
              <a:t>Power</a:t>
            </a:r>
            <a:r>
              <a:rPr lang="en-GB" dirty="0" smtClean="0"/>
              <a:t> when operating a system (Watt)</a:t>
            </a:r>
          </a:p>
          <a:p>
            <a:pPr lvl="1" eaLnBrk="1" hangingPunct="1">
              <a:lnSpc>
                <a:spcPct val="100000"/>
              </a:lnSpc>
            </a:pPr>
            <a:r>
              <a:rPr lang="en-GB" dirty="0" smtClean="0"/>
              <a:t>“very powerful accelerator” … the power flow needs to be controlled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An </a:t>
            </a:r>
            <a:r>
              <a:rPr lang="en-GB" dirty="0" smtClean="0">
                <a:solidFill>
                  <a:srgbClr val="C00000"/>
                </a:solidFill>
              </a:rPr>
              <a:t>uncontrolled release</a:t>
            </a:r>
            <a:r>
              <a:rPr lang="en-GB" dirty="0" smtClean="0"/>
              <a:t> of the energy or an uncontrolled power flow can lead to unwanted consequences</a:t>
            </a:r>
          </a:p>
          <a:p>
            <a:pPr lvl="1" eaLnBrk="1" hangingPunct="1">
              <a:lnSpc>
                <a:spcPct val="100000"/>
              </a:lnSpc>
            </a:pPr>
            <a:r>
              <a:rPr lang="en-GB" dirty="0" smtClean="0"/>
              <a:t>Loss of time for operation or damage of equipment 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This is </a:t>
            </a:r>
            <a:r>
              <a:rPr lang="en-GB" dirty="0" smtClean="0">
                <a:solidFill>
                  <a:srgbClr val="C00000"/>
                </a:solidFill>
              </a:rPr>
              <a:t>true for all systems</a:t>
            </a:r>
            <a:r>
              <a:rPr lang="en-GB" dirty="0" smtClean="0"/>
              <a:t>, in particular for complex systems such as accelerators</a:t>
            </a:r>
          </a:p>
          <a:p>
            <a:pPr lvl="1" eaLnBrk="1" hangingPunct="1">
              <a:lnSpc>
                <a:spcPct val="100000"/>
              </a:lnSpc>
            </a:pPr>
            <a:r>
              <a:rPr lang="en-GB" sz="2400" dirty="0" smtClean="0"/>
              <a:t>For the RF system, power converters, magnet system …</a:t>
            </a:r>
          </a:p>
          <a:p>
            <a:pPr lvl="1" eaLnBrk="1" hangingPunct="1">
              <a:lnSpc>
                <a:spcPct val="100000"/>
              </a:lnSpc>
            </a:pPr>
            <a:r>
              <a:rPr lang="en-GB" sz="2400" dirty="0" smtClean="0"/>
              <a:t>For the beams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 smtClean="0"/>
              <a:t>The </a:t>
            </a:r>
            <a:r>
              <a:rPr lang="en-GB" dirty="0" smtClean="0">
                <a:solidFill>
                  <a:srgbClr val="C00000"/>
                </a:solidFill>
              </a:rPr>
              <a:t>2008 accident </a:t>
            </a:r>
            <a:r>
              <a:rPr lang="en-GB" dirty="0" smtClean="0"/>
              <a:t>during LHC operation happened during test runs </a:t>
            </a:r>
            <a:r>
              <a:rPr lang="en-GB" dirty="0" smtClean="0">
                <a:solidFill>
                  <a:srgbClr val="C00000"/>
                </a:solidFill>
              </a:rPr>
              <a:t>without beam</a:t>
            </a:r>
          </a:p>
        </p:txBody>
      </p:sp>
    </p:spTree>
    <p:extLst>
      <p:ext uri="{BB962C8B-B14F-4D97-AF65-F5344CB8AC3E}">
        <p14:creationId xmlns:p14="http://schemas.microsoft.com/office/powerpoint/2010/main" val="159554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01073AD8-F42B-45ED-8FD9-9237D881082D}" type="slidenum">
              <a:rPr lang="en-US" sz="1200" i="1"/>
              <a:pPr algn="ctr"/>
              <a:t>50</a:t>
            </a:fld>
            <a:endParaRPr lang="en-US" sz="1200" i="1" dirty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Collimator material</a:t>
            </a:r>
          </a:p>
        </p:txBody>
      </p:sp>
      <p:sp>
        <p:nvSpPr>
          <p:cNvPr id="83971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Metal absorbers </a:t>
            </a:r>
            <a:r>
              <a:rPr lang="en-US" dirty="0" smtClean="0"/>
              <a:t>would be </a:t>
            </a:r>
            <a:r>
              <a:rPr lang="en-US" dirty="0" smtClean="0">
                <a:solidFill>
                  <a:srgbClr val="C00000"/>
                </a:solidFill>
              </a:rPr>
              <a:t>destroyed</a:t>
            </a:r>
          </a:p>
          <a:p>
            <a:r>
              <a:rPr lang="en-US" dirty="0" smtClean="0"/>
              <a:t>Other materials for injection absorber preferred, </a:t>
            </a:r>
            <a:r>
              <a:rPr lang="en-US" dirty="0" smtClean="0">
                <a:solidFill>
                  <a:srgbClr val="C00000"/>
                </a:solidFill>
              </a:rPr>
              <a:t>graphite or boron nitride </a:t>
            </a:r>
            <a:r>
              <a:rPr lang="en-US" dirty="0" smtClean="0"/>
              <a:t>for the injection absorber</a:t>
            </a:r>
          </a:p>
          <a:p>
            <a:r>
              <a:rPr lang="en-US" dirty="0" smtClean="0"/>
              <a:t>In case of a </a:t>
            </a:r>
            <a:r>
              <a:rPr lang="en-US" dirty="0" smtClean="0">
                <a:solidFill>
                  <a:srgbClr val="C00000"/>
                </a:solidFill>
              </a:rPr>
              <a:t>partial kick </a:t>
            </a:r>
            <a:r>
              <a:rPr lang="en-US" dirty="0" smtClean="0"/>
              <a:t>(can happen), the beam travels further to the next collimators in the cleaning insertions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069393"/>
              </p:ext>
            </p:extLst>
          </p:nvPr>
        </p:nvGraphicFramePr>
        <p:xfrm>
          <a:off x="3758151" y="3051206"/>
          <a:ext cx="5310449" cy="3540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521" name="Artwork" r:id="rId4" imgW="8763429" imgH="5842286" progId="Adobe.Illustrator.10">
                  <p:embed/>
                </p:oleObj>
              </mc:Choice>
              <mc:Fallback>
                <p:oleObj name="Artwork" r:id="rId4" imgW="8763429" imgH="5842286" progId="Adobe.Illustrator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8151" y="3051206"/>
                        <a:ext cx="5310449" cy="3540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68691" y="5546000"/>
            <a:ext cx="1780674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P.Sievers / A.Ferrari / </a:t>
            </a:r>
          </a:p>
          <a:p>
            <a:pPr eaLnBrk="0" hangingPunct="0"/>
            <a:r>
              <a:rPr lang="en-US" sz="1200" dirty="0" smtClean="0">
                <a:solidFill>
                  <a:schemeClr val="tx1"/>
                </a:solidFill>
              </a:rPr>
              <a:t>V. Vlachoudis</a:t>
            </a:r>
          </a:p>
          <a:p>
            <a:pPr eaLnBrk="0" hangingPunct="0"/>
            <a:r>
              <a:rPr lang="en-GB" sz="1200" dirty="0" smtClean="0"/>
              <a:t>7 TeV, 2</a:t>
            </a:r>
            <a:r>
              <a:rPr lang="en-GB" sz="1200" dirty="0">
                <a:sym typeface="Symbol" pitchFamily="18" charset="2"/>
              </a:rPr>
              <a:t>10</a:t>
            </a:r>
            <a:r>
              <a:rPr lang="en-GB" sz="1200" baseline="30000" dirty="0">
                <a:sym typeface="Symbol" pitchFamily="18" charset="2"/>
              </a:rPr>
              <a:t>12 </a:t>
            </a:r>
            <a:r>
              <a:rPr lang="en-GB" sz="1200" dirty="0" smtClean="0"/>
              <a:t>protons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50800" y="3178373"/>
            <a:ext cx="3814808" cy="32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For collimators close to the beam, metal absorbers would be destroyed</a:t>
            </a:r>
          </a:p>
          <a:p>
            <a:r>
              <a:rPr lang="en-US" dirty="0" smtClean="0"/>
              <a:t>Other materials for collimators close to the beam are preferred (carbon – carbon)</a:t>
            </a:r>
          </a:p>
          <a:p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de-DE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CDCC6B7C-511D-44AD-A3DB-69FB2DAC18AD}" type="slidenum">
              <a:rPr lang="en-US" sz="1200" i="1"/>
              <a:pPr algn="ctr"/>
              <a:t>51</a:t>
            </a:fld>
            <a:endParaRPr lang="en-US" sz="1200" i="1" dirty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657350" y="2097088"/>
            <a:ext cx="5797550" cy="2617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773988" y="3554413"/>
            <a:ext cx="312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429000"/>
            <a:ext cx="7077075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86023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86024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1657350" y="2209800"/>
            <a:ext cx="5797550" cy="1219200"/>
          </a:xfrm>
          <a:custGeom>
            <a:avLst/>
            <a:gdLst>
              <a:gd name="T0" fmla="*/ 0 w 7254240"/>
              <a:gd name="T1" fmla="*/ 4070350 h 4070350"/>
              <a:gd name="T2" fmla="*/ 1127760 w 7254240"/>
              <a:gd name="T3" fmla="*/ 3818890 h 4070350"/>
              <a:gd name="T4" fmla="*/ 1882140 w 7254240"/>
              <a:gd name="T5" fmla="*/ 2950210 h 4070350"/>
              <a:gd name="T6" fmla="*/ 2430780 w 7254240"/>
              <a:gd name="T7" fmla="*/ 1784350 h 4070350"/>
              <a:gd name="T8" fmla="*/ 2964180 w 7254240"/>
              <a:gd name="T9" fmla="*/ 610870 h 4070350"/>
              <a:gd name="T10" fmla="*/ 3238500 w 7254240"/>
              <a:gd name="T11" fmla="*/ 191770 h 4070350"/>
              <a:gd name="T12" fmla="*/ 3566160 w 7254240"/>
              <a:gd name="T13" fmla="*/ 1270 h 4070350"/>
              <a:gd name="T14" fmla="*/ 3886200 w 7254240"/>
              <a:gd name="T15" fmla="*/ 184150 h 4070350"/>
              <a:gd name="T16" fmla="*/ 4381500 w 7254240"/>
              <a:gd name="T17" fmla="*/ 1060450 h 4070350"/>
              <a:gd name="T18" fmla="*/ 4968240 w 7254240"/>
              <a:gd name="T19" fmla="*/ 2432050 h 4070350"/>
              <a:gd name="T20" fmla="*/ 5372100 w 7254240"/>
              <a:gd name="T21" fmla="*/ 3148330 h 4070350"/>
              <a:gd name="T22" fmla="*/ 5989320 w 7254240"/>
              <a:gd name="T23" fmla="*/ 3811270 h 4070350"/>
              <a:gd name="T24" fmla="*/ 6621780 w 7254240"/>
              <a:gd name="T25" fmla="*/ 4017010 h 4070350"/>
              <a:gd name="T26" fmla="*/ 7254240 w 7254240"/>
              <a:gd name="T27" fmla="*/ 4070350 h 40703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54240"/>
              <a:gd name="T43" fmla="*/ 0 h 4070350"/>
              <a:gd name="T44" fmla="*/ 7254240 w 7254240"/>
              <a:gd name="T45" fmla="*/ 4070350 h 407035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54240" h="4070350">
                <a:moveTo>
                  <a:pt x="0" y="4070350"/>
                </a:moveTo>
                <a:cubicBezTo>
                  <a:pt x="407035" y="4037965"/>
                  <a:pt x="814070" y="4005580"/>
                  <a:pt x="1127760" y="3818890"/>
                </a:cubicBezTo>
                <a:cubicBezTo>
                  <a:pt x="1441450" y="3632200"/>
                  <a:pt x="1664970" y="3289300"/>
                  <a:pt x="1882140" y="2950210"/>
                </a:cubicBezTo>
                <a:cubicBezTo>
                  <a:pt x="2099310" y="2611120"/>
                  <a:pt x="2250440" y="2174240"/>
                  <a:pt x="2430780" y="1784350"/>
                </a:cubicBezTo>
                <a:cubicBezTo>
                  <a:pt x="2611120" y="1394460"/>
                  <a:pt x="2829560" y="876300"/>
                  <a:pt x="2964180" y="610870"/>
                </a:cubicBezTo>
                <a:cubicBezTo>
                  <a:pt x="3098800" y="345440"/>
                  <a:pt x="3138170" y="293370"/>
                  <a:pt x="3238500" y="191770"/>
                </a:cubicBezTo>
                <a:cubicBezTo>
                  <a:pt x="3338830" y="90170"/>
                  <a:pt x="3458210" y="2540"/>
                  <a:pt x="3566160" y="1270"/>
                </a:cubicBezTo>
                <a:cubicBezTo>
                  <a:pt x="3674110" y="0"/>
                  <a:pt x="3750310" y="7620"/>
                  <a:pt x="3886200" y="184150"/>
                </a:cubicBezTo>
                <a:cubicBezTo>
                  <a:pt x="4022090" y="360680"/>
                  <a:pt x="4201160" y="685800"/>
                  <a:pt x="4381500" y="1060450"/>
                </a:cubicBezTo>
                <a:cubicBezTo>
                  <a:pt x="4561840" y="1435100"/>
                  <a:pt x="4803140" y="2084070"/>
                  <a:pt x="4968240" y="2432050"/>
                </a:cubicBezTo>
                <a:cubicBezTo>
                  <a:pt x="5133340" y="2780030"/>
                  <a:pt x="5201920" y="2918460"/>
                  <a:pt x="5372100" y="3148330"/>
                </a:cubicBezTo>
                <a:cubicBezTo>
                  <a:pt x="5542280" y="3378200"/>
                  <a:pt x="5781040" y="3666490"/>
                  <a:pt x="5989320" y="3811270"/>
                </a:cubicBezTo>
                <a:cubicBezTo>
                  <a:pt x="6197600" y="3956050"/>
                  <a:pt x="6410960" y="3973830"/>
                  <a:pt x="6621780" y="4017010"/>
                </a:cubicBezTo>
                <a:cubicBezTo>
                  <a:pt x="6832600" y="4060190"/>
                  <a:pt x="7148830" y="4061460"/>
                  <a:pt x="7254240" y="4070350"/>
                </a:cubicBez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7452" y="5543371"/>
            <a:ext cx="339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Starting with a Gaussian beam profile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FEB48425-F468-47F6-8663-8CBC171DCB4C}" type="slidenum">
              <a:rPr lang="en-US" sz="1200" i="1"/>
              <a:pPr algn="ctr"/>
              <a:t>52</a:t>
            </a:fld>
            <a:endParaRPr lang="en-US" sz="1200" i="1" dirty="0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657350" y="2097088"/>
            <a:ext cx="5759450" cy="28797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582025" y="3554413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8105775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88071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88072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8073" name="Rectangle 1"/>
          <p:cNvSpPr>
            <a:spLocks noChangeArrowheads="1"/>
          </p:cNvSpPr>
          <p:nvPr/>
        </p:nvSpPr>
        <p:spPr bwMode="auto">
          <a:xfrm>
            <a:off x="766762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187452" y="5543371"/>
            <a:ext cx="339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outside the beam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B979102-507C-4AE8-B6A0-1CA30F6EE563}" type="slidenum">
              <a:rPr lang="en-US" sz="1200" i="1"/>
              <a:pPr algn="ctr"/>
              <a:t>53</a:t>
            </a:fld>
            <a:endParaRPr lang="en-US" sz="1200" i="1" dirty="0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collimation: multi turn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657350" y="2097088"/>
            <a:ext cx="5759450" cy="2879725"/>
          </a:xfrm>
          <a:prstGeom prst="ellipse">
            <a:avLst/>
          </a:prstGeom>
          <a:solidFill>
            <a:srgbClr val="EEECE1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90117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90118" name="Rectangle 1"/>
          <p:cNvSpPr>
            <a:spLocks noChangeArrowheads="1"/>
          </p:cNvSpPr>
          <p:nvPr/>
        </p:nvSpPr>
        <p:spPr bwMode="auto">
          <a:xfrm>
            <a:off x="690562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2239963" y="2362200"/>
            <a:ext cx="4665662" cy="233203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7077075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0121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582025" y="3554413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452" y="5543371"/>
            <a:ext cx="400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driven into the beam tail: loss of particles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4E3EAA00-942C-48E7-B613-53DD769CAA90}" type="slidenum">
              <a:rPr lang="en-US" sz="1200" i="1"/>
              <a:pPr algn="ctr"/>
              <a:t>54</a:t>
            </a:fld>
            <a:endParaRPr lang="en-US" sz="1200" i="1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collimation: multi turn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92164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2239963" y="2362200"/>
            <a:ext cx="4665662" cy="233203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7700963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2167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168" name="Rectangle 15"/>
          <p:cNvSpPr>
            <a:spLocks noChangeArrowheads="1"/>
          </p:cNvSpPr>
          <p:nvPr/>
        </p:nvSpPr>
        <p:spPr bwMode="auto">
          <a:xfrm>
            <a:off x="766762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582025" y="3554413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452" y="5543371"/>
            <a:ext cx="705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again outside the beam – beam size reduction (for proton synchrotrons)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1AC3CBB4-2608-41EC-9F99-27313E99B2EE}" type="slidenum">
              <a:rPr lang="en-US" sz="1200" i="1"/>
              <a:pPr algn="ctr"/>
              <a:t>55</a:t>
            </a:fld>
            <a:endParaRPr lang="en-US" sz="1200" i="1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collimation: single turn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657350" y="2097088"/>
            <a:ext cx="5759450" cy="28797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94213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94214" name="Rectangle 1"/>
          <p:cNvSpPr>
            <a:spLocks noChangeArrowheads="1"/>
          </p:cNvSpPr>
          <p:nvPr/>
        </p:nvSpPr>
        <p:spPr bwMode="auto">
          <a:xfrm>
            <a:off x="690562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7856538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4216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582025" y="3554413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452" y="5543371"/>
            <a:ext cx="705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in a transfer line or linac: cuts only part of the beam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F342C2D4-A8A1-4E5E-8EF5-F3E7D3266264}" type="slidenum">
              <a:rPr lang="en-US" sz="1200" i="1"/>
              <a:pPr algn="ctr"/>
              <a:t>56</a:t>
            </a:fld>
            <a:endParaRPr lang="en-US" sz="1200" i="1" dirty="0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collimation: single turn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657350" y="2097088"/>
            <a:ext cx="5759450" cy="28797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602663" y="3554413"/>
            <a:ext cx="312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96262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96264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265" name="Rectangle 14"/>
          <p:cNvSpPr>
            <a:spLocks noChangeArrowheads="1"/>
          </p:cNvSpPr>
          <p:nvPr/>
        </p:nvSpPr>
        <p:spPr bwMode="auto">
          <a:xfrm>
            <a:off x="766762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96266" name="Rectangle 15"/>
          <p:cNvSpPr>
            <a:spLocks noChangeArrowheads="1"/>
          </p:cNvSpPr>
          <p:nvPr/>
        </p:nvSpPr>
        <p:spPr bwMode="auto">
          <a:xfrm>
            <a:off x="6905625" y="2200275"/>
            <a:ext cx="790575" cy="2617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cxnSp>
        <p:nvCxnSpPr>
          <p:cNvPr id="96267" name="Straight Connector 3"/>
          <p:cNvCxnSpPr>
            <a:cxnSpLocks noChangeShapeType="1"/>
          </p:cNvCxnSpPr>
          <p:nvPr/>
        </p:nvCxnSpPr>
        <p:spPr bwMode="auto">
          <a:xfrm>
            <a:off x="6905625" y="2735263"/>
            <a:ext cx="0" cy="161925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87452" y="5543371"/>
            <a:ext cx="705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in a transfer line or linac: cuts only part of the beam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7953375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657350" y="2097088"/>
            <a:ext cx="5759450" cy="2879725"/>
          </a:xfrm>
          <a:prstGeom prst="ellipse">
            <a:avLst/>
          </a:prstGeom>
          <a:solidFill>
            <a:srgbClr val="EEECE1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8306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1FA9C09C-1D90-4D63-826A-7CC521603CE8}" type="slidenum">
              <a:rPr lang="en-US" sz="1200" i="1"/>
              <a:pPr algn="ctr"/>
              <a:t>57</a:t>
            </a:fld>
            <a:endParaRPr lang="en-US" sz="1200" i="1" dirty="0"/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collimation: single turn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98309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2239963" y="2362200"/>
            <a:ext cx="4665662" cy="233203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7700963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8312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8313" name="Rectangle 15"/>
          <p:cNvSpPr>
            <a:spLocks noChangeArrowheads="1"/>
          </p:cNvSpPr>
          <p:nvPr/>
        </p:nvSpPr>
        <p:spPr bwMode="auto">
          <a:xfrm>
            <a:off x="692467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582025" y="3554413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98315" name="Rectangle 17"/>
          <p:cNvSpPr>
            <a:spLocks noChangeArrowheads="1"/>
          </p:cNvSpPr>
          <p:nvPr/>
        </p:nvSpPr>
        <p:spPr bwMode="auto">
          <a:xfrm>
            <a:off x="1447800" y="2209800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187452" y="5543371"/>
            <a:ext cx="705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in a transfer line or linac: several collimators are required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657350" y="2097088"/>
            <a:ext cx="5759450" cy="2879725"/>
          </a:xfrm>
          <a:prstGeom prst="ellipse">
            <a:avLst/>
          </a:prstGeom>
          <a:solidFill>
            <a:srgbClr val="EEECE1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8306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1FA9C09C-1D90-4D63-826A-7CC521603CE8}" type="slidenum">
              <a:rPr lang="en-US" sz="1200" i="1"/>
              <a:pPr algn="ctr"/>
              <a:t>58</a:t>
            </a:fld>
            <a:endParaRPr lang="en-US" sz="1200" i="1" dirty="0"/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Phase space and collimation: single turn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x’</a:t>
            </a:r>
          </a:p>
        </p:txBody>
      </p:sp>
      <p:sp>
        <p:nvSpPr>
          <p:cNvPr id="98309" name="Text Box 9"/>
          <p:cNvSpPr txBox="1">
            <a:spLocks noChangeArrowheads="1"/>
          </p:cNvSpPr>
          <p:nvPr/>
        </p:nvSpPr>
        <p:spPr bwMode="auto">
          <a:xfrm>
            <a:off x="4711700" y="1470025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x’</a:t>
            </a: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2239963" y="2362200"/>
            <a:ext cx="4665662" cy="233203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38225" y="3505200"/>
            <a:ext cx="7700963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8312" name="Line 4"/>
          <p:cNvSpPr>
            <a:spLocks noChangeShapeType="1"/>
          </p:cNvSpPr>
          <p:nvPr/>
        </p:nvSpPr>
        <p:spPr bwMode="auto">
          <a:xfrm>
            <a:off x="4572000" y="1196975"/>
            <a:ext cx="0" cy="511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8313" name="Rectangle 15"/>
          <p:cNvSpPr>
            <a:spLocks noChangeArrowheads="1"/>
          </p:cNvSpPr>
          <p:nvPr/>
        </p:nvSpPr>
        <p:spPr bwMode="auto">
          <a:xfrm>
            <a:off x="6924675" y="2200275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582025" y="3554413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98315" name="Rectangle 17"/>
          <p:cNvSpPr>
            <a:spLocks noChangeArrowheads="1"/>
          </p:cNvSpPr>
          <p:nvPr/>
        </p:nvSpPr>
        <p:spPr bwMode="auto">
          <a:xfrm>
            <a:off x="1447800" y="2209800"/>
            <a:ext cx="790575" cy="2617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</a:pP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187452" y="5543371"/>
            <a:ext cx="8499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Collimator in a transfer line or linac: several collimators are required …. at different betatron phases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4576" y="2904922"/>
            <a:ext cx="3125100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90 degrees further down</a:t>
            </a:r>
            <a:endParaRPr lang="de-DE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326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Gaussian beam not collimated</a:t>
            </a:r>
          </a:p>
        </p:txBody>
      </p:sp>
      <p:graphicFrame>
        <p:nvGraphicFramePr>
          <p:cNvPr id="1420293" name="Object 5"/>
          <p:cNvGraphicFramePr>
            <a:graphicFrameLocks/>
          </p:cNvGraphicFramePr>
          <p:nvPr/>
        </p:nvGraphicFramePr>
        <p:xfrm>
          <a:off x="0" y="771525"/>
          <a:ext cx="914400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05" name="Unknown" r:id="rId4" imgW="5821680" imgH="3985260" progId="Mathcad">
                  <p:embed/>
                </p:oleObj>
              </mc:Choice>
              <mc:Fallback>
                <p:oleObj name="Unknown" r:id="rId4" imgW="5821680" imgH="3985260" progId="Mathcad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71525"/>
                        <a:ext cx="9144000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6847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amage of LHC during the 2008 accident</a:t>
            </a:r>
            <a:endParaRPr lang="en-GB" dirty="0"/>
          </a:p>
        </p:txBody>
      </p:sp>
      <p:pic>
        <p:nvPicPr>
          <p:cNvPr id="12533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914400"/>
            <a:ext cx="41036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38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14400"/>
            <a:ext cx="41687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23353"/>
            <a:ext cx="91440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Accidental release of an energy of 600 MJoule stored in the magnet system - No Beam 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113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Gaussian beam collimated at 4 sigma</a:t>
            </a:r>
          </a:p>
        </p:txBody>
      </p:sp>
      <p:graphicFrame>
        <p:nvGraphicFramePr>
          <p:cNvPr id="1422341" name="Object 5"/>
          <p:cNvGraphicFramePr>
            <a:graphicFrameLocks/>
          </p:cNvGraphicFramePr>
          <p:nvPr/>
        </p:nvGraphicFramePr>
        <p:xfrm>
          <a:off x="0" y="771525"/>
          <a:ext cx="9144000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29" name="Unknown" r:id="rId4" imgW="5821680" imgH="3985260" progId="Mathcad">
                  <p:embed/>
                </p:oleObj>
              </mc:Choice>
              <mc:Fallback>
                <p:oleObj name="Unknown" r:id="rId4" imgW="5821680" imgH="3985260" progId="Mathcad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71525"/>
                        <a:ext cx="9144000" cy="589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47385" y="1722922"/>
            <a:ext cx="3771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N = 0.999 </a:t>
            </a:r>
            <a:r>
              <a:rPr lang="de-CH" sz="1800" dirty="0" smtClean="0"/>
              <a:t>(number of protons</a:t>
            </a:r>
            <a:r>
              <a:rPr lang="de-CH" dirty="0" smtClean="0"/>
              <a:t>) </a:t>
            </a:r>
          </a:p>
          <a:p>
            <a:pPr lvl="0"/>
            <a:r>
              <a:rPr lang="de-CH" dirty="0" smtClean="0"/>
              <a:t>L  = 0.999 </a:t>
            </a:r>
            <a:r>
              <a:rPr lang="de-CH" sz="1800" dirty="0" smtClean="0">
                <a:solidFill>
                  <a:srgbClr val="333399"/>
                </a:solidFill>
              </a:rPr>
              <a:t>(luminosity</a:t>
            </a:r>
            <a:r>
              <a:rPr lang="de-CH" dirty="0" smtClean="0">
                <a:solidFill>
                  <a:srgbClr val="333399"/>
                </a:solidFill>
              </a:rPr>
              <a:t>) </a:t>
            </a:r>
            <a:endParaRPr lang="de-CH" dirty="0">
              <a:solidFill>
                <a:srgbClr val="333399"/>
              </a:solidFill>
            </a:endParaRPr>
          </a:p>
          <a:p>
            <a:r>
              <a:rPr lang="de-CH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6767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Gaussian beam collimated at 3 sigma</a:t>
            </a:r>
          </a:p>
        </p:txBody>
      </p:sp>
      <p:graphicFrame>
        <p:nvGraphicFramePr>
          <p:cNvPr id="1424388" name="Object 4"/>
          <p:cNvGraphicFramePr>
            <a:graphicFrameLocks/>
          </p:cNvGraphicFramePr>
          <p:nvPr/>
        </p:nvGraphicFramePr>
        <p:xfrm>
          <a:off x="0" y="771525"/>
          <a:ext cx="9144000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53" name="Unknown" r:id="rId4" imgW="5821680" imgH="3985260" progId="Mathcad">
                  <p:embed/>
                </p:oleObj>
              </mc:Choice>
              <mc:Fallback>
                <p:oleObj name="Unknown" r:id="rId4" imgW="5821680" imgH="3985260" progId="Mathcad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71525"/>
                        <a:ext cx="9144000" cy="589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47385" y="1722922"/>
            <a:ext cx="1465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N= 0.987</a:t>
            </a:r>
          </a:p>
          <a:p>
            <a:r>
              <a:rPr lang="de-CH" dirty="0" smtClean="0"/>
              <a:t>L = 0.992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22753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Gaussian beam collimated at 2 sigma</a:t>
            </a:r>
          </a:p>
        </p:txBody>
      </p:sp>
      <p:pic>
        <p:nvPicPr>
          <p:cNvPr id="142643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152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947385" y="1722922"/>
            <a:ext cx="1465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N= 0.863</a:t>
            </a:r>
          </a:p>
          <a:p>
            <a:r>
              <a:rPr lang="de-CH" dirty="0" smtClean="0"/>
              <a:t>L = 0.866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5400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5B3A009-527E-4BFB-A2EC-59E49FA7810C}" type="slidenum">
              <a:rPr lang="en-US" sz="1200" i="1"/>
              <a:pPr algn="ctr"/>
              <a:t>63</a:t>
            </a:fld>
            <a:endParaRPr lang="en-US" sz="1200" i="1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Collimation: why so many?</a:t>
            </a:r>
          </a:p>
        </p:txBody>
      </p:sp>
      <p:sp>
        <p:nvSpPr>
          <p:cNvPr id="28" name="Text Placeholder 1"/>
          <p:cNvSpPr txBox="1">
            <a:spLocks/>
          </p:cNvSpPr>
          <p:nvPr/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Answer A:</a:t>
            </a:r>
          </a:p>
          <a:p>
            <a:r>
              <a:rPr lang="en-US" dirty="0" smtClean="0"/>
              <a:t>For a transfer line or a linear accelerator, </a:t>
            </a:r>
            <a:r>
              <a:rPr lang="en-US" dirty="0" smtClean="0">
                <a:solidFill>
                  <a:srgbClr val="C00000"/>
                </a:solidFill>
              </a:rPr>
              <a:t>many collimators are required </a:t>
            </a:r>
            <a:r>
              <a:rPr lang="en-US" dirty="0" smtClean="0"/>
              <a:t>to remove particles at all phases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Answer B:</a:t>
            </a:r>
          </a:p>
          <a:p>
            <a:r>
              <a:rPr lang="en-US" dirty="0" smtClean="0"/>
              <a:t>Cite: “</a:t>
            </a:r>
            <a:r>
              <a:rPr lang="en-US" dirty="0" smtClean="0">
                <a:solidFill>
                  <a:srgbClr val="C00000"/>
                </a:solidFill>
              </a:rPr>
              <a:t>It is not possible to stop a high energy proton, it is only possible to make them mad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Collimators cannot stop a high energy proton</a:t>
            </a:r>
          </a:p>
          <a:p>
            <a:r>
              <a:rPr lang="en-US" dirty="0" smtClean="0"/>
              <a:t>The particle impact on a collimator jaw is very small, in the order of microns or even less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5B3A009-527E-4BFB-A2EC-59E49FA7810C}" type="slidenum">
              <a:rPr lang="en-US" sz="1200" i="1"/>
              <a:pPr algn="ctr"/>
              <a:t>64</a:t>
            </a:fld>
            <a:endParaRPr lang="en-US" sz="1200" i="1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Collimation: why so many?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781050"/>
            <a:ext cx="9144001" cy="5895975"/>
            <a:chOff x="0" y="781050"/>
            <a:chExt cx="9144001" cy="589597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0" y="5553075"/>
              <a:ext cx="9144000" cy="1123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5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781050"/>
              <a:ext cx="9144001" cy="5134558"/>
              <a:chOff x="0" y="781050"/>
              <a:chExt cx="9144001" cy="5134558"/>
            </a:xfrm>
          </p:grpSpPr>
          <p:sp>
            <p:nvSpPr>
              <p:cNvPr id="3" name="Rectangle 2"/>
              <p:cNvSpPr/>
              <p:nvPr/>
            </p:nvSpPr>
            <p:spPr bwMode="auto">
              <a:xfrm>
                <a:off x="0" y="1109662"/>
                <a:ext cx="9144000" cy="4805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95000"/>
                  </a:lnSpc>
                  <a:spcBef>
                    <a:spcPct val="4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1" y="781050"/>
                <a:ext cx="9144000" cy="6572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95000"/>
                  </a:lnSpc>
                  <a:spcBef>
                    <a:spcPct val="4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0" y="1238250"/>
                <a:ext cx="9144000" cy="4495804"/>
                <a:chOff x="0" y="1238250"/>
                <a:chExt cx="9144000" cy="4495804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7191373" y="3895729"/>
                  <a:ext cx="1076325" cy="18383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95000"/>
                    </a:lnSpc>
                    <a:spcBef>
                      <a:spcPct val="4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15" name="Straight Arrow Connector 14"/>
                <p:cNvCxnSpPr/>
                <p:nvPr/>
              </p:nvCxnSpPr>
              <p:spPr bwMode="auto">
                <a:xfrm>
                  <a:off x="0" y="3495675"/>
                  <a:ext cx="9144000" cy="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" name="Rectangle 16"/>
                <p:cNvSpPr/>
                <p:nvPr/>
              </p:nvSpPr>
              <p:spPr bwMode="auto">
                <a:xfrm>
                  <a:off x="7191374" y="1238250"/>
                  <a:ext cx="1076325" cy="18383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95000"/>
                    </a:lnSpc>
                    <a:spcBef>
                      <a:spcPct val="4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 bwMode="auto">
                <a:xfrm>
                  <a:off x="0" y="1438275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0" y="5543550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1651519" y="3244926"/>
                  <a:ext cx="784189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CC"/>
                      </a:solidFill>
                    </a:rPr>
                    <a:t>orbit</a:t>
                  </a:r>
                  <a:endParaRPr lang="de-DE" dirty="0">
                    <a:solidFill>
                      <a:srgbClr val="0000CC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 bwMode="auto">
                <a:xfrm flipH="1">
                  <a:off x="4743450" y="3895729"/>
                  <a:ext cx="25146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Straight Arrow Connector 24"/>
                <p:cNvCxnSpPr/>
                <p:nvPr/>
              </p:nvCxnSpPr>
              <p:spPr bwMode="auto">
                <a:xfrm>
                  <a:off x="7138006" y="3255320"/>
                  <a:ext cx="0" cy="640409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" name="Straight Arrow Connector 25"/>
                <p:cNvCxnSpPr/>
                <p:nvPr/>
              </p:nvCxnSpPr>
              <p:spPr bwMode="auto">
                <a:xfrm>
                  <a:off x="7141887" y="3952876"/>
                  <a:ext cx="0" cy="640409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stealth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5899979" y="4256464"/>
                  <a:ext cx="1238027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Impact parameter</a:t>
                  </a:r>
                  <a:endParaRPr lang="de-DE" sz="1600" dirty="0"/>
                </a:p>
              </p:txBody>
            </p:sp>
            <p:sp>
              <p:nvSpPr>
                <p:cNvPr id="100358" name="Freeform 100357"/>
                <p:cNvSpPr/>
                <p:nvPr/>
              </p:nvSpPr>
              <p:spPr bwMode="auto">
                <a:xfrm>
                  <a:off x="1" y="3076574"/>
                  <a:ext cx="7191372" cy="876301"/>
                </a:xfrm>
                <a:custGeom>
                  <a:avLst/>
                  <a:gdLst>
                    <a:gd name="connsiteX0" fmla="*/ 0 w 5782681"/>
                    <a:gd name="connsiteY0" fmla="*/ 0 h 2068458"/>
                    <a:gd name="connsiteX1" fmla="*/ 1026367 w 5782681"/>
                    <a:gd name="connsiteY1" fmla="*/ 2052735 h 2068458"/>
                    <a:gd name="connsiteX2" fmla="*/ 2071396 w 5782681"/>
                    <a:gd name="connsiteY2" fmla="*/ 9331 h 2068458"/>
                    <a:gd name="connsiteX3" fmla="*/ 3172408 w 5782681"/>
                    <a:gd name="connsiteY3" fmla="*/ 2052735 h 2068458"/>
                    <a:gd name="connsiteX4" fmla="*/ 4161453 w 5782681"/>
                    <a:gd name="connsiteY4" fmla="*/ 9331 h 2068458"/>
                    <a:gd name="connsiteX5" fmla="*/ 5131836 w 5782681"/>
                    <a:gd name="connsiteY5" fmla="*/ 2052735 h 2068458"/>
                    <a:gd name="connsiteX6" fmla="*/ 5719665 w 5782681"/>
                    <a:gd name="connsiteY6" fmla="*/ 951723 h 2068458"/>
                    <a:gd name="connsiteX7" fmla="*/ 5738326 w 5782681"/>
                    <a:gd name="connsiteY7" fmla="*/ 905070 h 2068458"/>
                    <a:gd name="connsiteX0" fmla="*/ 0 w 5719665"/>
                    <a:gd name="connsiteY0" fmla="*/ 0 h 2068458"/>
                    <a:gd name="connsiteX1" fmla="*/ 1026367 w 5719665"/>
                    <a:gd name="connsiteY1" fmla="*/ 2052735 h 2068458"/>
                    <a:gd name="connsiteX2" fmla="*/ 2071396 w 5719665"/>
                    <a:gd name="connsiteY2" fmla="*/ 9331 h 2068458"/>
                    <a:gd name="connsiteX3" fmla="*/ 3172408 w 5719665"/>
                    <a:gd name="connsiteY3" fmla="*/ 2052735 h 2068458"/>
                    <a:gd name="connsiteX4" fmla="*/ 4161453 w 5719665"/>
                    <a:gd name="connsiteY4" fmla="*/ 9331 h 2068458"/>
                    <a:gd name="connsiteX5" fmla="*/ 5131836 w 5719665"/>
                    <a:gd name="connsiteY5" fmla="*/ 2052735 h 2068458"/>
                    <a:gd name="connsiteX6" fmla="*/ 5719665 w 5719665"/>
                    <a:gd name="connsiteY6" fmla="*/ 951723 h 2068458"/>
                    <a:gd name="connsiteX0" fmla="*/ 0 w 5131836"/>
                    <a:gd name="connsiteY0" fmla="*/ 0 h 2052735"/>
                    <a:gd name="connsiteX1" fmla="*/ 1026367 w 5131836"/>
                    <a:gd name="connsiteY1" fmla="*/ 2052735 h 2052735"/>
                    <a:gd name="connsiteX2" fmla="*/ 2071396 w 5131836"/>
                    <a:gd name="connsiteY2" fmla="*/ 9331 h 2052735"/>
                    <a:gd name="connsiteX3" fmla="*/ 3172408 w 5131836"/>
                    <a:gd name="connsiteY3" fmla="*/ 2052735 h 2052735"/>
                    <a:gd name="connsiteX4" fmla="*/ 4161453 w 5131836"/>
                    <a:gd name="connsiteY4" fmla="*/ 9331 h 2052735"/>
                    <a:gd name="connsiteX5" fmla="*/ 5131836 w 5131836"/>
                    <a:gd name="connsiteY5" fmla="*/ 2052735 h 2052735"/>
                    <a:gd name="connsiteX0" fmla="*/ 0 w 4161453"/>
                    <a:gd name="connsiteY0" fmla="*/ 0 h 2052735"/>
                    <a:gd name="connsiteX1" fmla="*/ 1026367 w 4161453"/>
                    <a:gd name="connsiteY1" fmla="*/ 2052735 h 2052735"/>
                    <a:gd name="connsiteX2" fmla="*/ 2071396 w 4161453"/>
                    <a:gd name="connsiteY2" fmla="*/ 9331 h 2052735"/>
                    <a:gd name="connsiteX3" fmla="*/ 3172408 w 4161453"/>
                    <a:gd name="connsiteY3" fmla="*/ 2052735 h 2052735"/>
                    <a:gd name="connsiteX4" fmla="*/ 4161453 w 4161453"/>
                    <a:gd name="connsiteY4" fmla="*/ 9331 h 2052735"/>
                    <a:gd name="connsiteX0" fmla="*/ 0 w 3172408"/>
                    <a:gd name="connsiteY0" fmla="*/ 0 h 2052735"/>
                    <a:gd name="connsiteX1" fmla="*/ 1026367 w 3172408"/>
                    <a:gd name="connsiteY1" fmla="*/ 2052735 h 2052735"/>
                    <a:gd name="connsiteX2" fmla="*/ 2071396 w 3172408"/>
                    <a:gd name="connsiteY2" fmla="*/ 9331 h 2052735"/>
                    <a:gd name="connsiteX3" fmla="*/ 3172408 w 3172408"/>
                    <a:gd name="connsiteY3" fmla="*/ 2052735 h 205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2408" h="2052735">
                      <a:moveTo>
                        <a:pt x="0" y="0"/>
                      </a:moveTo>
                      <a:cubicBezTo>
                        <a:pt x="340567" y="1025590"/>
                        <a:pt x="681134" y="2051180"/>
                        <a:pt x="1026367" y="2052735"/>
                      </a:cubicBezTo>
                      <a:cubicBezTo>
                        <a:pt x="1371600" y="2054290"/>
                        <a:pt x="1713723" y="9331"/>
                        <a:pt x="2071396" y="9331"/>
                      </a:cubicBezTo>
                      <a:cubicBezTo>
                        <a:pt x="2429069" y="9331"/>
                        <a:pt x="2824065" y="2052735"/>
                        <a:pt x="3172408" y="2052735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95000"/>
                    </a:lnSpc>
                    <a:spcBef>
                      <a:spcPct val="4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212807" y="2513352"/>
                  <a:ext cx="2787943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betatron oscillation</a:t>
                  </a:r>
                  <a:endParaRPr lang="de-DE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354073" y="1615179"/>
                  <a:ext cx="6479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jaw</a:t>
                  </a:r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7357177" y="4902795"/>
                  <a:ext cx="6479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jaw</a:t>
                  </a:r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95793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5B3A009-527E-4BFB-A2EC-59E49FA7810C}" type="slidenum">
              <a:rPr lang="en-US" sz="1200" i="1"/>
              <a:pPr algn="ctr"/>
              <a:t>65</a:t>
            </a:fld>
            <a:endParaRPr lang="en-US" sz="1200" i="1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Collimation: why so many?</a:t>
            </a:r>
          </a:p>
        </p:txBody>
      </p:sp>
      <p:sp>
        <p:nvSpPr>
          <p:cNvPr id="28" name="Text Placeholder 1"/>
          <p:cNvSpPr txBox="1">
            <a:spLocks/>
          </p:cNvSpPr>
          <p:nvPr/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Answer A:</a:t>
            </a:r>
          </a:p>
          <a:p>
            <a:r>
              <a:rPr lang="en-US" dirty="0" smtClean="0"/>
              <a:t>For a transfer line or a linear accelerator, </a:t>
            </a:r>
            <a:r>
              <a:rPr lang="en-US" dirty="0" smtClean="0">
                <a:solidFill>
                  <a:srgbClr val="C00000"/>
                </a:solidFill>
              </a:rPr>
              <a:t>many collimators are required </a:t>
            </a:r>
            <a:r>
              <a:rPr lang="en-US" dirty="0" smtClean="0"/>
              <a:t>to remove particles at all phases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Answer B:</a:t>
            </a:r>
          </a:p>
          <a:p>
            <a:r>
              <a:rPr lang="en-US" dirty="0" smtClean="0"/>
              <a:t>Cite: “</a:t>
            </a:r>
            <a:r>
              <a:rPr lang="en-US" dirty="0" smtClean="0">
                <a:solidFill>
                  <a:srgbClr val="C00000"/>
                </a:solidFill>
              </a:rPr>
              <a:t>It is not possible to stop a high energy proton, it is only possible to make them mad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Collimators cannot stop a high energy proton</a:t>
            </a:r>
          </a:p>
          <a:p>
            <a:r>
              <a:rPr lang="en-US" dirty="0" smtClean="0"/>
              <a:t>The particle impact on a collimator jaw is very small, in the order of microns or even less</a:t>
            </a:r>
          </a:p>
          <a:p>
            <a:r>
              <a:rPr lang="en-US" dirty="0" smtClean="0"/>
              <a:t>Particles scatter….. depends on particle type, energy and impact on collimator jaw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Staged collimation system </a:t>
            </a:r>
            <a:r>
              <a:rPr lang="en-US" dirty="0" smtClean="0"/>
              <a:t>in a ring and in a transfer line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19062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Betatron beam cleaning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500" y="3265488"/>
            <a:ext cx="8867775" cy="312737"/>
            <a:chOff x="0" y="0"/>
            <a:chExt cx="7944" cy="280"/>
          </a:xfrm>
        </p:grpSpPr>
        <p:sp>
          <p:nvSpPr>
            <p:cNvPr id="149566" name="Line 4"/>
            <p:cNvSpPr>
              <a:spLocks noChangeShapeType="1"/>
            </p:cNvSpPr>
            <p:nvPr/>
          </p:nvSpPr>
          <p:spPr bwMode="auto">
            <a:xfrm rot="10800000" flipH="1">
              <a:off x="0" y="142"/>
              <a:ext cx="7944" cy="0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67" name="AutoShape 5"/>
            <p:cNvSpPr>
              <a:spLocks/>
            </p:cNvSpPr>
            <p:nvPr/>
          </p:nvSpPr>
          <p:spPr bwMode="auto">
            <a:xfrm>
              <a:off x="94" y="0"/>
              <a:ext cx="762" cy="280"/>
            </a:xfrm>
            <a:prstGeom prst="rightArrow">
              <a:avLst>
                <a:gd name="adj1" fmla="val 32000"/>
                <a:gd name="adj2" fmla="val 125803"/>
              </a:avLst>
            </a:prstGeom>
            <a:solidFill>
              <a:srgbClr val="A50021"/>
            </a:solidFill>
            <a:ln w="25400">
              <a:solidFill>
                <a:srgbClr val="A5002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</p:grpSp>
      <p:sp>
        <p:nvSpPr>
          <p:cNvPr id="149507" name="Rectangle 6"/>
          <p:cNvSpPr>
            <a:spLocks/>
          </p:cNvSpPr>
          <p:nvPr/>
        </p:nvSpPr>
        <p:spPr bwMode="auto">
          <a:xfrm>
            <a:off x="79375" y="1328738"/>
            <a:ext cx="1311275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700" i="1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Cold aperture</a:t>
            </a:r>
          </a:p>
        </p:txBody>
      </p:sp>
      <p:sp>
        <p:nvSpPr>
          <p:cNvPr id="149508" name="Line 7"/>
          <p:cNvSpPr>
            <a:spLocks noChangeShapeType="1"/>
          </p:cNvSpPr>
          <p:nvPr/>
        </p:nvSpPr>
        <p:spPr bwMode="auto">
          <a:xfrm rot="10800000" flipH="1">
            <a:off x="6019800" y="887413"/>
            <a:ext cx="3175" cy="46386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09" name="Line 8"/>
          <p:cNvSpPr>
            <a:spLocks noChangeShapeType="1"/>
          </p:cNvSpPr>
          <p:nvPr/>
        </p:nvSpPr>
        <p:spPr bwMode="auto">
          <a:xfrm rot="10800000" flipH="1">
            <a:off x="1676400" y="887413"/>
            <a:ext cx="3175" cy="46386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10" name="Line 9"/>
          <p:cNvSpPr>
            <a:spLocks noChangeShapeType="1"/>
          </p:cNvSpPr>
          <p:nvPr/>
        </p:nvSpPr>
        <p:spPr bwMode="auto">
          <a:xfrm rot="10800000" flipH="1">
            <a:off x="7478713" y="887413"/>
            <a:ext cx="3175" cy="46386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11" name="Line 10"/>
          <p:cNvSpPr>
            <a:spLocks noChangeShapeType="1"/>
          </p:cNvSpPr>
          <p:nvPr/>
        </p:nvSpPr>
        <p:spPr bwMode="auto">
          <a:xfrm>
            <a:off x="2108200" y="5507038"/>
            <a:ext cx="3733800" cy="19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12" name="Rectangle 11"/>
          <p:cNvSpPr>
            <a:spLocks/>
          </p:cNvSpPr>
          <p:nvPr/>
        </p:nvSpPr>
        <p:spPr bwMode="auto">
          <a:xfrm>
            <a:off x="2971800" y="5507038"/>
            <a:ext cx="2001838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1700" i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Cleaning insertion</a:t>
            </a:r>
          </a:p>
        </p:txBody>
      </p:sp>
      <p:sp>
        <p:nvSpPr>
          <p:cNvPr id="149513" name="Line 12"/>
          <p:cNvSpPr>
            <a:spLocks noChangeShapeType="1"/>
          </p:cNvSpPr>
          <p:nvPr/>
        </p:nvSpPr>
        <p:spPr bwMode="auto">
          <a:xfrm>
            <a:off x="6303963" y="5507038"/>
            <a:ext cx="1052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14" name="Rectangle 13"/>
          <p:cNvSpPr>
            <a:spLocks/>
          </p:cNvSpPr>
          <p:nvPr/>
        </p:nvSpPr>
        <p:spPr bwMode="auto">
          <a:xfrm>
            <a:off x="6465888" y="5497513"/>
            <a:ext cx="661987" cy="331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1700" i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Arc(s)</a:t>
            </a:r>
          </a:p>
        </p:txBody>
      </p:sp>
      <p:sp>
        <p:nvSpPr>
          <p:cNvPr id="149515" name="Line 14"/>
          <p:cNvSpPr>
            <a:spLocks noChangeShapeType="1"/>
          </p:cNvSpPr>
          <p:nvPr/>
        </p:nvSpPr>
        <p:spPr bwMode="auto">
          <a:xfrm>
            <a:off x="7710488" y="5507038"/>
            <a:ext cx="1052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16" name="Rectangle 15"/>
          <p:cNvSpPr>
            <a:spLocks/>
          </p:cNvSpPr>
          <p:nvPr/>
        </p:nvSpPr>
        <p:spPr bwMode="auto">
          <a:xfrm>
            <a:off x="7908925" y="5497513"/>
            <a:ext cx="661988" cy="331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1700" i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IP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2863" y="1649413"/>
            <a:ext cx="9053512" cy="3536950"/>
            <a:chOff x="0" y="0"/>
            <a:chExt cx="8110" cy="3168"/>
          </a:xfrm>
        </p:grpSpPr>
        <p:sp>
          <p:nvSpPr>
            <p:cNvPr id="149564" name="Line 17"/>
            <p:cNvSpPr>
              <a:spLocks noChangeShapeType="1"/>
            </p:cNvSpPr>
            <p:nvPr/>
          </p:nvSpPr>
          <p:spPr bwMode="auto">
            <a:xfrm>
              <a:off x="8" y="0"/>
              <a:ext cx="8102" cy="0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65" name="Line 18"/>
            <p:cNvSpPr>
              <a:spLocks noChangeShapeType="1"/>
            </p:cNvSpPr>
            <p:nvPr/>
          </p:nvSpPr>
          <p:spPr bwMode="auto">
            <a:xfrm>
              <a:off x="0" y="3168"/>
              <a:ext cx="8102" cy="0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9518" name="Line 19"/>
          <p:cNvSpPr>
            <a:spLocks noChangeShapeType="1"/>
          </p:cNvSpPr>
          <p:nvPr/>
        </p:nvSpPr>
        <p:spPr bwMode="auto">
          <a:xfrm>
            <a:off x="1701800" y="1644650"/>
            <a:ext cx="430371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19" name="Line 20"/>
          <p:cNvSpPr>
            <a:spLocks noChangeShapeType="1"/>
          </p:cNvSpPr>
          <p:nvPr/>
        </p:nvSpPr>
        <p:spPr bwMode="auto">
          <a:xfrm>
            <a:off x="1701800" y="5181600"/>
            <a:ext cx="430371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20" name="Rectangle 21"/>
          <p:cNvSpPr>
            <a:spLocks/>
          </p:cNvSpPr>
          <p:nvPr/>
        </p:nvSpPr>
        <p:spPr bwMode="auto">
          <a:xfrm>
            <a:off x="79375" y="3589338"/>
            <a:ext cx="161925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1400" dirty="0">
                <a:solidFill>
                  <a:srgbClr val="A50021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Circulating beam</a:t>
            </a:r>
          </a:p>
        </p:txBody>
      </p:sp>
      <p:sp>
        <p:nvSpPr>
          <p:cNvPr id="149521" name="Rectangle 22"/>
          <p:cNvSpPr>
            <a:spLocks/>
          </p:cNvSpPr>
          <p:nvPr/>
        </p:nvSpPr>
        <p:spPr bwMode="auto">
          <a:xfrm>
            <a:off x="7624846" y="6096646"/>
            <a:ext cx="113815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Illustration drawing</a:t>
            </a:r>
            <a:endParaRPr lang="en-US" sz="1400" dirty="0">
              <a:solidFill>
                <a:schemeClr val="tx1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49522" name="Line 23"/>
          <p:cNvSpPr>
            <a:spLocks noChangeShapeType="1"/>
          </p:cNvSpPr>
          <p:nvPr/>
        </p:nvSpPr>
        <p:spPr bwMode="auto">
          <a:xfrm>
            <a:off x="295275" y="5516563"/>
            <a:ext cx="1052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9523" name="Rectangle 24"/>
          <p:cNvSpPr>
            <a:spLocks/>
          </p:cNvSpPr>
          <p:nvPr/>
        </p:nvSpPr>
        <p:spPr bwMode="auto">
          <a:xfrm>
            <a:off x="457200" y="5507038"/>
            <a:ext cx="661988" cy="331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1700" i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Arc(s)</a:t>
            </a:r>
          </a:p>
        </p:txBody>
      </p:sp>
      <p:sp>
        <p:nvSpPr>
          <p:cNvPr id="149524" name="Freeform 25"/>
          <p:cNvSpPr>
            <a:spLocks/>
          </p:cNvSpPr>
          <p:nvPr/>
        </p:nvSpPr>
        <p:spPr bwMode="auto">
          <a:xfrm rot="5400000">
            <a:off x="1325562" y="2506663"/>
            <a:ext cx="1565275" cy="1828800"/>
          </a:xfrm>
          <a:custGeom>
            <a:avLst/>
            <a:gdLst>
              <a:gd name="T0" fmla="*/ 0 w 7254240"/>
              <a:gd name="T1" fmla="*/ 4070350 h 4070350"/>
              <a:gd name="T2" fmla="*/ 1127760 w 7254240"/>
              <a:gd name="T3" fmla="*/ 3818890 h 4070350"/>
              <a:gd name="T4" fmla="*/ 1882140 w 7254240"/>
              <a:gd name="T5" fmla="*/ 2950210 h 4070350"/>
              <a:gd name="T6" fmla="*/ 2430780 w 7254240"/>
              <a:gd name="T7" fmla="*/ 1784350 h 4070350"/>
              <a:gd name="T8" fmla="*/ 2964180 w 7254240"/>
              <a:gd name="T9" fmla="*/ 610870 h 4070350"/>
              <a:gd name="T10" fmla="*/ 3238500 w 7254240"/>
              <a:gd name="T11" fmla="*/ 191770 h 4070350"/>
              <a:gd name="T12" fmla="*/ 3566160 w 7254240"/>
              <a:gd name="T13" fmla="*/ 1270 h 4070350"/>
              <a:gd name="T14" fmla="*/ 3886200 w 7254240"/>
              <a:gd name="T15" fmla="*/ 184150 h 4070350"/>
              <a:gd name="T16" fmla="*/ 4381500 w 7254240"/>
              <a:gd name="T17" fmla="*/ 1060450 h 4070350"/>
              <a:gd name="T18" fmla="*/ 4968240 w 7254240"/>
              <a:gd name="T19" fmla="*/ 2432050 h 4070350"/>
              <a:gd name="T20" fmla="*/ 5372100 w 7254240"/>
              <a:gd name="T21" fmla="*/ 3148330 h 4070350"/>
              <a:gd name="T22" fmla="*/ 5989320 w 7254240"/>
              <a:gd name="T23" fmla="*/ 3811270 h 4070350"/>
              <a:gd name="T24" fmla="*/ 6621780 w 7254240"/>
              <a:gd name="T25" fmla="*/ 4017010 h 4070350"/>
              <a:gd name="T26" fmla="*/ 7254240 w 7254240"/>
              <a:gd name="T27" fmla="*/ 4070350 h 40703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54240"/>
              <a:gd name="T43" fmla="*/ 0 h 4070350"/>
              <a:gd name="T44" fmla="*/ 7254240 w 7254240"/>
              <a:gd name="T45" fmla="*/ 4070350 h 407035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54240" h="4070350">
                <a:moveTo>
                  <a:pt x="0" y="4070350"/>
                </a:moveTo>
                <a:cubicBezTo>
                  <a:pt x="407035" y="4037965"/>
                  <a:pt x="814070" y="4005580"/>
                  <a:pt x="1127760" y="3818890"/>
                </a:cubicBezTo>
                <a:cubicBezTo>
                  <a:pt x="1441450" y="3632200"/>
                  <a:pt x="1664970" y="3289300"/>
                  <a:pt x="1882140" y="2950210"/>
                </a:cubicBezTo>
                <a:cubicBezTo>
                  <a:pt x="2099310" y="2611120"/>
                  <a:pt x="2250440" y="2174240"/>
                  <a:pt x="2430780" y="1784350"/>
                </a:cubicBezTo>
                <a:cubicBezTo>
                  <a:pt x="2611120" y="1394460"/>
                  <a:pt x="2829560" y="876300"/>
                  <a:pt x="2964180" y="610870"/>
                </a:cubicBezTo>
                <a:cubicBezTo>
                  <a:pt x="3098800" y="345440"/>
                  <a:pt x="3138170" y="293370"/>
                  <a:pt x="3238500" y="191770"/>
                </a:cubicBezTo>
                <a:cubicBezTo>
                  <a:pt x="3338830" y="90170"/>
                  <a:pt x="3458210" y="2540"/>
                  <a:pt x="3566160" y="1270"/>
                </a:cubicBezTo>
                <a:cubicBezTo>
                  <a:pt x="3674110" y="0"/>
                  <a:pt x="3750310" y="7620"/>
                  <a:pt x="3886200" y="184150"/>
                </a:cubicBezTo>
                <a:cubicBezTo>
                  <a:pt x="4022090" y="360680"/>
                  <a:pt x="4201160" y="685800"/>
                  <a:pt x="4381500" y="1060450"/>
                </a:cubicBezTo>
                <a:cubicBezTo>
                  <a:pt x="4561840" y="1435100"/>
                  <a:pt x="4803140" y="2084070"/>
                  <a:pt x="4968240" y="2432050"/>
                </a:cubicBezTo>
                <a:cubicBezTo>
                  <a:pt x="5133340" y="2780030"/>
                  <a:pt x="5201920" y="2918460"/>
                  <a:pt x="5372100" y="3148330"/>
                </a:cubicBezTo>
                <a:cubicBezTo>
                  <a:pt x="5542280" y="3378200"/>
                  <a:pt x="5781040" y="3666490"/>
                  <a:pt x="5989320" y="3811270"/>
                </a:cubicBezTo>
                <a:cubicBezTo>
                  <a:pt x="6197600" y="3956050"/>
                  <a:pt x="6410960" y="3973830"/>
                  <a:pt x="6621780" y="4017010"/>
                </a:cubicBezTo>
                <a:cubicBezTo>
                  <a:pt x="6832600" y="4060190"/>
                  <a:pt x="7148830" y="4061460"/>
                  <a:pt x="7254240" y="4070350"/>
                </a:cubicBez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1931988" y="1100138"/>
            <a:ext cx="990600" cy="4110037"/>
            <a:chOff x="1217" y="693"/>
            <a:chExt cx="624" cy="2589"/>
          </a:xfrm>
        </p:grpSpPr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1426" y="1032"/>
              <a:ext cx="208" cy="2250"/>
              <a:chOff x="0" y="0"/>
              <a:chExt cx="296" cy="3200"/>
            </a:xfrm>
          </p:grpSpPr>
          <p:sp>
            <p:nvSpPr>
              <p:cNvPr id="149562" name="Rectangle 27"/>
              <p:cNvSpPr>
                <a:spLocks/>
              </p:cNvSpPr>
              <p:nvPr/>
            </p:nvSpPr>
            <p:spPr bwMode="auto">
              <a:xfrm>
                <a:off x="0" y="0"/>
                <a:ext cx="296" cy="1040"/>
              </a:xfrm>
              <a:prstGeom prst="rect">
                <a:avLst/>
              </a:prstGeom>
              <a:solidFill>
                <a:srgbClr val="4C4C4C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149563" name="Rectangle 28"/>
              <p:cNvSpPr>
                <a:spLocks/>
              </p:cNvSpPr>
              <p:nvPr/>
            </p:nvSpPr>
            <p:spPr bwMode="auto">
              <a:xfrm>
                <a:off x="0" y="2160"/>
                <a:ext cx="296" cy="1040"/>
              </a:xfrm>
              <a:prstGeom prst="rect">
                <a:avLst/>
              </a:prstGeom>
              <a:solidFill>
                <a:srgbClr val="4C4C4C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</p:grpSp>
        <p:sp>
          <p:nvSpPr>
            <p:cNvPr id="149561" name="Rectangle 29"/>
            <p:cNvSpPr>
              <a:spLocks/>
            </p:cNvSpPr>
            <p:nvPr/>
          </p:nvSpPr>
          <p:spPr bwMode="auto">
            <a:xfrm>
              <a:off x="1217" y="693"/>
              <a:ext cx="624" cy="3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1400" i="1" dirty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Primary</a:t>
              </a:r>
              <a:br>
                <a:rPr lang="en-US" sz="1400" i="1" dirty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400" i="1" dirty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collimator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506663" y="2552700"/>
            <a:ext cx="2381250" cy="233363"/>
            <a:chOff x="1555" y="1530"/>
            <a:chExt cx="1500" cy="147"/>
          </a:xfrm>
        </p:grpSpPr>
        <p:sp>
          <p:nvSpPr>
            <p:cNvPr id="149557" name="Line 31"/>
            <p:cNvSpPr>
              <a:spLocks noChangeShapeType="1"/>
            </p:cNvSpPr>
            <p:nvPr/>
          </p:nvSpPr>
          <p:spPr bwMode="auto">
            <a:xfrm flipH="1">
              <a:off x="1566" y="1559"/>
              <a:ext cx="914" cy="11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58" name="Line 32"/>
            <p:cNvSpPr>
              <a:spLocks noChangeShapeType="1"/>
            </p:cNvSpPr>
            <p:nvPr/>
          </p:nvSpPr>
          <p:spPr bwMode="auto">
            <a:xfrm flipH="1">
              <a:off x="1555" y="1530"/>
              <a:ext cx="576" cy="13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59" name="Line 33"/>
            <p:cNvSpPr>
              <a:spLocks noChangeShapeType="1"/>
            </p:cNvSpPr>
            <p:nvPr/>
          </p:nvSpPr>
          <p:spPr bwMode="auto">
            <a:xfrm flipH="1">
              <a:off x="1591" y="1654"/>
              <a:ext cx="1464" cy="2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003550" y="1116013"/>
            <a:ext cx="1492250" cy="4084637"/>
            <a:chOff x="1892" y="628"/>
            <a:chExt cx="940" cy="2573"/>
          </a:xfrm>
        </p:grpSpPr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1892" y="951"/>
              <a:ext cx="940" cy="2250"/>
              <a:chOff x="0" y="0"/>
              <a:chExt cx="1336" cy="3200"/>
            </a:xfrm>
          </p:grpSpPr>
          <p:grpSp>
            <p:nvGrpSpPr>
              <p:cNvPr id="9" name="Group 36"/>
              <p:cNvGrpSpPr>
                <a:grpSpLocks/>
              </p:cNvGrpSpPr>
              <p:nvPr/>
            </p:nvGrpSpPr>
            <p:grpSpPr bwMode="auto">
              <a:xfrm>
                <a:off x="0" y="0"/>
                <a:ext cx="552" cy="3200"/>
                <a:chOff x="0" y="0"/>
                <a:chExt cx="552" cy="3200"/>
              </a:xfrm>
            </p:grpSpPr>
            <p:sp>
              <p:nvSpPr>
                <p:cNvPr id="149555" name="Rectangle 37"/>
                <p:cNvSpPr>
                  <a:spLocks/>
                </p:cNvSpPr>
                <p:nvPr/>
              </p:nvSpPr>
              <p:spPr bwMode="auto">
                <a:xfrm>
                  <a:off x="0" y="0"/>
                  <a:ext cx="536" cy="856"/>
                </a:xfrm>
                <a:prstGeom prst="rect">
                  <a:avLst/>
                </a:prstGeom>
                <a:solidFill>
                  <a:srgbClr val="7F7F7F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/>
                </a:p>
              </p:txBody>
            </p:sp>
            <p:sp>
              <p:nvSpPr>
                <p:cNvPr id="149556" name="Rectangle 38"/>
                <p:cNvSpPr>
                  <a:spLocks/>
                </p:cNvSpPr>
                <p:nvPr/>
              </p:nvSpPr>
              <p:spPr bwMode="auto">
                <a:xfrm>
                  <a:off x="0" y="2344"/>
                  <a:ext cx="552" cy="856"/>
                </a:xfrm>
                <a:prstGeom prst="rect">
                  <a:avLst/>
                </a:prstGeom>
                <a:solidFill>
                  <a:srgbClr val="7F7F7F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784" y="0"/>
                <a:ext cx="552" cy="3200"/>
                <a:chOff x="0" y="0"/>
                <a:chExt cx="552" cy="3200"/>
              </a:xfrm>
            </p:grpSpPr>
            <p:sp>
              <p:nvSpPr>
                <p:cNvPr id="149553" name="Rectangle 40"/>
                <p:cNvSpPr>
                  <a:spLocks/>
                </p:cNvSpPr>
                <p:nvPr/>
              </p:nvSpPr>
              <p:spPr bwMode="auto">
                <a:xfrm>
                  <a:off x="0" y="0"/>
                  <a:ext cx="536" cy="856"/>
                </a:xfrm>
                <a:prstGeom prst="rect">
                  <a:avLst/>
                </a:prstGeom>
                <a:solidFill>
                  <a:srgbClr val="7F7F7F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/>
                </a:p>
              </p:txBody>
            </p:sp>
            <p:sp>
              <p:nvSpPr>
                <p:cNvPr id="149554" name="Rectangle 41"/>
                <p:cNvSpPr>
                  <a:spLocks/>
                </p:cNvSpPr>
                <p:nvPr/>
              </p:nvSpPr>
              <p:spPr bwMode="auto">
                <a:xfrm>
                  <a:off x="0" y="2344"/>
                  <a:ext cx="552" cy="856"/>
                </a:xfrm>
                <a:prstGeom prst="rect">
                  <a:avLst/>
                </a:prstGeom>
                <a:solidFill>
                  <a:srgbClr val="7F7F7F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49550" name="Rectangle 42"/>
            <p:cNvSpPr>
              <a:spLocks/>
            </p:cNvSpPr>
            <p:nvPr/>
          </p:nvSpPr>
          <p:spPr bwMode="auto">
            <a:xfrm>
              <a:off x="2010" y="628"/>
              <a:ext cx="624" cy="3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1400" i="1" dirty="0">
                  <a:solidFill>
                    <a:srgbClr val="00660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Secondary</a:t>
              </a:r>
              <a:br>
                <a:rPr lang="en-US" sz="1400" i="1" dirty="0">
                  <a:solidFill>
                    <a:srgbClr val="00660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400" i="1" dirty="0">
                  <a:solidFill>
                    <a:srgbClr val="00660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collimators</a:t>
              </a: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4419600" y="1919288"/>
            <a:ext cx="482600" cy="427037"/>
            <a:chOff x="0" y="0"/>
            <a:chExt cx="432" cy="383"/>
          </a:xfrm>
        </p:grpSpPr>
        <p:sp>
          <p:nvSpPr>
            <p:cNvPr id="149546" name="Line 44"/>
            <p:cNvSpPr>
              <a:spLocks noChangeShapeType="1"/>
            </p:cNvSpPr>
            <p:nvPr/>
          </p:nvSpPr>
          <p:spPr bwMode="auto">
            <a:xfrm flipH="1">
              <a:off x="51" y="0"/>
              <a:ext cx="373" cy="279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47" name="Line 45"/>
            <p:cNvSpPr>
              <a:spLocks noChangeShapeType="1"/>
            </p:cNvSpPr>
            <p:nvPr/>
          </p:nvSpPr>
          <p:spPr bwMode="auto">
            <a:xfrm flipH="1">
              <a:off x="34" y="183"/>
              <a:ext cx="398" cy="15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48" name="Line 46"/>
            <p:cNvSpPr>
              <a:spLocks noChangeShapeType="1"/>
            </p:cNvSpPr>
            <p:nvPr/>
          </p:nvSpPr>
          <p:spPr bwMode="auto">
            <a:xfrm flipH="1">
              <a:off x="0" y="300"/>
              <a:ext cx="372" cy="8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3505200" y="1766888"/>
            <a:ext cx="481013" cy="428625"/>
            <a:chOff x="0" y="0"/>
            <a:chExt cx="432" cy="383"/>
          </a:xfrm>
        </p:grpSpPr>
        <p:sp>
          <p:nvSpPr>
            <p:cNvPr id="149543" name="Line 48"/>
            <p:cNvSpPr>
              <a:spLocks noChangeShapeType="1"/>
            </p:cNvSpPr>
            <p:nvPr/>
          </p:nvSpPr>
          <p:spPr bwMode="auto">
            <a:xfrm flipH="1">
              <a:off x="51" y="0"/>
              <a:ext cx="373" cy="279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44" name="Line 49"/>
            <p:cNvSpPr>
              <a:spLocks noChangeShapeType="1"/>
            </p:cNvSpPr>
            <p:nvPr/>
          </p:nvSpPr>
          <p:spPr bwMode="auto">
            <a:xfrm flipH="1">
              <a:off x="34" y="183"/>
              <a:ext cx="398" cy="15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45" name="Line 50"/>
            <p:cNvSpPr>
              <a:spLocks noChangeShapeType="1"/>
            </p:cNvSpPr>
            <p:nvPr/>
          </p:nvSpPr>
          <p:spPr bwMode="auto">
            <a:xfrm flipH="1">
              <a:off x="0" y="300"/>
              <a:ext cx="372" cy="8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2617788" y="2286000"/>
            <a:ext cx="482600" cy="427038"/>
            <a:chOff x="0" y="0"/>
            <a:chExt cx="432" cy="383"/>
          </a:xfrm>
        </p:grpSpPr>
        <p:sp>
          <p:nvSpPr>
            <p:cNvPr id="149540" name="Line 52"/>
            <p:cNvSpPr>
              <a:spLocks noChangeShapeType="1"/>
            </p:cNvSpPr>
            <p:nvPr/>
          </p:nvSpPr>
          <p:spPr bwMode="auto">
            <a:xfrm flipH="1">
              <a:off x="51" y="0"/>
              <a:ext cx="373" cy="279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41" name="Line 53"/>
            <p:cNvSpPr>
              <a:spLocks noChangeShapeType="1"/>
            </p:cNvSpPr>
            <p:nvPr/>
          </p:nvSpPr>
          <p:spPr bwMode="auto">
            <a:xfrm flipH="1">
              <a:off x="34" y="183"/>
              <a:ext cx="398" cy="15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42" name="Line 54"/>
            <p:cNvSpPr>
              <a:spLocks noChangeShapeType="1"/>
            </p:cNvSpPr>
            <p:nvPr/>
          </p:nvSpPr>
          <p:spPr bwMode="auto">
            <a:xfrm flipH="1">
              <a:off x="0" y="300"/>
              <a:ext cx="372" cy="8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4419600" y="2286000"/>
            <a:ext cx="2663825" cy="266700"/>
            <a:chOff x="2945" y="1431"/>
            <a:chExt cx="1678" cy="168"/>
          </a:xfrm>
        </p:grpSpPr>
        <p:sp>
          <p:nvSpPr>
            <p:cNvPr id="149538" name="Line 55"/>
            <p:cNvSpPr>
              <a:spLocks noChangeShapeType="1"/>
            </p:cNvSpPr>
            <p:nvPr/>
          </p:nvSpPr>
          <p:spPr bwMode="auto">
            <a:xfrm flipH="1">
              <a:off x="2945" y="1431"/>
              <a:ext cx="1100" cy="168"/>
            </a:xfrm>
            <a:prstGeom prst="line">
              <a:avLst/>
            </a:prstGeom>
            <a:noFill/>
            <a:ln w="38100">
              <a:solidFill>
                <a:srgbClr val="7F007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539" name="Line 56"/>
            <p:cNvSpPr>
              <a:spLocks noChangeShapeType="1"/>
            </p:cNvSpPr>
            <p:nvPr/>
          </p:nvSpPr>
          <p:spPr bwMode="auto">
            <a:xfrm flipH="1">
              <a:off x="2970" y="1443"/>
              <a:ext cx="1653" cy="154"/>
            </a:xfrm>
            <a:prstGeom prst="line">
              <a:avLst/>
            </a:prstGeom>
            <a:noFill/>
            <a:ln w="38100">
              <a:solidFill>
                <a:srgbClr val="7F007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22745" name="Rectangle 57"/>
          <p:cNvSpPr>
            <a:spLocks/>
          </p:cNvSpPr>
          <p:nvPr/>
        </p:nvSpPr>
        <p:spPr bwMode="auto">
          <a:xfrm>
            <a:off x="5468938" y="2514600"/>
            <a:ext cx="176688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sz="1500" i="1" dirty="0">
                <a:solidFill>
                  <a:srgbClr val="7F007F"/>
                </a:solidFill>
                <a:latin typeface="Helvetica" pitchFamily="48" charset="0"/>
                <a:cs typeface="Helvetica" pitchFamily="48" charset="0"/>
                <a:sym typeface="Helvetica" pitchFamily="48" charset="0"/>
              </a:rPr>
              <a:t>Tertiary beam halo</a:t>
            </a:r>
            <a:r>
              <a:rPr lang="en-US" sz="1500" i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48" charset="0"/>
                <a:cs typeface="Helvetica" pitchFamily="48" charset="0"/>
                <a:sym typeface="Helvetica" pitchFamily="48" charset="0"/>
              </a:rPr>
              <a:t> </a:t>
            </a:r>
            <a:br>
              <a:rPr lang="en-US" sz="1500" i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48" charset="0"/>
                <a:cs typeface="Helvetica" pitchFamily="48" charset="0"/>
                <a:sym typeface="Helvetica" pitchFamily="48" charset="0"/>
              </a:rPr>
            </a:br>
            <a:r>
              <a:rPr lang="en-US" sz="1500" i="1" dirty="0">
                <a:solidFill>
                  <a:srgbClr val="006600"/>
                </a:solidFill>
                <a:latin typeface="Helvetica" pitchFamily="48" charset="0"/>
                <a:cs typeface="Helvetica" pitchFamily="48" charset="0"/>
                <a:sym typeface="Helvetica" pitchFamily="48" charset="0"/>
              </a:rPr>
              <a:t>+</a:t>
            </a:r>
            <a:r>
              <a:rPr lang="en-US" sz="1500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48" charset="0"/>
                <a:cs typeface="Helvetica" pitchFamily="48" charset="0"/>
                <a:sym typeface="Helvetica" pitchFamily="48" charset="0"/>
              </a:rPr>
              <a:t> </a:t>
            </a:r>
            <a:r>
              <a:rPr lang="en-US" sz="1500" i="1" dirty="0">
                <a:solidFill>
                  <a:srgbClr val="006600"/>
                </a:solidFill>
                <a:latin typeface="Helvetica" pitchFamily="48" charset="0"/>
                <a:cs typeface="Helvetica" pitchFamily="48" charset="0"/>
                <a:sym typeface="Helvetica" pitchFamily="48" charset="0"/>
              </a:rPr>
              <a:t>hadronic showers</a:t>
            </a:r>
          </a:p>
        </p:txBody>
      </p: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4859338" y="1143000"/>
            <a:ext cx="992187" cy="4094163"/>
            <a:chOff x="0" y="0"/>
            <a:chExt cx="888" cy="3668"/>
          </a:xfrm>
        </p:grpSpPr>
        <p:grpSp>
          <p:nvGrpSpPr>
            <p:cNvPr id="16" name="Group 61"/>
            <p:cNvGrpSpPr>
              <a:grpSpLocks/>
            </p:cNvGrpSpPr>
            <p:nvPr/>
          </p:nvGrpSpPr>
          <p:grpSpPr bwMode="auto">
            <a:xfrm>
              <a:off x="169" y="468"/>
              <a:ext cx="552" cy="3200"/>
              <a:chOff x="0" y="0"/>
              <a:chExt cx="552" cy="3200"/>
            </a:xfrm>
          </p:grpSpPr>
          <p:sp>
            <p:nvSpPr>
              <p:cNvPr id="149536" name="Rectangle 62"/>
              <p:cNvSpPr>
                <a:spLocks/>
              </p:cNvSpPr>
              <p:nvPr/>
            </p:nvSpPr>
            <p:spPr bwMode="auto">
              <a:xfrm>
                <a:off x="0" y="0"/>
                <a:ext cx="536" cy="400"/>
              </a:xfrm>
              <a:prstGeom prst="rect">
                <a:avLst/>
              </a:prstGeom>
              <a:solidFill>
                <a:srgbClr val="CCCCCC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149537" name="Rectangle 63"/>
              <p:cNvSpPr>
                <a:spLocks/>
              </p:cNvSpPr>
              <p:nvPr/>
            </p:nvSpPr>
            <p:spPr bwMode="auto">
              <a:xfrm>
                <a:off x="0" y="2744"/>
                <a:ext cx="552" cy="456"/>
              </a:xfrm>
              <a:prstGeom prst="rect">
                <a:avLst/>
              </a:prstGeom>
              <a:solidFill>
                <a:srgbClr val="CCCCCC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</p:grpSp>
        <p:sp>
          <p:nvSpPr>
            <p:cNvPr id="149535" name="Rectangle 64"/>
            <p:cNvSpPr>
              <a:spLocks/>
            </p:cNvSpPr>
            <p:nvPr/>
          </p:nvSpPr>
          <p:spPr bwMode="auto">
            <a:xfrm>
              <a:off x="0" y="0"/>
              <a:ext cx="888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1400" i="1" dirty="0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Shower </a:t>
              </a:r>
              <a:br>
                <a:rPr lang="en-US" sz="1400" i="1" dirty="0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400" i="1" dirty="0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absorbers</a:t>
              </a:r>
            </a:p>
          </p:txBody>
        </p:sp>
      </p:grpSp>
      <p:grpSp>
        <p:nvGrpSpPr>
          <p:cNvPr id="65" name="Group 52"/>
          <p:cNvGrpSpPr>
            <a:grpSpLocks/>
          </p:cNvGrpSpPr>
          <p:nvPr/>
        </p:nvGrpSpPr>
        <p:grpSpPr bwMode="auto">
          <a:xfrm>
            <a:off x="7297738" y="1103958"/>
            <a:ext cx="1143000" cy="4084638"/>
            <a:chOff x="0" y="0"/>
            <a:chExt cx="1023" cy="3660"/>
          </a:xfrm>
        </p:grpSpPr>
        <p:grpSp>
          <p:nvGrpSpPr>
            <p:cNvPr id="66" name="Group 53"/>
            <p:cNvGrpSpPr>
              <a:grpSpLocks/>
            </p:cNvGrpSpPr>
            <p:nvPr/>
          </p:nvGrpSpPr>
          <p:grpSpPr bwMode="auto">
            <a:xfrm>
              <a:off x="177" y="460"/>
              <a:ext cx="552" cy="3200"/>
              <a:chOff x="0" y="0"/>
              <a:chExt cx="552" cy="3200"/>
            </a:xfrm>
          </p:grpSpPr>
          <p:sp>
            <p:nvSpPr>
              <p:cNvPr id="72" name="Rectangle 54"/>
              <p:cNvSpPr>
                <a:spLocks/>
              </p:cNvSpPr>
              <p:nvPr/>
            </p:nvSpPr>
            <p:spPr bwMode="auto">
              <a:xfrm>
                <a:off x="0" y="0"/>
                <a:ext cx="536" cy="624"/>
              </a:xfrm>
              <a:prstGeom prst="rect">
                <a:avLst/>
              </a:prstGeom>
              <a:solidFill>
                <a:srgbClr val="66666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73" name="Rectangle 55"/>
              <p:cNvSpPr>
                <a:spLocks/>
              </p:cNvSpPr>
              <p:nvPr/>
            </p:nvSpPr>
            <p:spPr bwMode="auto">
              <a:xfrm>
                <a:off x="0" y="2576"/>
                <a:ext cx="552" cy="624"/>
              </a:xfrm>
              <a:prstGeom prst="rect">
                <a:avLst/>
              </a:prstGeom>
              <a:solidFill>
                <a:srgbClr val="66666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</p:grpSp>
        <p:grpSp>
          <p:nvGrpSpPr>
            <p:cNvPr id="67" name="Group 56"/>
            <p:cNvGrpSpPr>
              <a:grpSpLocks/>
            </p:cNvGrpSpPr>
            <p:nvPr/>
          </p:nvGrpSpPr>
          <p:grpSpPr bwMode="auto">
            <a:xfrm>
              <a:off x="591" y="554"/>
              <a:ext cx="432" cy="383"/>
              <a:chOff x="0" y="0"/>
              <a:chExt cx="432" cy="383"/>
            </a:xfrm>
          </p:grpSpPr>
          <p:sp>
            <p:nvSpPr>
              <p:cNvPr id="69" name="Line 57"/>
              <p:cNvSpPr>
                <a:spLocks noChangeShapeType="1"/>
              </p:cNvSpPr>
              <p:nvPr/>
            </p:nvSpPr>
            <p:spPr bwMode="auto">
              <a:xfrm flipH="1">
                <a:off x="51" y="0"/>
                <a:ext cx="373" cy="279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" name="Line 58"/>
              <p:cNvSpPr>
                <a:spLocks noChangeShapeType="1"/>
              </p:cNvSpPr>
              <p:nvPr/>
            </p:nvSpPr>
            <p:spPr bwMode="auto">
              <a:xfrm flipH="1">
                <a:off x="34" y="183"/>
                <a:ext cx="398" cy="15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" name="Line 59"/>
              <p:cNvSpPr>
                <a:spLocks noChangeShapeType="1"/>
              </p:cNvSpPr>
              <p:nvPr/>
            </p:nvSpPr>
            <p:spPr bwMode="auto">
              <a:xfrm flipH="1">
                <a:off x="0" y="300"/>
                <a:ext cx="372" cy="8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8" name="Rectangle 60"/>
            <p:cNvSpPr>
              <a:spLocks/>
            </p:cNvSpPr>
            <p:nvPr/>
          </p:nvSpPr>
          <p:spPr bwMode="auto">
            <a:xfrm>
              <a:off x="0" y="0"/>
              <a:ext cx="888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1400" i="1" dirty="0" smtClean="0">
                  <a:solidFill>
                    <a:schemeClr val="tx1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Tertiary</a:t>
              </a:r>
              <a:r>
                <a:rPr lang="en-US" sz="1400" i="1" dirty="0">
                  <a:solidFill>
                    <a:schemeClr val="tx1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/>
              </a:r>
              <a:br>
                <a:rPr lang="en-US" sz="1400" i="1" dirty="0">
                  <a:solidFill>
                    <a:schemeClr val="tx1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400" i="1" dirty="0">
                  <a:solidFill>
                    <a:schemeClr val="tx1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collimators</a:t>
              </a:r>
            </a:p>
          </p:txBody>
        </p:sp>
      </p:grpSp>
      <p:grpSp>
        <p:nvGrpSpPr>
          <p:cNvPr id="75" name="Group 61"/>
          <p:cNvGrpSpPr>
            <a:grpSpLocks/>
          </p:cNvGrpSpPr>
          <p:nvPr/>
        </p:nvGrpSpPr>
        <p:grpSpPr bwMode="auto">
          <a:xfrm>
            <a:off x="8485188" y="1088003"/>
            <a:ext cx="636587" cy="4156561"/>
            <a:chOff x="0" y="-63"/>
            <a:chExt cx="569" cy="3723"/>
          </a:xfrm>
        </p:grpSpPr>
        <p:sp>
          <p:nvSpPr>
            <p:cNvPr id="76" name="Rectangle 62"/>
            <p:cNvSpPr>
              <a:spLocks/>
            </p:cNvSpPr>
            <p:nvPr/>
          </p:nvSpPr>
          <p:spPr bwMode="auto">
            <a:xfrm>
              <a:off x="17" y="468"/>
              <a:ext cx="536" cy="312"/>
            </a:xfrm>
            <a:prstGeom prst="rect">
              <a:avLst/>
            </a:prstGeom>
            <a:solidFill>
              <a:srgbClr val="00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77" name="Rectangle 63"/>
            <p:cNvSpPr>
              <a:spLocks/>
            </p:cNvSpPr>
            <p:nvPr/>
          </p:nvSpPr>
          <p:spPr bwMode="auto">
            <a:xfrm>
              <a:off x="17" y="3372"/>
              <a:ext cx="552" cy="288"/>
            </a:xfrm>
            <a:prstGeom prst="rect">
              <a:avLst/>
            </a:prstGeom>
            <a:solidFill>
              <a:srgbClr val="00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78" name="Rectangle 64"/>
            <p:cNvSpPr>
              <a:spLocks/>
            </p:cNvSpPr>
            <p:nvPr/>
          </p:nvSpPr>
          <p:spPr bwMode="auto">
            <a:xfrm>
              <a:off x="0" y="-63"/>
              <a:ext cx="568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1400" b="1" i="1" dirty="0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SC</a:t>
              </a:r>
              <a:br>
                <a:rPr lang="en-US" sz="1400" b="1" i="1" dirty="0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400" b="1" i="1" dirty="0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Triplet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2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74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</a:rPr>
              <a:t>Measurement: 500kJ losses at primary collimators (loss rate: 9.1e11 p/s) – IR7</a:t>
            </a:r>
            <a:endParaRPr lang="en-US" dirty="0">
              <a:latin typeface="Garamond" charset="0"/>
              <a:ea typeface="ＭＳ Ｐゴシック" charset="0"/>
            </a:endParaRPr>
          </a:p>
        </p:txBody>
      </p:sp>
      <p:pic>
        <p:nvPicPr>
          <p:cNvPr id="2662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63638"/>
            <a:ext cx="9144000" cy="5673725"/>
          </a:xfrm>
        </p:spPr>
      </p:pic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000000"/>
                </a:solidFill>
              </a:rPr>
              <a:t>Daniel Wollmann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2E45FC-2177-EA4D-B579-7F799D3F16CD}" type="slidenum">
              <a:rPr lang="en-US" sz="1200" b="0">
                <a:solidFill>
                  <a:srgbClr val="000000"/>
                </a:solidFill>
              </a:rPr>
              <a:pPr eaLnBrk="1" hangingPunct="1"/>
              <a:t>67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cxnSp>
        <p:nvCxnSpPr>
          <p:cNvPr id="26629" name="Straight Connector 10"/>
          <p:cNvCxnSpPr>
            <a:cxnSpLocks noChangeShapeType="1"/>
          </p:cNvCxnSpPr>
          <p:nvPr/>
        </p:nvCxnSpPr>
        <p:spPr bwMode="auto">
          <a:xfrm>
            <a:off x="5945188" y="1443038"/>
            <a:ext cx="21971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12"/>
          <p:cNvCxnSpPr>
            <a:cxnSpLocks noChangeShapeType="1"/>
          </p:cNvCxnSpPr>
          <p:nvPr/>
        </p:nvCxnSpPr>
        <p:spPr bwMode="auto">
          <a:xfrm flipV="1">
            <a:off x="6442075" y="3236913"/>
            <a:ext cx="812800" cy="7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Connector 13"/>
          <p:cNvCxnSpPr>
            <a:cxnSpLocks noChangeShapeType="1"/>
          </p:cNvCxnSpPr>
          <p:nvPr/>
        </p:nvCxnSpPr>
        <p:spPr bwMode="auto">
          <a:xfrm>
            <a:off x="6165850" y="3775075"/>
            <a:ext cx="846138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Straight Connector 14"/>
          <p:cNvCxnSpPr>
            <a:cxnSpLocks noChangeShapeType="1"/>
          </p:cNvCxnSpPr>
          <p:nvPr/>
        </p:nvCxnSpPr>
        <p:spPr bwMode="auto">
          <a:xfrm flipV="1">
            <a:off x="5564188" y="4276725"/>
            <a:ext cx="720725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3" name="TextBox 19"/>
          <p:cNvSpPr txBox="1">
            <a:spLocks noChangeArrowheads="1"/>
          </p:cNvSpPr>
          <p:nvPr/>
        </p:nvSpPr>
        <p:spPr bwMode="auto">
          <a:xfrm>
            <a:off x="5969000" y="1489075"/>
            <a:ext cx="1697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6600"/>
                </a:solidFill>
                <a:latin typeface="Garamond" charset="0"/>
                <a:cs typeface="Garamond" charset="0"/>
              </a:rPr>
              <a:t>TCP: ~505 kJ</a:t>
            </a:r>
          </a:p>
        </p:txBody>
      </p:sp>
      <p:sp>
        <p:nvSpPr>
          <p:cNvPr id="26634" name="TextBox 20"/>
          <p:cNvSpPr txBox="1">
            <a:spLocks noChangeArrowheads="1"/>
          </p:cNvSpPr>
          <p:nvPr/>
        </p:nvSpPr>
        <p:spPr bwMode="auto">
          <a:xfrm>
            <a:off x="5137150" y="2854325"/>
            <a:ext cx="225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6600"/>
                </a:solidFill>
                <a:latin typeface="Garamond" charset="0"/>
                <a:cs typeface="Garamond" charset="0"/>
              </a:rPr>
              <a:t>Q8L7: ~335 J</a:t>
            </a:r>
          </a:p>
        </p:txBody>
      </p:sp>
      <p:sp>
        <p:nvSpPr>
          <p:cNvPr id="26635" name="TextBox 21"/>
          <p:cNvSpPr txBox="1">
            <a:spLocks noChangeArrowheads="1"/>
          </p:cNvSpPr>
          <p:nvPr/>
        </p:nvSpPr>
        <p:spPr bwMode="auto">
          <a:xfrm>
            <a:off x="5162550" y="3387725"/>
            <a:ext cx="225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6600"/>
                </a:solidFill>
                <a:latin typeface="Garamond" charset="0"/>
                <a:cs typeface="Garamond" charset="0"/>
              </a:rPr>
              <a:t>Q11L7: ~35 J</a:t>
            </a:r>
          </a:p>
        </p:txBody>
      </p:sp>
      <p:sp>
        <p:nvSpPr>
          <p:cNvPr id="26636" name="TextBox 22"/>
          <p:cNvSpPr txBox="1">
            <a:spLocks noChangeArrowheads="1"/>
          </p:cNvSpPr>
          <p:nvPr/>
        </p:nvSpPr>
        <p:spPr bwMode="auto">
          <a:xfrm>
            <a:off x="5119688" y="3886200"/>
            <a:ext cx="225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6600"/>
                </a:solidFill>
                <a:latin typeface="Garamond" charset="0"/>
                <a:cs typeface="Garamond" charset="0"/>
              </a:rPr>
              <a:t>Q19L7: ~4.7 J</a:t>
            </a:r>
          </a:p>
        </p:txBody>
      </p:sp>
      <p:sp>
        <p:nvSpPr>
          <p:cNvPr id="26637" name="TextBox 23"/>
          <p:cNvSpPr txBox="1">
            <a:spLocks noChangeArrowheads="1"/>
          </p:cNvSpPr>
          <p:nvPr/>
        </p:nvSpPr>
        <p:spPr bwMode="auto">
          <a:xfrm>
            <a:off x="2332037" y="1246188"/>
            <a:ext cx="396023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Garamond" charset="0"/>
                <a:cs typeface="Garamond" charset="0"/>
              </a:rPr>
              <a:t>Q8L7:</a:t>
            </a:r>
          </a:p>
          <a:p>
            <a:pPr marL="342900" indent="-342900" eaLnBrk="1" hangingPunct="1">
              <a:buFont typeface="Symbol" charset="0"/>
              <a:buChar char="h"/>
            </a:pPr>
            <a:r>
              <a:rPr lang="en-US" sz="2000" dirty="0" smtClean="0">
                <a:solidFill>
                  <a:srgbClr val="0000FF"/>
                </a:solidFill>
                <a:latin typeface="Garamond" charset="0"/>
                <a:cs typeface="Garamond" charset="0"/>
              </a:rPr>
              <a:t>~ </a:t>
            </a:r>
            <a:r>
              <a:rPr lang="en-US" sz="2000" dirty="0">
                <a:solidFill>
                  <a:srgbClr val="0000FF"/>
                </a:solidFill>
                <a:latin typeface="Garamond" charset="0"/>
                <a:cs typeface="Garamond" charset="0"/>
              </a:rPr>
              <a:t>6.7e-</a:t>
            </a:r>
            <a:r>
              <a:rPr lang="en-US" sz="2000" dirty="0" smtClean="0">
                <a:solidFill>
                  <a:srgbClr val="0000FF"/>
                </a:solidFill>
                <a:latin typeface="Garamond" charset="0"/>
                <a:cs typeface="Garamond" charset="0"/>
              </a:rPr>
              <a:t>4</a:t>
            </a:r>
          </a:p>
          <a:p>
            <a:pPr eaLnBrk="1" hangingPunct="1"/>
            <a:endParaRPr lang="en-US" sz="2000" dirty="0" smtClean="0">
              <a:solidFill>
                <a:srgbClr val="0000FF"/>
              </a:solidFill>
              <a:latin typeface="Garamond" charset="0"/>
              <a:cs typeface="Garamond" charset="0"/>
            </a:endParaRPr>
          </a:p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Lower limit:</a:t>
            </a:r>
            <a:endParaRPr lang="en-US" sz="2000" dirty="0">
              <a:solidFill>
                <a:srgbClr val="000000"/>
              </a:solidFill>
              <a:latin typeface="Garamond" charset="0"/>
              <a:cs typeface="Garamond" charset="0"/>
            </a:endParaRPr>
          </a:p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R</a:t>
            </a:r>
            <a:r>
              <a:rPr lang="en-US" sz="2000" baseline="-25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q</a:t>
            </a:r>
            <a:r>
              <a:rPr lang="en-US" sz="2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L</a:t>
            </a:r>
            <a:r>
              <a:rPr lang="en-US" sz="2000" baseline="-25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dil</a:t>
            </a:r>
            <a:r>
              <a:rPr lang="en-US" sz="2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 ~ 1.22e9 </a:t>
            </a:r>
            <a:r>
              <a:rPr lang="en-US" sz="2000" dirty="0">
                <a:solidFill>
                  <a:srgbClr val="000000"/>
                </a:solidFill>
                <a:latin typeface="Garamond" charset="0"/>
                <a:cs typeface="Garamond" charset="0"/>
              </a:rPr>
              <a:t>p/</a:t>
            </a:r>
            <a:r>
              <a:rPr lang="en-US" sz="2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s (with c</a:t>
            </a:r>
            <a:r>
              <a:rPr lang="en-US" sz="2000" baseline="-25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resp</a:t>
            </a:r>
            <a:r>
              <a:rPr lang="en-US" sz="2000" dirty="0" smtClean="0">
                <a:solidFill>
                  <a:srgbClr val="000000"/>
                </a:solidFill>
                <a:latin typeface="Garamond" charset="0"/>
                <a:cs typeface="Garamond" charset="0"/>
              </a:rPr>
              <a:t>= 2 )</a:t>
            </a:r>
            <a:endParaRPr lang="en-US" sz="2000" dirty="0">
              <a:solidFill>
                <a:srgbClr val="000000"/>
              </a:solidFill>
              <a:latin typeface="Garamond" charset="0"/>
              <a:cs typeface="Garamond" charset="0"/>
            </a:endParaRPr>
          </a:p>
        </p:txBody>
      </p:sp>
      <p:sp>
        <p:nvSpPr>
          <p:cNvPr id="26639" name="TextBox 25"/>
          <p:cNvSpPr txBox="1">
            <a:spLocks noChangeArrowheads="1"/>
          </p:cNvSpPr>
          <p:nvPr/>
        </p:nvSpPr>
        <p:spPr bwMode="auto">
          <a:xfrm>
            <a:off x="4452144" y="1861771"/>
            <a:ext cx="236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6600"/>
                </a:solidFill>
                <a:latin typeface="Garamond" charset="0"/>
                <a:cs typeface="Garamond" charset="0"/>
              </a:rPr>
              <a:t>Lost energy over 1 s</a:t>
            </a:r>
          </a:p>
        </p:txBody>
      </p:sp>
    </p:spTree>
    <p:extLst>
      <p:ext uri="{BB962C8B-B14F-4D97-AF65-F5344CB8AC3E}">
        <p14:creationId xmlns:p14="http://schemas.microsoft.com/office/powerpoint/2010/main" val="96851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5B3A009-527E-4BFB-A2EC-59E49FA7810C}" type="slidenum">
              <a:rPr lang="en-US" sz="1200" i="1">
                <a:solidFill>
                  <a:srgbClr val="333399"/>
                </a:solidFill>
              </a:rPr>
              <a:pPr algn="ctr"/>
              <a:t>68</a:t>
            </a:fld>
            <a:endParaRPr lang="en-US" sz="1200" i="1" dirty="0">
              <a:solidFill>
                <a:srgbClr val="333399"/>
              </a:solidFill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Collimation: why Carbon?</a:t>
            </a:r>
          </a:p>
        </p:txBody>
      </p:sp>
      <p:sp>
        <p:nvSpPr>
          <p:cNvPr id="28" name="Text Placeholder 1"/>
          <p:cNvSpPr txBox="1">
            <a:spLocks/>
          </p:cNvSpPr>
          <p:nvPr/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dirty="0">
              <a:solidFill>
                <a:srgbClr val="333399"/>
              </a:solidFill>
            </a:endParaRPr>
          </a:p>
          <a:p>
            <a:pPr marL="0" indent="0">
              <a:buFontTx/>
              <a:buNone/>
            </a:pPr>
            <a:r>
              <a:rPr lang="en-US" sz="3600" dirty="0" smtClean="0">
                <a:solidFill>
                  <a:srgbClr val="333399"/>
                </a:solidFill>
              </a:rPr>
              <a:t>Simulation</a:t>
            </a:r>
          </a:p>
          <a:p>
            <a:pPr marL="0" indent="0">
              <a:buFontTx/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 algn="ctr">
              <a:buFontTx/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8 nominal LHC bunches (out of 2808) at 7 TeV hit a tungsten collimation</a:t>
            </a:r>
          </a:p>
          <a:p>
            <a:pPr marL="0" indent="0">
              <a:buFontTx/>
              <a:buNone/>
            </a:pPr>
            <a:endParaRPr lang="en-US" sz="36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</a:pPr>
            <a:endParaRPr lang="en-US" sz="3600" dirty="0" smtClean="0">
              <a:solidFill>
                <a:srgbClr val="C00000"/>
              </a:solidFill>
            </a:endParaRPr>
          </a:p>
          <a:p>
            <a:pPr marL="0" indent="0">
              <a:buFontTx/>
              <a:buNone/>
            </a:pPr>
            <a:endParaRPr lang="en-US" sz="3600" dirty="0" smtClean="0">
              <a:solidFill>
                <a:srgbClr val="C00000"/>
              </a:solidFill>
            </a:endParaRP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Courtesy of </a:t>
            </a:r>
            <a:r>
              <a:rPr lang="en-US" sz="2000" dirty="0" err="1" smtClean="0">
                <a:solidFill>
                  <a:schemeClr val="tx1"/>
                </a:solidFill>
              </a:rPr>
              <a:t>A.Bertarelli</a:t>
            </a:r>
            <a:r>
              <a:rPr lang="en-US" sz="2000" dirty="0" smtClean="0">
                <a:solidFill>
                  <a:schemeClr val="tx1"/>
                </a:solidFill>
              </a:rPr>
              <a:t> et al.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355771" y="4320073"/>
            <a:ext cx="1045029" cy="1810139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55363" y="4973216"/>
            <a:ext cx="606490" cy="115699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531429" y="5477069"/>
            <a:ext cx="102636" cy="7464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995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1D6AE56-F453-47DA-93C2-72DCCAF0387C}" type="slidenum">
              <a:rPr lang="en-US" smtClean="0">
                <a:latin typeface="Arial" charset="0"/>
              </a:rPr>
              <a:pPr/>
              <a:t>69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3429000" y="2890838"/>
            <a:ext cx="3146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Film from Alessandro</a:t>
            </a:r>
            <a:endParaRPr lang="de-DE" dirty="0"/>
          </a:p>
        </p:txBody>
      </p:sp>
      <p:pic>
        <p:nvPicPr>
          <p:cNvPr id="2" name="W-collimator-accident-Video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98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A1E262-E1AF-42FA-9E86-48605B08D81D}" type="slidenum">
              <a:rPr lang="en-US" smtClean="0">
                <a:latin typeface="Arial" charset="0"/>
              </a:rPr>
              <a:pPr/>
              <a:t>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Machine Protection </a:t>
            </a:r>
            <a:r>
              <a:rPr lang="en-US" dirty="0" smtClean="0"/>
              <a:t>for Particle Beams</a:t>
            </a:r>
            <a:endParaRPr lang="en-GB" dirty="0" smtClean="0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Many accelerators </a:t>
            </a:r>
            <a:r>
              <a:rPr lang="en-US" dirty="0"/>
              <a:t>operate with high beam intensity and/or </a:t>
            </a:r>
            <a:r>
              <a:rPr lang="en-US" dirty="0" smtClean="0"/>
              <a:t>high energy 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For </a:t>
            </a:r>
            <a:r>
              <a:rPr lang="en-US" dirty="0" smtClean="0"/>
              <a:t>many synchrotrons </a:t>
            </a:r>
            <a:r>
              <a:rPr lang="en-US" dirty="0"/>
              <a:t>and storage rings, the </a:t>
            </a:r>
            <a:r>
              <a:rPr lang="en-US" dirty="0">
                <a:solidFill>
                  <a:srgbClr val="C00000"/>
                </a:solidFill>
              </a:rPr>
              <a:t>energy stored in the beam is </a:t>
            </a:r>
            <a:r>
              <a:rPr lang="en-US" dirty="0" smtClean="0">
                <a:solidFill>
                  <a:srgbClr val="C00000"/>
                </a:solidFill>
              </a:rPr>
              <a:t>increasing </a:t>
            </a:r>
            <a:r>
              <a:rPr lang="en-US" dirty="0" smtClean="0"/>
              <a:t>with time (from ISR to LHC)</a:t>
            </a:r>
            <a:endParaRPr lang="en-US" dirty="0"/>
          </a:p>
          <a:p>
            <a:r>
              <a:rPr lang="en-US" dirty="0"/>
              <a:t>For </a:t>
            </a:r>
            <a:r>
              <a:rPr lang="en-US" dirty="0" smtClean="0"/>
              <a:t>many linear </a:t>
            </a:r>
            <a:r>
              <a:rPr lang="en-US" dirty="0"/>
              <a:t>accelerators and fast cycling machines, </a:t>
            </a:r>
            <a:r>
              <a:rPr lang="en-US" dirty="0">
                <a:solidFill>
                  <a:srgbClr val="C00000"/>
                </a:solidFill>
              </a:rPr>
              <a:t>the beam power increases</a:t>
            </a:r>
          </a:p>
          <a:p>
            <a:pPr marL="0" indent="0">
              <a:buNone/>
            </a:pPr>
            <a:r>
              <a:rPr lang="en-US" dirty="0"/>
              <a:t>The emittance  becomes smaller (down to </a:t>
            </a:r>
            <a:r>
              <a:rPr lang="en-US" dirty="0" smtClean="0"/>
              <a:t>a beam </a:t>
            </a:r>
            <a:r>
              <a:rPr lang="en-US" dirty="0"/>
              <a:t>size of nanometer)</a:t>
            </a:r>
          </a:p>
          <a:p>
            <a:pPr eaLnBrk="1" hangingPunct="1">
              <a:lnSpc>
                <a:spcPct val="100000"/>
              </a:lnSpc>
            </a:pPr>
            <a:r>
              <a:rPr lang="en-GB" dirty="0">
                <a:solidFill>
                  <a:srgbClr val="C00000"/>
                </a:solidFill>
              </a:rPr>
              <a:t>I</a:t>
            </a:r>
            <a:r>
              <a:rPr lang="en-GB" dirty="0" smtClean="0">
                <a:solidFill>
                  <a:srgbClr val="C00000"/>
                </a:solidFill>
              </a:rPr>
              <a:t>ncreasingly important for future projects, </a:t>
            </a:r>
            <a:r>
              <a:rPr lang="en-GB" dirty="0" smtClean="0"/>
              <a:t>with increased beam power / energy density (W/mm</a:t>
            </a:r>
            <a:r>
              <a:rPr lang="en-GB" baseline="30000" dirty="0" smtClean="0"/>
              <a:t>2</a:t>
            </a:r>
            <a:r>
              <a:rPr lang="en-GB" dirty="0" smtClean="0"/>
              <a:t> or J/mm</a:t>
            </a:r>
            <a:r>
              <a:rPr lang="en-GB" baseline="30000" dirty="0" smtClean="0"/>
              <a:t>2 </a:t>
            </a:r>
            <a:r>
              <a:rPr lang="en-GB" dirty="0" smtClean="0"/>
              <a:t>) and increasingly complex machines (such as ILC and CLIC, but also at XFEL)</a:t>
            </a:r>
          </a:p>
          <a:p>
            <a:pPr marL="0" indent="0" algn="ctr" eaLnBrk="1" hangingPunct="1">
              <a:lnSpc>
                <a:spcPts val="3400"/>
              </a:lnSpc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 !!! Watch out: energy (e.g. 7 TeV) and stored energy (e.g. 362 MJ) !!!</a:t>
            </a:r>
          </a:p>
        </p:txBody>
      </p:sp>
    </p:spTree>
    <p:extLst>
      <p:ext uri="{BB962C8B-B14F-4D97-AF65-F5344CB8AC3E}">
        <p14:creationId xmlns:p14="http://schemas.microsoft.com/office/powerpoint/2010/main" val="3562841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6ECBBC-E38E-4876-98DE-CB1192FCE5BB}" type="slidenum">
              <a:rPr lang="en-US" smtClean="0">
                <a:latin typeface="Arial" charset="0"/>
              </a:rPr>
              <a:pPr/>
              <a:t>70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Strategy for machine protection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9950"/>
            <a:ext cx="5943600" cy="501650"/>
          </a:xfrm>
          <a:solidFill>
            <a:srgbClr val="EAEAEA"/>
          </a:solidFill>
        </p:spPr>
        <p:txBody>
          <a:bodyPr/>
          <a:lstStyle/>
          <a:p>
            <a:pPr eaLnBrk="1" hangingPunct="1"/>
            <a:r>
              <a:rPr lang="en-GB" sz="2000" dirty="0" smtClean="0"/>
              <a:t>Definition of aperture by collimators.</a:t>
            </a:r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6019800" y="914400"/>
            <a:ext cx="3124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Beam Cleaning System  </a:t>
            </a: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6019800" y="2590800"/>
            <a:ext cx="31242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Beam Loss Monitors</a:t>
            </a:r>
          </a:p>
          <a:p>
            <a:pPr marL="342900" indent="-342900" algn="ctr">
              <a:lnSpc>
                <a:spcPct val="85000"/>
              </a:lnSpc>
              <a:spcBef>
                <a:spcPct val="40000"/>
              </a:spcBef>
            </a:pPr>
            <a:r>
              <a:rPr lang="en-US" sz="2000" dirty="0">
                <a:solidFill>
                  <a:srgbClr val="FF3300"/>
                </a:solidFill>
              </a:rPr>
              <a:t>Other Beam Monitors</a:t>
            </a:r>
            <a:r>
              <a:rPr lang="en-US" sz="2000" b="1" dirty="0">
                <a:solidFill>
                  <a:srgbClr val="FF3300"/>
                </a:solidFill>
              </a:rPr>
              <a:t>  </a:t>
            </a:r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6019800" y="4997450"/>
            <a:ext cx="3124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Beam Interlock System  </a:t>
            </a:r>
          </a:p>
        </p:txBody>
      </p:sp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6019800" y="1447800"/>
            <a:ext cx="3124200" cy="990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Powering Interlocks </a:t>
            </a:r>
          </a:p>
          <a:p>
            <a:pPr marL="342900" indent="-342900" algn="ctr">
              <a:lnSpc>
                <a:spcPct val="8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Fast Magnet Current change Monitor  </a:t>
            </a:r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6019800" y="3854450"/>
            <a:ext cx="3124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Beam Dumping System  </a:t>
            </a:r>
          </a:p>
        </p:txBody>
      </p:sp>
      <p:sp>
        <p:nvSpPr>
          <p:cNvPr id="165897" name="Rectangle 9"/>
          <p:cNvSpPr>
            <a:spLocks noChangeArrowheads="1"/>
          </p:cNvSpPr>
          <p:nvPr/>
        </p:nvSpPr>
        <p:spPr bwMode="auto">
          <a:xfrm>
            <a:off x="6019800" y="6096000"/>
            <a:ext cx="31242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5000"/>
              </a:lnSpc>
              <a:spcBef>
                <a:spcPct val="4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Collimator and Beam Absorbers  </a:t>
            </a:r>
          </a:p>
        </p:txBody>
      </p:sp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0" y="1524000"/>
            <a:ext cx="5943600" cy="914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/>
              <a:t>Early detection of failures for equipment acting on beams generates dump request, possibly before the beam is affected.</a:t>
            </a: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0" y="2546350"/>
            <a:ext cx="5943600" cy="914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/>
              <a:t>Active monitoring of the beams detects abnormal beam conditions and generates beam dump requests down to a single machine turn.</a:t>
            </a:r>
          </a:p>
        </p:txBody>
      </p:sp>
      <p:sp>
        <p:nvSpPr>
          <p:cNvPr id="165900" name="Rectangle 12"/>
          <p:cNvSpPr>
            <a:spLocks noChangeArrowheads="1"/>
          </p:cNvSpPr>
          <p:nvPr/>
        </p:nvSpPr>
        <p:spPr bwMode="auto">
          <a:xfrm>
            <a:off x="0" y="4648200"/>
            <a:ext cx="5943600" cy="1295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/>
              <a:t>Reliable transmission of beam dump requests to beam dumping system. Active signal required for operation, absence of signal is considered as beam dump request and injection inhibit.</a:t>
            </a:r>
          </a:p>
        </p:txBody>
      </p:sp>
      <p:sp>
        <p:nvSpPr>
          <p:cNvPr id="165901" name="Rectangle 13"/>
          <p:cNvSpPr>
            <a:spLocks noChangeArrowheads="1"/>
          </p:cNvSpPr>
          <p:nvPr/>
        </p:nvSpPr>
        <p:spPr bwMode="auto">
          <a:xfrm>
            <a:off x="0" y="3581400"/>
            <a:ext cx="5943600" cy="9906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/>
              <a:t>Reliable operation of beam dumping system for dump requests or internal faults, safely extract the beams onto the external dump blocks.</a:t>
            </a:r>
          </a:p>
        </p:txBody>
      </p:sp>
      <p:sp>
        <p:nvSpPr>
          <p:cNvPr id="165902" name="Rectangle 14"/>
          <p:cNvSpPr>
            <a:spLocks noChangeArrowheads="1"/>
          </p:cNvSpPr>
          <p:nvPr/>
        </p:nvSpPr>
        <p:spPr bwMode="auto">
          <a:xfrm>
            <a:off x="0" y="6019800"/>
            <a:ext cx="5943600" cy="6096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0000"/>
              </a:spcBef>
              <a:buFontTx/>
              <a:buChar char="•"/>
            </a:pPr>
            <a:r>
              <a:rPr lang="en-US" sz="2000" dirty="0"/>
              <a:t>Passive protection by beam absorbers and collimators for specific failure cases.</a:t>
            </a:r>
          </a:p>
        </p:txBody>
      </p:sp>
    </p:spTree>
    <p:extLst>
      <p:ext uri="{BB962C8B-B14F-4D97-AF65-F5344CB8AC3E}">
        <p14:creationId xmlns:p14="http://schemas.microsoft.com/office/powerpoint/2010/main" val="10409900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5E8026-1119-4C04-BB32-930EA91EC00F}" type="slidenum">
              <a:rPr lang="en-US" smtClean="0">
                <a:latin typeface="Arial" charset="0"/>
              </a:rPr>
              <a:pPr/>
              <a:t>71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Accidental beam losses: Risks and protection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Protection is required </a:t>
            </a:r>
            <a:r>
              <a:rPr lang="en-GB" dirty="0" smtClean="0"/>
              <a:t>since there is some </a:t>
            </a:r>
            <a:r>
              <a:rPr lang="en-GB" dirty="0" smtClean="0">
                <a:solidFill>
                  <a:srgbClr val="C00000"/>
                </a:solidFill>
              </a:rPr>
              <a:t>risk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Risk</a:t>
            </a:r>
            <a:r>
              <a:rPr lang="en-GB" dirty="0" smtClean="0"/>
              <a:t> = </a:t>
            </a:r>
            <a:r>
              <a:rPr lang="en-GB" dirty="0" smtClean="0">
                <a:solidFill>
                  <a:srgbClr val="C00000"/>
                </a:solidFill>
              </a:rPr>
              <a:t>probability</a:t>
            </a:r>
            <a:r>
              <a:rPr lang="en-GB" dirty="0" smtClean="0"/>
              <a:t> of an accident </a:t>
            </a:r>
            <a:r>
              <a:rPr lang="en-GB" sz="2000" dirty="0" smtClean="0"/>
              <a:t>(in number of accidents per year)</a:t>
            </a:r>
            <a:r>
              <a:rPr lang="en-GB" dirty="0" smtClean="0"/>
              <a:t>           </a:t>
            </a:r>
            <a:r>
              <a:rPr lang="en-GB" sz="2000" dirty="0" smtClean="0">
                <a:sym typeface="Symbol" pitchFamily="18" charset="2"/>
              </a:rPr>
              <a:t></a:t>
            </a:r>
            <a:r>
              <a:rPr lang="en-GB" dirty="0" smtClean="0">
                <a:sym typeface="Symbol" pitchFamily="18" charset="2"/>
              </a:rPr>
              <a:t> </a:t>
            </a:r>
            <a:r>
              <a:rPr lang="en-GB" dirty="0" smtClean="0">
                <a:solidFill>
                  <a:srgbClr val="C00000"/>
                </a:solidFill>
              </a:rPr>
              <a:t>consequences</a:t>
            </a:r>
            <a:r>
              <a:rPr lang="en-GB" dirty="0" smtClean="0"/>
              <a:t> </a:t>
            </a:r>
            <a:r>
              <a:rPr lang="en-GB" sz="2000" dirty="0" smtClean="0"/>
              <a:t>(in Euro, downtime, radiation dose to people)</a:t>
            </a:r>
          </a:p>
          <a:p>
            <a:pPr eaLnBrk="1" hangingPunct="1"/>
            <a:r>
              <a:rPr lang="en-GB" dirty="0" smtClean="0"/>
              <a:t>Probability of an accidental beam loss</a:t>
            </a:r>
          </a:p>
          <a:p>
            <a:pPr lvl="1" eaLnBrk="1" hangingPunct="1"/>
            <a:r>
              <a:rPr lang="en-GB" dirty="0" smtClean="0"/>
              <a:t>What are the failure modes the lead to beam loss into equipment (there is an practical infinite number of mechanisms to lose the beam)?</a:t>
            </a:r>
          </a:p>
          <a:p>
            <a:pPr lvl="1" eaLnBrk="1" hangingPunct="1"/>
            <a:r>
              <a:rPr lang="en-GB" dirty="0" smtClean="0"/>
              <a:t>What is the probability for the most likely failures?</a:t>
            </a:r>
          </a:p>
          <a:p>
            <a:pPr eaLnBrk="1" hangingPunct="1"/>
            <a:r>
              <a:rPr lang="en-GB" dirty="0" smtClean="0"/>
              <a:t>Consequences of an accidental beam loss</a:t>
            </a:r>
          </a:p>
          <a:p>
            <a:pPr lvl="1" eaLnBrk="1" hangingPunct="1"/>
            <a:r>
              <a:rPr lang="en-GB" dirty="0" smtClean="0"/>
              <a:t>Damage to equipment</a:t>
            </a:r>
          </a:p>
          <a:p>
            <a:pPr lvl="1" eaLnBrk="1" hangingPunct="1"/>
            <a:r>
              <a:rPr lang="en-GB" dirty="0" smtClean="0"/>
              <a:t>Downtime of the accelerator for repair (spare parts available?)</a:t>
            </a:r>
          </a:p>
          <a:p>
            <a:pPr lvl="1" eaLnBrk="1" hangingPunct="1"/>
            <a:r>
              <a:rPr lang="en-GB" dirty="0" smtClean="0"/>
              <a:t>Activation of material, might lead to downtime since access to equipment is delayed</a:t>
            </a:r>
          </a:p>
          <a:p>
            <a:pPr eaLnBrk="1" hangingPunct="1"/>
            <a:r>
              <a:rPr lang="en-GB" dirty="0" smtClean="0"/>
              <a:t>The </a:t>
            </a:r>
            <a:r>
              <a:rPr lang="en-GB" dirty="0" smtClean="0">
                <a:solidFill>
                  <a:srgbClr val="C00000"/>
                </a:solidFill>
              </a:rPr>
              <a:t>higher the risk</a:t>
            </a:r>
            <a:r>
              <a:rPr lang="en-GB" dirty="0" smtClean="0"/>
              <a:t>, the </a:t>
            </a:r>
            <a:r>
              <a:rPr lang="en-GB" dirty="0" smtClean="0">
                <a:solidFill>
                  <a:srgbClr val="C00000"/>
                </a:solidFill>
              </a:rPr>
              <a:t>more protection becomes important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E0900D-4231-47B9-BDC0-B8C953F79F6A}" type="slidenum">
              <a:rPr lang="en-US" smtClean="0">
                <a:latin typeface="Arial" charset="0"/>
              </a:rPr>
              <a:pPr/>
              <a:t>72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Some design principles for protection systems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Failsafe</a:t>
            </a:r>
            <a:r>
              <a:rPr lang="en-GB" dirty="0" smtClean="0"/>
              <a:t> design</a:t>
            </a:r>
          </a:p>
          <a:p>
            <a:pPr lvl="1" eaLnBrk="1" hangingPunct="1"/>
            <a:r>
              <a:rPr lang="en-GB" dirty="0" smtClean="0"/>
              <a:t>detect internal faults</a:t>
            </a:r>
          </a:p>
          <a:p>
            <a:pPr lvl="1" eaLnBrk="1" hangingPunct="1"/>
            <a:r>
              <a:rPr lang="en-GB" dirty="0" smtClean="0"/>
              <a:t>possibility for remote testing, for example between two runs</a:t>
            </a:r>
          </a:p>
          <a:p>
            <a:pPr lvl="1" eaLnBrk="1" hangingPunct="1"/>
            <a:r>
              <a:rPr lang="en-GB" dirty="0" smtClean="0"/>
              <a:t>if the protection system does not work, better stop operation rather than damage equipment</a:t>
            </a:r>
          </a:p>
          <a:p>
            <a:pPr eaLnBrk="1" hangingPunct="1"/>
            <a:r>
              <a:rPr lang="en-GB" dirty="0" smtClean="0"/>
              <a:t>Critical equipment should be </a:t>
            </a:r>
            <a:r>
              <a:rPr lang="en-GB" dirty="0" smtClean="0">
                <a:solidFill>
                  <a:srgbClr val="C00000"/>
                </a:solidFill>
              </a:rPr>
              <a:t>redundant</a:t>
            </a:r>
            <a:r>
              <a:rPr lang="en-GB" dirty="0" smtClean="0"/>
              <a:t> (possibly diverse)</a:t>
            </a:r>
          </a:p>
          <a:p>
            <a:pPr eaLnBrk="1" hangingPunct="1"/>
            <a:r>
              <a:rPr lang="en-GB" dirty="0" smtClean="0"/>
              <a:t>Critical processes not by software (no operating system)</a:t>
            </a:r>
          </a:p>
          <a:p>
            <a:pPr lvl="1" eaLnBrk="1" hangingPunct="1"/>
            <a:r>
              <a:rPr lang="en-GB" dirty="0" smtClean="0"/>
              <a:t>no remote changes of most critical parameters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Demonstrate </a:t>
            </a:r>
            <a:r>
              <a:rPr lang="en-GB" dirty="0" smtClean="0"/>
              <a:t>safety / availability / reliability </a:t>
            </a:r>
          </a:p>
          <a:p>
            <a:pPr lvl="1" eaLnBrk="1" hangingPunct="1"/>
            <a:r>
              <a:rPr lang="en-GB" dirty="0" smtClean="0"/>
              <a:t>use established methods to analyse critical systems and to predict failure rate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Managing interlocks</a:t>
            </a:r>
          </a:p>
          <a:p>
            <a:pPr lvl="1" eaLnBrk="1" hangingPunct="1"/>
            <a:r>
              <a:rPr lang="en-GB" dirty="0" smtClean="0"/>
              <a:t>disabling of interlocks is common practice </a:t>
            </a:r>
            <a:r>
              <a:rPr lang="en-GB" b="1" dirty="0" smtClean="0"/>
              <a:t>(keep track !)</a:t>
            </a:r>
          </a:p>
          <a:p>
            <a:pPr lvl="1" eaLnBrk="1" hangingPunct="1"/>
            <a:r>
              <a:rPr lang="en-GB" dirty="0" smtClean="0"/>
              <a:t>LHC: masking of some interlocks possible for low intensity / low energy beams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C58E2658-F908-402B-89D8-CA58E3210947}" type="slidenum">
              <a:rPr lang="en-GB" sz="1200" i="1" smtClean="0"/>
              <a:pPr algn="ctr"/>
              <a:t>73</a:t>
            </a:fld>
            <a:endParaRPr lang="en-GB" sz="1200" i="1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Accelerators that require protection systems I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14400"/>
            <a:ext cx="8686800" cy="5535038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Hadron synchrotrons </a:t>
            </a:r>
            <a:r>
              <a:rPr lang="en-GB" dirty="0" smtClean="0"/>
              <a:t>with large stored energy in the beam</a:t>
            </a:r>
          </a:p>
          <a:p>
            <a:pPr lvl="1" eaLnBrk="1" hangingPunct="1"/>
            <a:r>
              <a:rPr lang="en-GB" dirty="0" smtClean="0"/>
              <a:t>Colliders using protons / antiprotons (TEVATRON, HERA, LHC)</a:t>
            </a:r>
          </a:p>
          <a:p>
            <a:pPr lvl="1" eaLnBrk="1" hangingPunct="1"/>
            <a:r>
              <a:rPr lang="en-GB" dirty="0" smtClean="0"/>
              <a:t>Synchrotrons accelerating beams for fixed target experiments (SPS)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High power accelerators </a:t>
            </a:r>
            <a:r>
              <a:rPr lang="en-GB" dirty="0" smtClean="0"/>
              <a:t>(e.g. spallation sources) with beam power of some 10 kW to above 1 MW</a:t>
            </a:r>
          </a:p>
          <a:p>
            <a:pPr lvl="1" eaLnBrk="1" hangingPunct="1"/>
            <a:r>
              <a:rPr lang="en-GB" dirty="0" smtClean="0"/>
              <a:t>Risk of damage and activation</a:t>
            </a:r>
          </a:p>
          <a:p>
            <a:pPr lvl="1" eaLnBrk="1" hangingPunct="1"/>
            <a:r>
              <a:rPr lang="en-GB" dirty="0" smtClean="0"/>
              <a:t>Spallation sources, up to (and above) 1 MW quasi-continuous beam power (SNS, ISIS, PSI cyclotron, JPARC, and in the future ESS, MYRRHA and IFMIF)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Synchrotron light sources </a:t>
            </a:r>
            <a:r>
              <a:rPr lang="en-GB" dirty="0" smtClean="0"/>
              <a:t>with high intensity beams and secondary photon beams</a:t>
            </a:r>
          </a:p>
          <a:p>
            <a:pPr eaLnBrk="1" hangingPunct="1"/>
            <a:r>
              <a:rPr lang="en-GB" dirty="0" smtClean="0"/>
              <a:t>Energy recovery linacs</a:t>
            </a:r>
          </a:p>
          <a:p>
            <a:pPr lvl="1" eaLnBrk="1" hangingPunct="1"/>
            <a:r>
              <a:rPr lang="en-GB" dirty="0" smtClean="0"/>
              <a:t>Example of a prototype at </a:t>
            </a:r>
            <a:r>
              <a:rPr lang="en-GB" dirty="0" err="1" smtClean="0"/>
              <a:t>Daresbury</a:t>
            </a:r>
            <a:r>
              <a:rPr lang="en-GB" dirty="0" smtClean="0"/>
              <a:t>: one bunch train cannot damage equipment, but in case of beam loss the next bunch train must not leave the (injector) station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3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7570AA1C-175E-4576-9131-DDB9292CB10C}" type="slidenum">
              <a:rPr lang="en-US" sz="1200" i="1"/>
              <a:pPr algn="ctr"/>
              <a:t>74</a:t>
            </a:fld>
            <a:endParaRPr lang="en-US" sz="1200" i="1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Accelerators that require protection systems II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8686800" cy="51816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Linear colliders </a:t>
            </a:r>
            <a:r>
              <a:rPr lang="en-GB" dirty="0" smtClean="0"/>
              <a:t>/ accelerators with very high beam power densities due to small beam size</a:t>
            </a:r>
          </a:p>
          <a:p>
            <a:pPr lvl="1" eaLnBrk="1" hangingPunct="1"/>
            <a:r>
              <a:rPr lang="en-GB" dirty="0" smtClean="0"/>
              <a:t>High average power in linear accelerators: FLASH 90 kW, European XFEL 600 kW, SNS 1.4 MW, JLab FEL 1.5 MW, ILC 11 MW</a:t>
            </a:r>
          </a:p>
          <a:p>
            <a:pPr lvl="1" eaLnBrk="1" hangingPunct="1"/>
            <a:r>
              <a:rPr lang="en-GB" dirty="0" smtClean="0"/>
              <a:t>One beam pulse can lead already to damage</a:t>
            </a:r>
          </a:p>
          <a:p>
            <a:pPr lvl="1" eaLnBrk="1" hangingPunct="1"/>
            <a:r>
              <a:rPr lang="en-GB" dirty="0" smtClean="0"/>
              <a:t>“any time interval large enough to allow a substantial change in the beam trajectory of component alignment (~fraction of a second), pilot beam must be used to prove the integrity”  from NLC paper 1999</a:t>
            </a: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Medical accelerators</a:t>
            </a:r>
            <a:r>
              <a:rPr lang="en-GB" dirty="0" smtClean="0"/>
              <a:t>: prevent too high dose to patient</a:t>
            </a:r>
          </a:p>
          <a:p>
            <a:pPr lvl="1" eaLnBrk="1" hangingPunct="1"/>
            <a:r>
              <a:rPr lang="en-GB" dirty="0" smtClean="0"/>
              <a:t>Low intensity, but techniques for protection are similar</a:t>
            </a:r>
          </a:p>
          <a:p>
            <a:pPr eaLnBrk="1" hangingPunct="1"/>
            <a:r>
              <a:rPr lang="en-GB" dirty="0" smtClean="0"/>
              <a:t>Very short high current bunches: beam induces image currents that can damage the environment (bellows, beam instruments, cavities, …)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9F30A7-3AE4-427E-B846-B7323E2A3FBD}" type="slidenum">
              <a:rPr lang="en-US" smtClean="0">
                <a:latin typeface="Arial" charset="0"/>
              </a:rPr>
              <a:pPr/>
              <a:t>75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Beam instrumentation for machine protection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692775"/>
          </a:xfrm>
        </p:spPr>
        <p:txBody>
          <a:bodyPr/>
          <a:lstStyle/>
          <a:p>
            <a:pPr eaLnBrk="1" hangingPunct="1"/>
            <a:r>
              <a:rPr lang="en-GB" dirty="0" smtClean="0"/>
              <a:t>Beam Loss Monitors</a:t>
            </a:r>
          </a:p>
          <a:p>
            <a:pPr lvl="1" eaLnBrk="1" hangingPunct="1"/>
            <a:r>
              <a:rPr lang="en-GB" dirty="0" smtClean="0"/>
              <a:t>stop beam operation in case of too high beam losses</a:t>
            </a:r>
          </a:p>
          <a:p>
            <a:pPr lvl="1" eaLnBrk="1" hangingPunct="1"/>
            <a:r>
              <a:rPr lang="en-GB" dirty="0" smtClean="0"/>
              <a:t>monitor beam losses around the accelerator (full coverage?)</a:t>
            </a:r>
          </a:p>
          <a:p>
            <a:pPr lvl="1" eaLnBrk="1" hangingPunct="1"/>
            <a:r>
              <a:rPr lang="en-GB" dirty="0" smtClean="0"/>
              <a:t>could be fast and/</a:t>
            </a:r>
            <a:r>
              <a:rPr lang="en-GB" dirty="0" smtClean="0">
                <a:sym typeface="Symbol" pitchFamily="18" charset="2"/>
              </a:rPr>
              <a:t>or slow </a:t>
            </a:r>
            <a:r>
              <a:rPr lang="en-GB" dirty="0" smtClean="0"/>
              <a:t>(LHC down to 40 </a:t>
            </a:r>
            <a:r>
              <a:rPr lang="en-GB" dirty="0" smtClean="0">
                <a:sym typeface="Symbol" pitchFamily="18" charset="2"/>
              </a:rPr>
              <a:t>s) </a:t>
            </a:r>
          </a:p>
          <a:p>
            <a:pPr eaLnBrk="1" hangingPunct="1"/>
            <a:r>
              <a:rPr lang="en-GB" dirty="0" smtClean="0"/>
              <a:t>Beam Position Monitors </a:t>
            </a:r>
          </a:p>
          <a:p>
            <a:pPr lvl="1" eaLnBrk="1" hangingPunct="1"/>
            <a:r>
              <a:rPr lang="en-GB" dirty="0" smtClean="0"/>
              <a:t>ensuring that the beam has the correct position</a:t>
            </a:r>
          </a:p>
          <a:p>
            <a:pPr lvl="1" eaLnBrk="1" hangingPunct="1"/>
            <a:r>
              <a:rPr lang="en-GB" dirty="0" smtClean="0"/>
              <a:t>in general, the beam should be centred in the aperture</a:t>
            </a:r>
          </a:p>
          <a:p>
            <a:pPr lvl="1" eaLnBrk="1" hangingPunct="1"/>
            <a:r>
              <a:rPr lang="en-GB" dirty="0" smtClean="0"/>
              <a:t>for extraction: monitor extraction bump using BPMs (redundant to magnet current)</a:t>
            </a:r>
          </a:p>
          <a:p>
            <a:pPr eaLnBrk="1" hangingPunct="1"/>
            <a:r>
              <a:rPr lang="en-GB" dirty="0" smtClean="0"/>
              <a:t>Beam Current Transformers</a:t>
            </a:r>
          </a:p>
          <a:p>
            <a:pPr lvl="1" eaLnBrk="1" hangingPunct="1"/>
            <a:r>
              <a:rPr lang="en-GB" dirty="0" smtClean="0"/>
              <a:t>if the transmission between two locations of the accelerator is too low (=beam lost somewhere): stop beam operation</a:t>
            </a:r>
          </a:p>
          <a:p>
            <a:pPr lvl="1" eaLnBrk="1" hangingPunct="1"/>
            <a:r>
              <a:rPr lang="en-GB" dirty="0" smtClean="0"/>
              <a:t>if the beam lifetime is too short: dump beam</a:t>
            </a:r>
          </a:p>
          <a:p>
            <a:pPr eaLnBrk="1" hangingPunct="1"/>
            <a:r>
              <a:rPr lang="en-GB" dirty="0" smtClean="0"/>
              <a:t>Beam Size Monitors</a:t>
            </a:r>
          </a:p>
          <a:p>
            <a:pPr lvl="1" eaLnBrk="1" hangingPunct="1"/>
            <a:r>
              <a:rPr lang="en-GB" dirty="0" smtClean="0"/>
              <a:t>if beam size is too small could be dangerous for windows, targets, 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F590AA-887D-4D64-9C36-4787D57840A1}" type="slidenum">
              <a:rPr lang="en-US" smtClean="0">
                <a:latin typeface="Arial" charset="0"/>
              </a:rPr>
              <a:pPr/>
              <a:t>76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For future high intensity machines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buFontTx/>
              <a:buNone/>
            </a:pPr>
            <a:r>
              <a:rPr lang="en-GB" dirty="0" smtClean="0">
                <a:solidFill>
                  <a:srgbClr val="A50021"/>
                </a:solidFill>
              </a:rPr>
              <a:t>Machine protection should always start during the design phase of an accelerators</a:t>
            </a:r>
          </a:p>
          <a:p>
            <a:pPr eaLnBrk="1" hangingPunct="1">
              <a:lnSpc>
                <a:spcPct val="85000"/>
              </a:lnSpc>
              <a:buFontTx/>
              <a:buNone/>
            </a:pPr>
            <a:endParaRPr lang="en-GB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Particle tracking 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to establish loss distribution with realistic failure modes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accurate aperture model required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Calculations of the particle shower (FLUKA, GEANT, …)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energy deposition in materials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activation of materials </a:t>
            </a:r>
          </a:p>
          <a:p>
            <a:pPr lvl="1" eaLnBrk="1" hangingPunct="1">
              <a:lnSpc>
                <a:spcPct val="85000"/>
              </a:lnSpc>
            </a:pPr>
            <a:r>
              <a:rPr lang="en-GB" dirty="0" smtClean="0"/>
              <a:t>accurate 3-d description of accelerator components (and possibly tunnel) required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Coupling between particle tracking and shower calculations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From the design, provide 3-d model of all components </a:t>
            </a:r>
          </a:p>
        </p:txBody>
      </p:sp>
    </p:spTree>
    <p:extLst>
      <p:ext uri="{BB962C8B-B14F-4D97-AF65-F5344CB8AC3E}">
        <p14:creationId xmlns:p14="http://schemas.microsoft.com/office/powerpoint/2010/main" val="7824264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A1E262-E1AF-42FA-9E86-48605B08D81D}" type="slidenum">
              <a:rPr lang="en-US" smtClean="0">
                <a:latin typeface="Arial" charset="0"/>
              </a:rPr>
              <a:pPr/>
              <a:t>77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Summary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buFontTx/>
              <a:buNone/>
            </a:pPr>
            <a:r>
              <a:rPr lang="en-GB" dirty="0" smtClean="0"/>
              <a:t>Machine protection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is </a:t>
            </a:r>
            <a:r>
              <a:rPr lang="en-GB" dirty="0" smtClean="0">
                <a:solidFill>
                  <a:srgbClr val="C00000"/>
                </a:solidFill>
              </a:rPr>
              <a:t>not equal </a:t>
            </a:r>
            <a:r>
              <a:rPr lang="en-GB" dirty="0" smtClean="0"/>
              <a:t>to equipment protection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requires the </a:t>
            </a:r>
            <a:r>
              <a:rPr lang="en-GB" dirty="0" smtClean="0">
                <a:solidFill>
                  <a:srgbClr val="C00000"/>
                </a:solidFill>
              </a:rPr>
              <a:t>understanding</a:t>
            </a:r>
            <a:r>
              <a:rPr lang="en-GB" dirty="0" smtClean="0"/>
              <a:t> of </a:t>
            </a:r>
            <a:r>
              <a:rPr lang="en-GB" dirty="0" smtClean="0">
                <a:solidFill>
                  <a:srgbClr val="C00000"/>
                </a:solidFill>
              </a:rPr>
              <a:t>many different type of failures </a:t>
            </a:r>
            <a:r>
              <a:rPr lang="en-GB" dirty="0" smtClean="0"/>
              <a:t>that could lead to beam loss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requires </a:t>
            </a:r>
            <a:r>
              <a:rPr lang="en-GB" dirty="0" smtClean="0">
                <a:solidFill>
                  <a:srgbClr val="C00000"/>
                </a:solidFill>
              </a:rPr>
              <a:t>comprehensive understanding of all aspects of the accelerator</a:t>
            </a:r>
            <a:r>
              <a:rPr lang="en-GB" dirty="0" smtClean="0"/>
              <a:t> (accelerator physics, operation, equipment, instrumentation, functional safety)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touches </a:t>
            </a:r>
            <a:r>
              <a:rPr lang="en-GB" dirty="0" smtClean="0">
                <a:solidFill>
                  <a:srgbClr val="C00000"/>
                </a:solidFill>
              </a:rPr>
              <a:t>many aspects </a:t>
            </a:r>
            <a:r>
              <a:rPr lang="en-GB" dirty="0" smtClean="0"/>
              <a:t>of </a:t>
            </a:r>
            <a:r>
              <a:rPr lang="en-GB" dirty="0" smtClean="0">
                <a:solidFill>
                  <a:srgbClr val="C00000"/>
                </a:solidFill>
              </a:rPr>
              <a:t>accelerator construction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C00000"/>
                </a:solidFill>
              </a:rPr>
              <a:t>operation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includes </a:t>
            </a:r>
            <a:r>
              <a:rPr lang="en-GB" dirty="0" smtClean="0">
                <a:solidFill>
                  <a:srgbClr val="C00000"/>
                </a:solidFill>
              </a:rPr>
              <a:t>many systems</a:t>
            </a:r>
          </a:p>
          <a:p>
            <a:pPr eaLnBrk="1" hangingPunct="1">
              <a:lnSpc>
                <a:spcPct val="85000"/>
              </a:lnSpc>
            </a:pPr>
            <a:r>
              <a:rPr lang="en-GB" dirty="0" smtClean="0"/>
              <a:t>is becoming </a:t>
            </a:r>
            <a:r>
              <a:rPr lang="en-GB" dirty="0" smtClean="0">
                <a:solidFill>
                  <a:srgbClr val="C00000"/>
                </a:solidFill>
              </a:rPr>
              <a:t>increasingly important for future projects</a:t>
            </a:r>
            <a:r>
              <a:rPr lang="en-GB" dirty="0" smtClean="0"/>
              <a:t>, with increased beam power / energy density (W/mm</a:t>
            </a:r>
            <a:r>
              <a:rPr lang="en-GB" baseline="30000" dirty="0" smtClean="0"/>
              <a:t>2</a:t>
            </a:r>
            <a:r>
              <a:rPr lang="en-GB" dirty="0" smtClean="0"/>
              <a:t> or J/mm</a:t>
            </a:r>
            <a:r>
              <a:rPr lang="en-GB" baseline="30000" dirty="0" smtClean="0"/>
              <a:t>2 </a:t>
            </a:r>
            <a:r>
              <a:rPr lang="en-GB" dirty="0" smtClean="0"/>
              <a:t>) and increasingly complex machines</a:t>
            </a:r>
          </a:p>
          <a:p>
            <a:pPr marL="0" indent="0" eaLnBrk="1" hangingPunct="1">
              <a:lnSpc>
                <a:spcPct val="85000"/>
              </a:lnSpc>
              <a:buNone/>
            </a:pPr>
            <a:r>
              <a:rPr lang="en-GB" dirty="0" smtClean="0">
                <a:solidFill>
                  <a:srgbClr val="006600"/>
                </a:solidFill>
              </a:rPr>
              <a:t>....is a fascinating subject…at least as long as nothing breaks</a:t>
            </a:r>
          </a:p>
        </p:txBody>
      </p:sp>
    </p:spTree>
    <p:extLst>
      <p:ext uri="{BB962C8B-B14F-4D97-AF65-F5344CB8AC3E}">
        <p14:creationId xmlns:p14="http://schemas.microsoft.com/office/powerpoint/2010/main" val="33544838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7294"/>
            <a:ext cx="8839200" cy="5692775"/>
          </a:xfrm>
        </p:spPr>
        <p:txBody>
          <a:bodyPr/>
          <a:lstStyle/>
          <a:p>
            <a:pPr lvl="0"/>
            <a:r>
              <a:rPr lang="en-GB" sz="1600" dirty="0" err="1" smtClean="0"/>
              <a:t>R.B.Appleby</a:t>
            </a:r>
            <a:r>
              <a:rPr lang="en-GB" sz="1600" dirty="0" smtClean="0"/>
              <a:t> et. al., </a:t>
            </a:r>
            <a:r>
              <a:rPr lang="en-GB" sz="1600" dirty="0"/>
              <a:t>Beam-related machine protection for the CERN Large Hadron Collider experiments, Phys. Rev. ST </a:t>
            </a:r>
            <a:r>
              <a:rPr lang="en-GB" sz="1600" dirty="0" err="1"/>
              <a:t>Accel</a:t>
            </a:r>
            <a:r>
              <a:rPr lang="en-GB" sz="1600" dirty="0"/>
              <a:t>. Beams 13, 061002 (2010</a:t>
            </a:r>
            <a:r>
              <a:rPr lang="en-GB" sz="1600" dirty="0" smtClean="0"/>
              <a:t>)</a:t>
            </a:r>
          </a:p>
          <a:p>
            <a:r>
              <a:rPr lang="en-US" sz="1600" dirty="0"/>
              <a:t>R.Schmidt et al., </a:t>
            </a:r>
            <a:r>
              <a:rPr lang="en-GB" sz="1600" dirty="0"/>
              <a:t>Protection of the CERN Large Hadron Collider, New Journal of Physics 8 (2006) </a:t>
            </a:r>
            <a:r>
              <a:rPr lang="en-GB" sz="1600" dirty="0" smtClean="0"/>
              <a:t>290</a:t>
            </a:r>
          </a:p>
          <a:p>
            <a:r>
              <a:rPr lang="de-DE" sz="1600" dirty="0" err="1" smtClean="0"/>
              <a:t>Machine</a:t>
            </a:r>
            <a:r>
              <a:rPr lang="de-DE" sz="1600" dirty="0" smtClean="0"/>
              <a:t> </a:t>
            </a:r>
            <a:r>
              <a:rPr lang="de-DE" sz="1600" dirty="0" err="1" smtClean="0"/>
              <a:t>Protection</a:t>
            </a:r>
            <a:r>
              <a:rPr lang="de-DE" sz="1600" dirty="0" smtClean="0"/>
              <a:t>, R.Schmidt, CERN </a:t>
            </a:r>
            <a:r>
              <a:rPr lang="de-DE" sz="1600" dirty="0"/>
              <a:t>CAS </a:t>
            </a:r>
            <a:r>
              <a:rPr lang="de-DE" sz="1600" dirty="0" smtClean="0"/>
              <a:t>2008 </a:t>
            </a:r>
            <a:r>
              <a:rPr lang="de-DE" sz="1600" dirty="0" err="1" smtClean="0"/>
              <a:t>Dourdan</a:t>
            </a:r>
            <a:r>
              <a:rPr lang="de-DE" sz="1600" dirty="0" smtClean="0"/>
              <a:t> on Beam </a:t>
            </a:r>
            <a:r>
              <a:rPr lang="de-DE" sz="1600" dirty="0" err="1" smtClean="0"/>
              <a:t>Diagnostics</a:t>
            </a:r>
            <a:endParaRPr lang="de-DE" sz="1600" dirty="0" smtClean="0"/>
          </a:p>
          <a:p>
            <a:r>
              <a:rPr lang="en-US" sz="1600" dirty="0" smtClean="0"/>
              <a:t>N.Tahir </a:t>
            </a:r>
            <a:r>
              <a:rPr lang="en-US" sz="1600" dirty="0"/>
              <a:t>et al., Simulations of the Full Impact of the LHC Beam on Solid Copper and Graphite Targets,  </a:t>
            </a:r>
            <a:r>
              <a:rPr lang="en-US" sz="1600" dirty="0" smtClean="0"/>
              <a:t>IPAC 2010</a:t>
            </a:r>
            <a:r>
              <a:rPr lang="en-US" sz="1600" dirty="0"/>
              <a:t>, Kyoto, Japan, 23 - 28 May 2010</a:t>
            </a:r>
            <a:endParaRPr lang="de-DE" sz="1600" dirty="0"/>
          </a:p>
          <a:p>
            <a:pPr lvl="0"/>
            <a:r>
              <a:rPr lang="en-US" sz="1600" dirty="0" smtClean="0">
                <a:solidFill>
                  <a:srgbClr val="006600"/>
                </a:solidFill>
              </a:rPr>
              <a:t>LHC </a:t>
            </a:r>
            <a:r>
              <a:rPr lang="en-US" sz="1600" dirty="0">
                <a:solidFill>
                  <a:srgbClr val="006600"/>
                </a:solidFill>
              </a:rPr>
              <a:t>Machine Protection System: Method for Balancing Machine Safety and Beam Availability / Wagner, </a:t>
            </a:r>
            <a:r>
              <a:rPr lang="en-US" sz="1600" dirty="0" smtClean="0">
                <a:solidFill>
                  <a:srgbClr val="006600"/>
                </a:solidFill>
              </a:rPr>
              <a:t>Sigrid, CERN-THESIS-2010-215</a:t>
            </a:r>
            <a:endParaRPr lang="en-US" sz="1600" dirty="0">
              <a:solidFill>
                <a:srgbClr val="006600"/>
              </a:solidFill>
            </a:endParaRPr>
          </a:p>
          <a:p>
            <a:pPr lvl="0"/>
            <a:r>
              <a:rPr lang="en-US" sz="1600" dirty="0">
                <a:solidFill>
                  <a:srgbClr val="006600"/>
                </a:solidFill>
              </a:rPr>
              <a:t>Redundancy of the LHC machine protection systems in case of magnet failures / Gomez Alonso, </a:t>
            </a:r>
            <a:r>
              <a:rPr lang="en-US" sz="1600" dirty="0" smtClean="0">
                <a:solidFill>
                  <a:srgbClr val="006600"/>
                </a:solidFill>
              </a:rPr>
              <a:t>CERN-THESIS-2009-023</a:t>
            </a:r>
            <a:r>
              <a:rPr lang="en-US" sz="1600" dirty="0">
                <a:solidFill>
                  <a:srgbClr val="006600"/>
                </a:solidFill>
              </a:rPr>
              <a:t>	</a:t>
            </a:r>
          </a:p>
          <a:p>
            <a:pPr lvl="0"/>
            <a:r>
              <a:rPr lang="en-US" sz="1600" dirty="0">
                <a:solidFill>
                  <a:srgbClr val="006600"/>
                </a:solidFill>
              </a:rPr>
              <a:t>A Beam Interlock System for CERN High Energy Accelerators / Todd, </a:t>
            </a:r>
            <a:r>
              <a:rPr lang="en-US" sz="1600" dirty="0" smtClean="0">
                <a:solidFill>
                  <a:srgbClr val="006600"/>
                </a:solidFill>
              </a:rPr>
              <a:t>Benjamin, CERN-THESIS-2007-019</a:t>
            </a:r>
          </a:p>
          <a:p>
            <a:pPr lvl="0"/>
            <a:r>
              <a:rPr lang="en-US" sz="1600" dirty="0">
                <a:solidFill>
                  <a:srgbClr val="006600"/>
                </a:solidFill>
              </a:rPr>
              <a:t>Machine Protection and Beam Quality during the LHC Injection Process / Verena Kain, V </a:t>
            </a:r>
            <a:r>
              <a:rPr lang="en-US" sz="1600" dirty="0" smtClean="0">
                <a:solidFill>
                  <a:srgbClr val="006600"/>
                </a:solidFill>
              </a:rPr>
              <a:t>K, CERN-THESIS-2005-047</a:t>
            </a:r>
          </a:p>
          <a:p>
            <a:pPr lvl="0"/>
            <a:r>
              <a:rPr lang="en-US" sz="1600" dirty="0">
                <a:solidFill>
                  <a:srgbClr val="006600"/>
                </a:solidFill>
              </a:rPr>
              <a:t>Reliability of the Beam Loss Monitors System for the Large Hadron Collider at CERN / </a:t>
            </a:r>
            <a:r>
              <a:rPr lang="en-US" sz="1600" dirty="0" err="1">
                <a:solidFill>
                  <a:srgbClr val="006600"/>
                </a:solidFill>
              </a:rPr>
              <a:t>Guaglio</a:t>
            </a:r>
            <a:r>
              <a:rPr lang="en-US" sz="1600" dirty="0">
                <a:solidFill>
                  <a:srgbClr val="006600"/>
                </a:solidFill>
              </a:rPr>
              <a:t>, </a:t>
            </a:r>
            <a:r>
              <a:rPr lang="en-US" sz="1600" dirty="0" smtClean="0">
                <a:solidFill>
                  <a:srgbClr val="006600"/>
                </a:solidFill>
              </a:rPr>
              <a:t>G, CERN-THESIS-2006-012 PCCF-T-0509</a:t>
            </a:r>
          </a:p>
          <a:p>
            <a:pPr lvl="0"/>
            <a:r>
              <a:rPr lang="de-DE" sz="1600" dirty="0">
                <a:solidFill>
                  <a:srgbClr val="006600"/>
                </a:solidFill>
              </a:rPr>
              <a:t>Lars Fröhlich, Dissertation, Department Physik der Universität Hamburg, </a:t>
            </a:r>
            <a:r>
              <a:rPr lang="de-DE" sz="1600" dirty="0" smtClean="0">
                <a:solidFill>
                  <a:srgbClr val="006600"/>
                </a:solidFill>
              </a:rPr>
              <a:t>2009, "</a:t>
            </a:r>
            <a:r>
              <a:rPr lang="de-DE" sz="1600" dirty="0" err="1">
                <a:solidFill>
                  <a:srgbClr val="006600"/>
                </a:solidFill>
              </a:rPr>
              <a:t>Machine</a:t>
            </a:r>
            <a:r>
              <a:rPr lang="de-DE" sz="1600" dirty="0">
                <a:solidFill>
                  <a:srgbClr val="006600"/>
                </a:solidFill>
              </a:rPr>
              <a:t> </a:t>
            </a:r>
            <a:r>
              <a:rPr lang="de-DE" sz="1600" dirty="0" err="1">
                <a:solidFill>
                  <a:srgbClr val="006600"/>
                </a:solidFill>
              </a:rPr>
              <a:t>Protection</a:t>
            </a:r>
            <a:r>
              <a:rPr lang="de-DE" sz="1600" dirty="0">
                <a:solidFill>
                  <a:srgbClr val="006600"/>
                </a:solidFill>
              </a:rPr>
              <a:t> </a:t>
            </a:r>
            <a:r>
              <a:rPr lang="de-DE" sz="1600" dirty="0" err="1">
                <a:solidFill>
                  <a:srgbClr val="006600"/>
                </a:solidFill>
              </a:rPr>
              <a:t>for</a:t>
            </a:r>
            <a:r>
              <a:rPr lang="de-DE" sz="1600" dirty="0">
                <a:solidFill>
                  <a:srgbClr val="006600"/>
                </a:solidFill>
              </a:rPr>
              <a:t> FLASH </a:t>
            </a:r>
            <a:r>
              <a:rPr lang="de-DE" sz="1600" dirty="0" err="1">
                <a:solidFill>
                  <a:srgbClr val="006600"/>
                </a:solidFill>
              </a:rPr>
              <a:t>and</a:t>
            </a:r>
            <a:r>
              <a:rPr lang="de-DE" sz="1600" dirty="0">
                <a:solidFill>
                  <a:srgbClr val="006600"/>
                </a:solidFill>
              </a:rPr>
              <a:t> </a:t>
            </a:r>
            <a:r>
              <a:rPr lang="de-DE" sz="1600" dirty="0" err="1">
                <a:solidFill>
                  <a:srgbClr val="006600"/>
                </a:solidFill>
              </a:rPr>
              <a:t>the</a:t>
            </a:r>
            <a:r>
              <a:rPr lang="de-DE" sz="1600" dirty="0">
                <a:solidFill>
                  <a:srgbClr val="006600"/>
                </a:solidFill>
              </a:rPr>
              <a:t> European XFEL"</a:t>
            </a:r>
          </a:p>
          <a:p>
            <a:pPr lvl="0"/>
            <a:r>
              <a:rPr lang="en-US" sz="1600" dirty="0" smtClean="0"/>
              <a:t>Conference reports in JACOW, keywords: machine protection, beam loss</a:t>
            </a:r>
          </a:p>
          <a:p>
            <a:endParaRPr lang="de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55B8D-D2BB-4987-8105-7D47F780FD29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9305"/>
      </p:ext>
    </p:extLst>
  </p:cSld>
  <p:clrMapOvr>
    <a:masterClrMapping/>
  </p:clrMapOvr>
  <p:transition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CC190C-C51A-4226-AC15-92B9547A8912}" type="slidenum">
              <a:rPr lang="en-US" smtClean="0">
                <a:latin typeface="Arial" charset="0"/>
              </a:rPr>
              <a:pPr/>
              <a:t>79</a:t>
            </a:fld>
            <a:endParaRPr lang="en-US" dirty="0" smtClean="0">
              <a:latin typeface="Arial" charset="0"/>
            </a:endParaRPr>
          </a:p>
        </p:txBody>
      </p:sp>
      <p:pic>
        <p:nvPicPr>
          <p:cNvPr id="142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1"/>
            <a:ext cx="9156031" cy="667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6110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b="1" dirty="0" smtClean="0"/>
              <a:t>Livingston type plot: </a:t>
            </a:r>
            <a:r>
              <a:rPr lang="en-GB" sz="2400" dirty="0" smtClean="0"/>
              <a:t>Energy stored magnets and beam</a:t>
            </a:r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3288"/>
            <a:ext cx="8767763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1D6AE56-F453-47DA-93C2-72DCCAF0387C}" type="slidenum">
              <a:rPr lang="en-US" smtClean="0">
                <a:latin typeface="Arial" charset="0"/>
              </a:rPr>
              <a:pPr/>
              <a:t>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56" y="624616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smtClean="0"/>
              <a:t>M.Jonker</a:t>
            </a:r>
            <a:endParaRPr lang="en-US" sz="1800" dirty="0"/>
          </a:p>
        </p:txBody>
      </p:sp>
      <p:pic>
        <p:nvPicPr>
          <p:cNvPr id="142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7" y="1040859"/>
            <a:ext cx="8782909" cy="506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Beam damage capabilities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593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Benutzerdefiniertes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Benutzerdefiniertes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n-Screen Presentation 1">
  <a:themeElements>
    <a:clrScheme name="2_On-Screen Presentation 1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2_On-Screen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On-Screen Presentation 1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-Screen Presentation 1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-Screen Presentation 1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-Screen Presentation 1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-Screen Presentation 1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-Screen Presentation 1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-Screen Presentation 1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n-Screen Presentation 1">
  <a:themeElements>
    <a:clrScheme name="1_On-Screen Presentation 1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1_On-Screen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n-Screen Presentation 1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n-Screen Presentation 1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n-Screen Presentation 1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n-Screen Presentation 1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n-Screen Presentation 1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n-Screen Presentation 1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n-Screen Presentation 1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4210</Words>
  <Application>Microsoft Office PowerPoint</Application>
  <PresentationFormat>On-screen Show (4:3)</PresentationFormat>
  <Paragraphs>731</Paragraphs>
  <Slides>79</Slides>
  <Notes>66</Notes>
  <HiddenSlides>0</HiddenSlides>
  <MMClips>1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1_Default Design</vt:lpstr>
      <vt:lpstr>Benutzerdefiniertes Design</vt:lpstr>
      <vt:lpstr>2_On-Screen Presentation 1</vt:lpstr>
      <vt:lpstr>1_On-Screen Presentation 1</vt:lpstr>
      <vt:lpstr>2_Default Design</vt:lpstr>
      <vt:lpstr>3_Default Design</vt:lpstr>
      <vt:lpstr>4_Default Design</vt:lpstr>
      <vt:lpstr>5_Default Design</vt:lpstr>
      <vt:lpstr>Presentation</vt:lpstr>
      <vt:lpstr>Artwork</vt:lpstr>
      <vt:lpstr>Unknown</vt:lpstr>
      <vt:lpstr>PowerPoint Presentation</vt:lpstr>
      <vt:lpstr>PowerPoint Presentation</vt:lpstr>
      <vt:lpstr>PowerPoint Presentation</vt:lpstr>
      <vt:lpstr>Content</vt:lpstr>
      <vt:lpstr>Protection from Energy and Power</vt:lpstr>
      <vt:lpstr>Damage of LHC during the 2008 accident</vt:lpstr>
      <vt:lpstr>Machine Protection for Particle Beams</vt:lpstr>
      <vt:lpstr>Livingston type plot: Energy stored magnets and beam</vt:lpstr>
      <vt:lpstr>Beam damage capabilities</vt:lpstr>
      <vt:lpstr>Beam losses</vt:lpstr>
      <vt:lpstr>Beam losses, machine protection and collimation </vt:lpstr>
      <vt:lpstr>Regular and irregular operation</vt:lpstr>
      <vt:lpstr>Beam losses and consequences</vt:lpstr>
      <vt:lpstr>Energy deposition and temperature increase </vt:lpstr>
      <vt:lpstr>SPS experiment: Beam damage with 450 GeV proton beam          </vt:lpstr>
      <vt:lpstr>Damage of a pencil 7 TeV proton beam (LHC)</vt:lpstr>
      <vt:lpstr>What parameters are relevant?</vt:lpstr>
      <vt:lpstr>PowerPoint Presentation</vt:lpstr>
      <vt:lpstr>Continuous beam losses: Collimation</vt:lpstr>
      <vt:lpstr>Accidental beam losses: Machine Protection</vt:lpstr>
      <vt:lpstr>Classification of failures</vt:lpstr>
      <vt:lpstr>Example for Active Protection - Traffic</vt:lpstr>
      <vt:lpstr>Example for Passive Protection</vt:lpstr>
      <vt:lpstr>Strategy for protection: Protection Systems</vt:lpstr>
      <vt:lpstr>Failures: examples for LHC</vt:lpstr>
      <vt:lpstr>PowerPoint Presentation</vt:lpstr>
      <vt:lpstr>PowerPoint Presentation</vt:lpstr>
      <vt:lpstr>Beam Loss Monitors</vt:lpstr>
      <vt:lpstr>Schematic layout of LHC beam dumping system</vt:lpstr>
      <vt:lpstr>The LHC dump block during the construction phase</vt:lpstr>
      <vt:lpstr>Beam dump  </vt:lpstr>
      <vt:lpstr>LHC from injection to collisions</vt:lpstr>
      <vt:lpstr>BLM system: beam losses before collisions</vt:lpstr>
      <vt:lpstr>Continuous beam losses during collisions</vt:lpstr>
      <vt:lpstr>PowerPoint Presentation</vt:lpstr>
      <vt:lpstr>Total power cut at LHC - 18 August 2011, 11:45</vt:lpstr>
      <vt:lpstr>Orbit for last 1000 turns before power cut</vt:lpstr>
      <vt:lpstr>PowerPoint Presentation</vt:lpstr>
      <vt:lpstr>Accidental beam losses during collisions</vt:lpstr>
      <vt:lpstr>Zoom one monitor: beam loss as a function of time</vt:lpstr>
      <vt:lpstr>UFOs at LHC </vt:lpstr>
      <vt:lpstr>PowerPoint Presentation</vt:lpstr>
      <vt:lpstr>Beam cleaning and machine protection</vt:lpstr>
      <vt:lpstr>SPS, transfer line and LHC </vt:lpstr>
      <vt:lpstr>Protection at injection</vt:lpstr>
      <vt:lpstr>Protection at injection</vt:lpstr>
      <vt:lpstr>Protection at injection</vt:lpstr>
      <vt:lpstr>Protection at injection</vt:lpstr>
      <vt:lpstr>Protection at injection</vt:lpstr>
      <vt:lpstr>Collimator material</vt:lpstr>
      <vt:lpstr>Phase space and collimation</vt:lpstr>
      <vt:lpstr>Phase space and collimation</vt:lpstr>
      <vt:lpstr>Phase space and collimation: multi turn</vt:lpstr>
      <vt:lpstr>Phase space and collimation: multi turn</vt:lpstr>
      <vt:lpstr>Phase space and collimation: single turn</vt:lpstr>
      <vt:lpstr>Phase space and collimation: single turn</vt:lpstr>
      <vt:lpstr>Phase space and collimation: single turn</vt:lpstr>
      <vt:lpstr>Phase space and collimation: single turn</vt:lpstr>
      <vt:lpstr>Gaussian beam not collimated</vt:lpstr>
      <vt:lpstr>Gaussian beam collimated at 4 sigma</vt:lpstr>
      <vt:lpstr>Gaussian beam collimated at 3 sigma</vt:lpstr>
      <vt:lpstr>Gaussian beam collimated at 2 sigma</vt:lpstr>
      <vt:lpstr>Collimation: why so many?</vt:lpstr>
      <vt:lpstr>Collimation: why so many?</vt:lpstr>
      <vt:lpstr>Collimation: why so many?</vt:lpstr>
      <vt:lpstr>Betatron beam cleaning</vt:lpstr>
      <vt:lpstr>Measurement: 500kJ losses at primary collimators (loss rate: 9.1e11 p/s) – IR7</vt:lpstr>
      <vt:lpstr>Collimation: why Carbon?</vt:lpstr>
      <vt:lpstr>PowerPoint Presentation</vt:lpstr>
      <vt:lpstr>Strategy for machine protection</vt:lpstr>
      <vt:lpstr>Accidental beam losses: Risks and protection</vt:lpstr>
      <vt:lpstr>Some design principles for protection systems</vt:lpstr>
      <vt:lpstr>Accelerators that require protection systems I</vt:lpstr>
      <vt:lpstr>Accelerators that require protection systems II</vt:lpstr>
      <vt:lpstr>Beam instrumentation for machine protection </vt:lpstr>
      <vt:lpstr>For future high intensity machines</vt:lpstr>
      <vt:lpstr>Summary</vt:lpstr>
      <vt:lpstr>References</vt:lpstr>
      <vt:lpstr>PowerPoint Presentation</vt:lpstr>
    </vt:vector>
  </TitlesOfParts>
  <Company>LBL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rgupta</dc:creator>
  <cp:lastModifiedBy>rudi</cp:lastModifiedBy>
  <cp:revision>1383</cp:revision>
  <cp:lastPrinted>2002-11-21T17:37:42Z</cp:lastPrinted>
  <dcterms:created xsi:type="dcterms:W3CDTF">1998-04-29T18:04:00Z</dcterms:created>
  <dcterms:modified xsi:type="dcterms:W3CDTF">2011-09-29T11:33:30Z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gupta@bnl.gov</vt:lpwstr>
  </property>
  <property fmtid="{D5CDD505-2E9C-101B-9397-08002B2CF9AE}" pid="8" name="HomePage">
    <vt:lpwstr>http://magnets.smd.bnl.gov/staff/gupta/</vt:lpwstr>
  </property>
  <property fmtid="{D5CDD505-2E9C-101B-9397-08002B2CF9AE}" pid="9" name="Other">
    <vt:lpwstr>Meeting with OST on March  26,2002.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I:\Talks\</vt:lpwstr>
  </property>
</Properties>
</file>