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588" r:id="rId2"/>
    <p:sldId id="589" r:id="rId3"/>
    <p:sldId id="590" r:id="rId4"/>
    <p:sldId id="593" r:id="rId5"/>
    <p:sldId id="519" r:id="rId6"/>
    <p:sldId id="587" r:id="rId7"/>
    <p:sldId id="380" r:id="rId8"/>
    <p:sldId id="336" r:id="rId9"/>
    <p:sldId id="558" r:id="rId10"/>
    <p:sldId id="543" r:id="rId11"/>
    <p:sldId id="544" r:id="rId12"/>
    <p:sldId id="545" r:id="rId13"/>
    <p:sldId id="551" r:id="rId14"/>
    <p:sldId id="597" r:id="rId15"/>
    <p:sldId id="598" r:id="rId16"/>
    <p:sldId id="599" r:id="rId17"/>
    <p:sldId id="595" r:id="rId18"/>
    <p:sldId id="555" r:id="rId19"/>
    <p:sldId id="546" r:id="rId20"/>
    <p:sldId id="337" r:id="rId21"/>
    <p:sldId id="592" r:id="rId22"/>
    <p:sldId id="596" r:id="rId23"/>
    <p:sldId id="338" r:id="rId24"/>
  </p:sldIdLst>
  <p:sldSz cx="9906000" cy="6858000" type="A4"/>
  <p:notesSz cx="6723063" cy="9853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006600"/>
    <a:srgbClr val="FF9900"/>
    <a:srgbClr val="FF0000"/>
    <a:srgbClr val="99CC00"/>
    <a:srgbClr val="990033"/>
    <a:srgbClr val="FFFFCC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77" autoAdjust="0"/>
    <p:restoredTop sz="94660" autoAdjust="0"/>
  </p:normalViewPr>
  <p:slideViewPr>
    <p:cSldViewPr showGuides="1">
      <p:cViewPr varScale="1">
        <p:scale>
          <a:sx n="79" d="100"/>
          <a:sy n="79" d="100"/>
        </p:scale>
        <p:origin x="-91" y="-149"/>
      </p:cViewPr>
      <p:guideLst>
        <p:guide orient="horz" pos="4247"/>
        <p:guide pos="489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17" tIns="45408" rIns="90817" bIns="45408" numCol="1" anchor="t" anchorCtr="0" compatLnSpc="1">
            <a:prstTxWarp prst="textNoShape">
              <a:avLst/>
            </a:prstTxWarp>
          </a:bodyPr>
          <a:lstStyle>
            <a:lvl1pPr defTabSz="90963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9130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17" tIns="45408" rIns="90817" bIns="45408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8313"/>
            <a:ext cx="29130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17" tIns="45408" rIns="90817" bIns="45408" numCol="1" anchor="b" anchorCtr="0" compatLnSpc="1">
            <a:prstTxWarp prst="textNoShape">
              <a:avLst/>
            </a:prstTxWarp>
          </a:bodyPr>
          <a:lstStyle>
            <a:lvl1pPr defTabSz="90963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58313"/>
            <a:ext cx="29130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17" tIns="45408" rIns="90817" bIns="45408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38A875C-1B3B-4020-9E40-C33B94A75D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66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17" tIns="45408" rIns="90817" bIns="45408" numCol="1" anchor="t" anchorCtr="0" compatLnSpc="1">
            <a:prstTxWarp prst="textNoShape">
              <a:avLst/>
            </a:prstTxWarp>
          </a:bodyPr>
          <a:lstStyle>
            <a:lvl1pPr defTabSz="90963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130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17" tIns="45408" rIns="90817" bIns="45408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3738" y="736600"/>
            <a:ext cx="53403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679950"/>
            <a:ext cx="4932363" cy="443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17" tIns="45408" rIns="90817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8313"/>
            <a:ext cx="29130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17" tIns="45408" rIns="90817" bIns="45408" numCol="1" anchor="b" anchorCtr="0" compatLnSpc="1">
            <a:prstTxWarp prst="textNoShape">
              <a:avLst/>
            </a:prstTxWarp>
          </a:bodyPr>
          <a:lstStyle>
            <a:lvl1pPr defTabSz="90963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58313"/>
            <a:ext cx="29130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17" tIns="45408" rIns="90817" bIns="45408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4D3C053E-BF3B-4248-8908-893FB123B2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330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06F47D27-771C-402E-8218-043FCC1EB61C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D2B41C58-933D-4172-9DEA-5DDA60885969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10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B1AE6262-2382-4047-A9BF-139BD18E8AD7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11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4A32EF8B-CFB0-480F-9E96-B62746AF6826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12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8747139A-A25A-4A4A-B61B-73AEEEA7E88E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13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08726D9C-76C2-4EC6-894A-735112AD02B8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14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3C744303-04EA-437F-9FA1-4833886983DA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15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4F1516C9-F560-4EDE-9455-E86984BCFAF1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16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57B4C125-15D9-44F7-AC88-23921088D910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17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3738" y="739775"/>
            <a:ext cx="5335587" cy="3694113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4679950"/>
            <a:ext cx="5378450" cy="4433888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B3984151-A5FF-4C05-BEA3-46405F86D941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18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A6536A02-39F4-43B1-A22D-4BEF5632996D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19</a:t>
            </a:fld>
            <a:endParaRPr lang="en-GB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7951DC63-9985-49D8-880D-FD3544BDD333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2</a:t>
            </a:fld>
            <a:endParaRPr lang="en-GB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66D461D1-29AB-4433-B361-0969B4B6404E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20</a:t>
            </a:fld>
            <a:endParaRPr lang="en-GB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441ED20B-8EDB-40BE-8BFB-0A092BB95E97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21</a:t>
            </a:fld>
            <a:endParaRPr lang="en-GB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881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1241" indent="-285093" defTabSz="913881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0371" indent="-228074" defTabSz="913881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596520" indent="-228074" defTabSz="913881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2668" indent="-228074" defTabSz="913881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08816" indent="-228074" defTabSz="913881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64965" indent="-228074" defTabSz="913881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1113" indent="-228074" defTabSz="913881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77262" indent="-228074" defTabSz="913881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D6CD1E13-9AB8-4C9E-9EA7-8792B6BEB83F}" type="slidenum">
              <a:rPr lang="en-GB" sz="1200" b="0">
                <a:solidFill>
                  <a:prstClr val="black"/>
                </a:solidFill>
                <a:latin typeface="Arial" charset="0"/>
              </a:rPr>
              <a:pPr eaLnBrk="1" hangingPunct="1"/>
              <a:t>22</a:t>
            </a:fld>
            <a:endParaRPr lang="en-GB" sz="1200" b="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3738" y="736600"/>
            <a:ext cx="5338762" cy="3697288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716A9C84-2121-4F0E-8FBC-1CE306DDF5F5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23</a:t>
            </a:fld>
            <a:endParaRPr lang="en-GB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80F6E60E-BEF3-4D79-ADF7-8292C9F23D5B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3</a:t>
            </a:fld>
            <a:endParaRPr lang="en-GB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0D9EB246-DE1D-4683-9618-6F0E9B237B48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4</a:t>
            </a:fld>
            <a:endParaRPr lang="en-GB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68C2F9D8-4EB1-4AFF-AAB7-4950BD0D5EB2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5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8AF26D8D-B247-486B-BC11-F3E6F671EC7E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6</a:t>
            </a:fld>
            <a:endParaRPr lang="en-GB" sz="1200" b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A7ED36FF-D77F-472B-AD3C-A3777970D9D7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7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72AD33A6-AA1B-4484-A365-8E3783C62F21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8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AED24B46-5830-4632-8C9B-118D81ECB99E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9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DCFE6-7B48-4AE2-AB5E-AAE9590A1F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395749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A0496-E74C-43D4-8BEE-E49A23B044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373780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1413" y="0"/>
            <a:ext cx="2414587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650" y="0"/>
            <a:ext cx="7091363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0EAEB-DC76-4769-90E7-8CE08796E7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41656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B537F-7185-4B1D-9E84-3A4240A7F6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928240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C98A7-253D-4C70-86A9-0390FE9DAC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763516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143000"/>
            <a:ext cx="458787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925" y="1143000"/>
            <a:ext cx="458787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02F62-6D4A-42CA-B9B2-87B48C1A5A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74994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C33E4-15E2-4D67-9828-38DCA63EBD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04579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0A0DE-E1D3-41D6-934E-9F0EDE4997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211865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9BD1C-CEB9-4176-8AE7-238DB885AC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025060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545B4-9180-44AA-A5B5-5C409C2532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863648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744AE-117F-45DC-AD8B-234A179D0C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618829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5213" y="0"/>
            <a:ext cx="8840787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    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650" y="1143000"/>
            <a:ext cx="93281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2250" y="64008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6BA66E4-6046-4706-909D-226DCA7FC5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9"/>
          <p:cNvPicPr>
            <a:picLocks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9938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742950" y="0"/>
            <a:ext cx="36195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31" name="Line 11"/>
          <p:cNvSpPr>
            <a:spLocks noChangeShapeType="1"/>
          </p:cNvSpPr>
          <p:nvPr userDrawn="1"/>
        </p:nvSpPr>
        <p:spPr bwMode="auto">
          <a:xfrm>
            <a:off x="0" y="765175"/>
            <a:ext cx="990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s.web.cern.ch/Schools/CAS/CAS_Proceeding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1341438"/>
            <a:ext cx="9328150" cy="15113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GB" sz="4400" dirty="0" smtClean="0"/>
              <a:t>Introduction into the Physics and Technology of Particle Accelerators</a:t>
            </a:r>
            <a:endParaRPr lang="en-GB" sz="2000" dirty="0" smtClean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060450" y="3806825"/>
            <a:ext cx="78422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dirty="0"/>
              <a:t>Rüdiger Schmidt – CERN / TU Darmstadt</a:t>
            </a:r>
          </a:p>
          <a:p>
            <a:pPr algn="ctr" eaLnBrk="1" hangingPunct="1">
              <a:spcBef>
                <a:spcPct val="50000"/>
              </a:spcBef>
            </a:pPr>
            <a:r>
              <a:rPr lang="de-DE" dirty="0" smtClean="0"/>
              <a:t>Graduiertenkolleg</a:t>
            </a:r>
            <a:endParaRPr lang="de-DE" dirty="0"/>
          </a:p>
          <a:p>
            <a:pPr algn="ctr" eaLnBrk="1" hangingPunct="1">
              <a:spcBef>
                <a:spcPct val="50000"/>
              </a:spcBef>
            </a:pPr>
            <a:r>
              <a:rPr lang="de-DE" dirty="0"/>
              <a:t> </a:t>
            </a:r>
            <a:r>
              <a:rPr lang="de-DE" dirty="0" smtClean="0"/>
              <a:t>10 </a:t>
            </a:r>
            <a:r>
              <a:rPr lang="en-US" dirty="0" smtClean="0"/>
              <a:t>October</a:t>
            </a:r>
            <a:r>
              <a:rPr lang="de-DE" dirty="0" smtClean="0"/>
              <a:t>- 14 </a:t>
            </a:r>
            <a:r>
              <a:rPr lang="en-US" dirty="0" smtClean="0"/>
              <a:t>October </a:t>
            </a:r>
            <a:r>
              <a:rPr lang="de-DE" dirty="0" smtClean="0"/>
              <a:t>2011</a:t>
            </a:r>
            <a:endParaRPr lang="de-DE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871663" y="5349875"/>
            <a:ext cx="662146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sz="1800" dirty="0"/>
              <a:t>Home page:  http://rudi.home.cern.ch/rudi/        </a:t>
            </a:r>
          </a:p>
          <a:p>
            <a:pPr eaLnBrk="1" hangingPunct="1">
              <a:lnSpc>
                <a:spcPct val="120000"/>
              </a:lnSpc>
            </a:pPr>
            <a:r>
              <a:rPr lang="en-US" sz="1800" dirty="0"/>
              <a:t>E-mail:          rudiger.schmidt@cern.ch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514B5AE8-F142-47C2-AF93-F0C950AD714F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10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Acceleration and deflection of particles: Lorentz force</a:t>
            </a:r>
            <a:endParaRPr lang="de-DE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990600"/>
            <a:ext cx="9328150" cy="5181600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The force on a charged particle is proportional to the charge, the electric field, and the cross product of the velocity vector and magnetic field:</a:t>
            </a:r>
            <a:endParaRPr lang="de-DE" dirty="0" smtClean="0"/>
          </a:p>
          <a:p>
            <a:pPr marL="0" indent="0" eaLnBrk="1" hangingPunct="1"/>
            <a:endParaRPr lang="de-DE" dirty="0" smtClean="0"/>
          </a:p>
          <a:p>
            <a:pPr marL="0" indent="0" eaLnBrk="1" hangingPunct="1">
              <a:lnSpc>
                <a:spcPct val="20000"/>
              </a:lnSpc>
            </a:pPr>
            <a:endParaRPr lang="de-DE" dirty="0" smtClean="0"/>
          </a:p>
          <a:p>
            <a:pPr marL="0" indent="0" eaLnBrk="1" hangingPunct="1"/>
            <a:endParaRPr lang="en-US" dirty="0" smtClean="0"/>
          </a:p>
          <a:p>
            <a:pPr marL="0" indent="0" eaLnBrk="1" hangingPunct="1"/>
            <a:r>
              <a:rPr lang="en-US" dirty="0" smtClean="0"/>
              <a:t>For an electron, positron, proton,... the charge q is the elementary charge:</a:t>
            </a:r>
            <a:endParaRPr lang="de-DE" dirty="0" smtClean="0"/>
          </a:p>
          <a:p>
            <a:pPr marL="0" indent="0" eaLnBrk="1" hangingPunct="1"/>
            <a:endParaRPr lang="de-DE" dirty="0" smtClean="0"/>
          </a:p>
          <a:p>
            <a:pPr marL="0" indent="0" eaLnBrk="1" hangingPunct="1"/>
            <a:endParaRPr lang="de-DE" dirty="0" smtClean="0"/>
          </a:p>
          <a:p>
            <a:pPr marL="0" indent="0" eaLnBrk="1" hangingPunct="1"/>
            <a:r>
              <a:rPr lang="en-US" dirty="0" smtClean="0"/>
              <a:t>Acceleration is only by electric fields, in the magnetic field particles cannot be accelerated :</a:t>
            </a:r>
            <a:endParaRPr lang="de-DE" dirty="0" smtClean="0"/>
          </a:p>
        </p:txBody>
      </p:sp>
      <p:graphicFrame>
        <p:nvGraphicFramePr>
          <p:cNvPr id="1024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867076"/>
              </p:ext>
            </p:extLst>
          </p:nvPr>
        </p:nvGraphicFramePr>
        <p:xfrm>
          <a:off x="920552" y="3068960"/>
          <a:ext cx="2692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1" name="Equation" r:id="rId4" imgW="2692400" imgH="381000" progId="Equation.3">
                  <p:embed/>
                </p:oleObj>
              </mc:Choice>
              <mc:Fallback>
                <p:oleObj name="Equation" r:id="rId4" imgW="2692400" imgH="38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552" y="3068960"/>
                        <a:ext cx="2692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495335"/>
              </p:ext>
            </p:extLst>
          </p:nvPr>
        </p:nvGraphicFramePr>
        <p:xfrm>
          <a:off x="1064568" y="1772816"/>
          <a:ext cx="2133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2" name="Equation" r:id="rId6" imgW="2133600" imgH="355600" progId="Equation.3">
                  <p:embed/>
                </p:oleObj>
              </mc:Choice>
              <mc:Fallback>
                <p:oleObj name="Equation" r:id="rId6" imgW="2133600" imgH="355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4568" y="1772816"/>
                        <a:ext cx="2133600" cy="355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436114"/>
              </p:ext>
            </p:extLst>
          </p:nvPr>
        </p:nvGraphicFramePr>
        <p:xfrm>
          <a:off x="1064568" y="5293444"/>
          <a:ext cx="40132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3" name="Equation" r:id="rId8" imgW="4013200" imgH="1231900" progId="Equation.3">
                  <p:embed/>
                </p:oleObj>
              </mc:Choice>
              <mc:Fallback>
                <p:oleObj name="Equation" r:id="rId8" imgW="4013200" imgH="1231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4568" y="5293444"/>
                        <a:ext cx="4013200" cy="12319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244237"/>
              </p:ext>
            </p:extLst>
          </p:nvPr>
        </p:nvGraphicFramePr>
        <p:xfrm>
          <a:off x="1064568" y="4429348"/>
          <a:ext cx="14859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4" name="Equation" r:id="rId10" imgW="1485255" imgH="583947" progId="Equation.3">
                  <p:embed/>
                </p:oleObj>
              </mc:Choice>
              <mc:Fallback>
                <p:oleObj name="Equation" r:id="rId10" imgW="1485255" imgH="58394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4568" y="4429348"/>
                        <a:ext cx="14859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A54C4D7F-E3AF-47B4-8628-115ECDBF8704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11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0"/>
            <a:ext cx="8913812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Energy gain of charged particles</a:t>
            </a:r>
            <a:endParaRPr lang="de-DE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143000"/>
            <a:ext cx="9328150" cy="1371600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Example</a:t>
            </a:r>
            <a:r>
              <a:rPr lang="en-US" dirty="0"/>
              <a:t>:</a:t>
            </a:r>
            <a:r>
              <a:rPr lang="en-US" dirty="0" smtClean="0"/>
              <a:t> a charged particle is accelerated in the potential. </a:t>
            </a:r>
          </a:p>
          <a:p>
            <a:pPr marL="0" indent="0" eaLnBrk="1" hangingPunct="1"/>
            <a:r>
              <a:rPr lang="en-US" dirty="0" smtClean="0"/>
              <a:t>Relationship between voltage and electric field:</a:t>
            </a:r>
            <a:endParaRPr lang="de-DE" dirty="0" smtClean="0"/>
          </a:p>
        </p:txBody>
      </p:sp>
      <p:graphicFrame>
        <p:nvGraphicFramePr>
          <p:cNvPr id="11269" name="Object 4"/>
          <p:cNvGraphicFramePr>
            <a:graphicFrameLocks noChangeAspect="1"/>
          </p:cNvGraphicFramePr>
          <p:nvPr/>
        </p:nvGraphicFramePr>
        <p:xfrm>
          <a:off x="1065213" y="3771900"/>
          <a:ext cx="3962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Equation" r:id="rId4" imgW="3962400" imgH="584200" progId="Equation.3">
                  <p:embed/>
                </p:oleObj>
              </mc:Choice>
              <mc:Fallback>
                <p:oleObj name="Equation" r:id="rId4" imgW="3962400" imgH="584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3771900"/>
                        <a:ext cx="3962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5"/>
          <p:cNvGraphicFramePr>
            <a:graphicFrameLocks noChangeAspect="1"/>
          </p:cNvGraphicFramePr>
          <p:nvPr/>
        </p:nvGraphicFramePr>
        <p:xfrm>
          <a:off x="1065213" y="2197100"/>
          <a:ext cx="14859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Equation" r:id="rId6" imgW="1485255" imgH="583947" progId="Equation.3">
                  <p:embed/>
                </p:oleObj>
              </mc:Choice>
              <mc:Fallback>
                <p:oleObj name="Equation" r:id="rId6" imgW="1485255" imgH="58394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2197100"/>
                        <a:ext cx="14859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330200" y="3048000"/>
            <a:ext cx="93281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b="0" dirty="0" smtClean="0">
                <a:solidFill>
                  <a:schemeClr val="tx1"/>
                </a:solidFill>
                <a:latin typeface="Arial" charset="0"/>
              </a:rPr>
              <a:t>Energy gain of charged particle</a:t>
            </a:r>
            <a:r>
              <a:rPr lang="de-DE" b="0" dirty="0" smtClean="0">
                <a:solidFill>
                  <a:schemeClr val="tx1"/>
                </a:solidFill>
                <a:latin typeface="Arial" charset="0"/>
              </a:rPr>
              <a:t>: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endParaRPr lang="de-DE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330200" y="4876800"/>
            <a:ext cx="8799513" cy="1182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30000"/>
              </a:lnSpc>
              <a:spcBef>
                <a:spcPct val="20000"/>
              </a:spcBef>
            </a:pP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US" b="0" dirty="0" smtClean="0">
                <a:solidFill>
                  <a:schemeClr val="tx1"/>
                </a:solidFill>
                <a:latin typeface="Arial" charset="0"/>
              </a:rPr>
              <a:t>The energy gain of a charged particle is proportional to the voltage and the charge of the particle.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25BE46E9-BC29-40FE-8EF0-6C03047CB827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12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29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30200" y="1143000"/>
            <a:ext cx="9328150" cy="1371600"/>
          </a:xfrm>
        </p:spPr>
        <p:txBody>
          <a:bodyPr/>
          <a:lstStyle/>
          <a:p>
            <a:pPr marL="0" indent="0" eaLnBrk="1" hangingPunct="1"/>
            <a:r>
              <a:rPr lang="de-DE" dirty="0" smtClean="0"/>
              <a:t>e.g. capacitor </a:t>
            </a:r>
          </a:p>
          <a:p>
            <a:pPr marL="0" indent="0" eaLnBrk="1" hangingPunct="1"/>
            <a:endParaRPr lang="de-DE" dirty="0" smtClean="0"/>
          </a:p>
        </p:txBody>
      </p:sp>
      <p:sp>
        <p:nvSpPr>
          <p:cNvPr id="1229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Acceleration of an electron in the electric potential</a:t>
            </a:r>
            <a:endParaRPr lang="de-DE" dirty="0" smtClean="0"/>
          </a:p>
        </p:txBody>
      </p:sp>
      <p:sp>
        <p:nvSpPr>
          <p:cNvPr id="12293" name="Rectangle 1028"/>
          <p:cNvSpPr>
            <a:spLocks noChangeArrowheads="1"/>
          </p:cNvSpPr>
          <p:nvPr/>
        </p:nvSpPr>
        <p:spPr bwMode="auto">
          <a:xfrm>
            <a:off x="7594600" y="1735138"/>
            <a:ext cx="8255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4" name="Line 1029"/>
          <p:cNvSpPr>
            <a:spLocks noChangeShapeType="1"/>
          </p:cNvSpPr>
          <p:nvPr/>
        </p:nvSpPr>
        <p:spPr bwMode="auto">
          <a:xfrm>
            <a:off x="5778500" y="3640138"/>
            <a:ext cx="1816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5" name="Text Box 1030"/>
          <p:cNvSpPr txBox="1">
            <a:spLocks noChangeArrowheads="1"/>
          </p:cNvSpPr>
          <p:nvPr/>
        </p:nvSpPr>
        <p:spPr bwMode="auto">
          <a:xfrm>
            <a:off x="1581150" y="1757363"/>
            <a:ext cx="2274888" cy="1382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fr-CH" sz="1800" b="0" dirty="0">
                <a:solidFill>
                  <a:schemeClr val="tx1"/>
                </a:solidFill>
                <a:latin typeface="Arial" charset="0"/>
              </a:rPr>
              <a:t>U = 10000 V</a:t>
            </a:r>
          </a:p>
          <a:p>
            <a:pPr eaLnBrk="1" hangingPunct="1"/>
            <a:r>
              <a:rPr lang="fr-CH" sz="1800" b="0" dirty="0">
                <a:solidFill>
                  <a:schemeClr val="tx1"/>
                </a:solidFill>
                <a:latin typeface="Arial" charset="0"/>
              </a:rPr>
              <a:t>d = 1 m</a:t>
            </a:r>
          </a:p>
          <a:p>
            <a:pPr eaLnBrk="1" hangingPunct="1"/>
            <a:r>
              <a:rPr lang="fr-CH" sz="1800" b="0" dirty="0">
                <a:solidFill>
                  <a:schemeClr val="tx1"/>
                </a:solidFill>
                <a:latin typeface="Arial" charset="0"/>
              </a:rPr>
              <a:t>q = e</a:t>
            </a:r>
            <a:r>
              <a:rPr lang="fr-CH" sz="1800" b="0" baseline="-25000" dirty="0">
                <a:solidFill>
                  <a:schemeClr val="tx1"/>
                </a:solidFill>
                <a:latin typeface="Arial" charset="0"/>
              </a:rPr>
              <a:t>0</a:t>
            </a:r>
          </a:p>
          <a:p>
            <a:pPr eaLnBrk="1" hangingPunct="1"/>
            <a:endParaRPr lang="fr-CH" sz="1800" b="0" baseline="-2500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fr-CH" sz="1800" b="0" dirty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E = 10000 eV</a:t>
            </a:r>
            <a:endParaRPr lang="en-GB" sz="18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6" name="Line 1031"/>
          <p:cNvSpPr>
            <a:spLocks noChangeShapeType="1"/>
          </p:cNvSpPr>
          <p:nvPr/>
        </p:nvSpPr>
        <p:spPr bwMode="auto">
          <a:xfrm flipH="1">
            <a:off x="4540250" y="2573338"/>
            <a:ext cx="1238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7" name="Line 1032"/>
          <p:cNvSpPr>
            <a:spLocks noChangeShapeType="1"/>
          </p:cNvSpPr>
          <p:nvPr/>
        </p:nvSpPr>
        <p:spPr bwMode="auto">
          <a:xfrm flipV="1">
            <a:off x="4540250" y="1430338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8" name="Line 1033"/>
          <p:cNvSpPr>
            <a:spLocks noChangeShapeType="1"/>
          </p:cNvSpPr>
          <p:nvPr/>
        </p:nvSpPr>
        <p:spPr bwMode="auto">
          <a:xfrm flipV="1">
            <a:off x="4540250" y="1430338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9" name="Line 1034"/>
          <p:cNvSpPr>
            <a:spLocks noChangeShapeType="1"/>
          </p:cNvSpPr>
          <p:nvPr/>
        </p:nvSpPr>
        <p:spPr bwMode="auto">
          <a:xfrm>
            <a:off x="7677150" y="2573338"/>
            <a:ext cx="742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00" name="Line 1035"/>
          <p:cNvSpPr>
            <a:spLocks noChangeShapeType="1"/>
          </p:cNvSpPr>
          <p:nvPr/>
        </p:nvSpPr>
        <p:spPr bwMode="auto">
          <a:xfrm flipV="1">
            <a:off x="8420100" y="1430338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01" name="Line 1036"/>
          <p:cNvSpPr>
            <a:spLocks noChangeShapeType="1"/>
          </p:cNvSpPr>
          <p:nvPr/>
        </p:nvSpPr>
        <p:spPr bwMode="auto">
          <a:xfrm flipH="1">
            <a:off x="6851650" y="1430338"/>
            <a:ext cx="1568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02" name="Rectangle 1037"/>
          <p:cNvSpPr>
            <a:spLocks noChangeArrowheads="1"/>
          </p:cNvSpPr>
          <p:nvPr/>
        </p:nvSpPr>
        <p:spPr bwMode="auto">
          <a:xfrm>
            <a:off x="6521450" y="1201738"/>
            <a:ext cx="8255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303" name="Rectangle 1038"/>
          <p:cNvSpPr>
            <a:spLocks noChangeArrowheads="1"/>
          </p:cNvSpPr>
          <p:nvPr/>
        </p:nvSpPr>
        <p:spPr bwMode="auto">
          <a:xfrm>
            <a:off x="6769100" y="1125538"/>
            <a:ext cx="8255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304" name="Rectangle 1039"/>
          <p:cNvSpPr>
            <a:spLocks noChangeArrowheads="1"/>
          </p:cNvSpPr>
          <p:nvPr/>
        </p:nvSpPr>
        <p:spPr bwMode="auto">
          <a:xfrm>
            <a:off x="5695950" y="1735138"/>
            <a:ext cx="8255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05" name="Line 1040"/>
          <p:cNvSpPr>
            <a:spLocks noChangeShapeType="1"/>
          </p:cNvSpPr>
          <p:nvPr/>
        </p:nvSpPr>
        <p:spPr bwMode="auto">
          <a:xfrm>
            <a:off x="6191250" y="2573338"/>
            <a:ext cx="12382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06" name="Line 1041"/>
          <p:cNvSpPr>
            <a:spLocks noChangeShapeType="1"/>
          </p:cNvSpPr>
          <p:nvPr/>
        </p:nvSpPr>
        <p:spPr bwMode="auto">
          <a:xfrm>
            <a:off x="6026150" y="2573338"/>
            <a:ext cx="14033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07" name="Oval 1042"/>
          <p:cNvSpPr>
            <a:spLocks noChangeArrowheads="1"/>
          </p:cNvSpPr>
          <p:nvPr/>
        </p:nvSpPr>
        <p:spPr bwMode="auto">
          <a:xfrm>
            <a:off x="5778500" y="2497138"/>
            <a:ext cx="1651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08" name="Text Box 1043"/>
          <p:cNvSpPr txBox="1">
            <a:spLocks noChangeArrowheads="1"/>
          </p:cNvSpPr>
          <p:nvPr/>
        </p:nvSpPr>
        <p:spPr bwMode="auto">
          <a:xfrm>
            <a:off x="6851650" y="973138"/>
            <a:ext cx="33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2400" b="0" dirty="0">
                <a:solidFill>
                  <a:schemeClr val="tx1"/>
                </a:solidFill>
                <a:latin typeface="Arial" charset="0"/>
              </a:rPr>
              <a:t>+</a:t>
            </a:r>
            <a:endParaRPr lang="en-GB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309" name="Text Box 1044"/>
          <p:cNvSpPr txBox="1">
            <a:spLocks noChangeArrowheads="1"/>
          </p:cNvSpPr>
          <p:nvPr/>
        </p:nvSpPr>
        <p:spPr bwMode="auto">
          <a:xfrm>
            <a:off x="6108700" y="973138"/>
            <a:ext cx="33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2400" b="0" dirty="0">
                <a:solidFill>
                  <a:schemeClr val="tx1"/>
                </a:solidFill>
                <a:latin typeface="Arial" charset="0"/>
              </a:rPr>
              <a:t>-</a:t>
            </a:r>
            <a:endParaRPr lang="en-GB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310" name="Text Box 1045"/>
          <p:cNvSpPr txBox="1">
            <a:spLocks noChangeArrowheads="1"/>
          </p:cNvSpPr>
          <p:nvPr/>
        </p:nvSpPr>
        <p:spPr bwMode="auto">
          <a:xfrm>
            <a:off x="6851650" y="973138"/>
            <a:ext cx="33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2400" b="0" dirty="0">
                <a:solidFill>
                  <a:schemeClr val="tx1"/>
                </a:solidFill>
                <a:latin typeface="Arial" charset="0"/>
              </a:rPr>
              <a:t>+</a:t>
            </a:r>
            <a:endParaRPr lang="en-GB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311" name="Text Box 1046"/>
          <p:cNvSpPr txBox="1">
            <a:spLocks noChangeArrowheads="1"/>
          </p:cNvSpPr>
          <p:nvPr/>
        </p:nvSpPr>
        <p:spPr bwMode="auto">
          <a:xfrm>
            <a:off x="552450" y="3870325"/>
            <a:ext cx="8440738" cy="29745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dirty="0" smtClean="0">
                <a:solidFill>
                  <a:srgbClr val="008000"/>
                </a:solidFill>
                <a:latin typeface="Arial" charset="0"/>
              </a:rPr>
              <a:t>Definition of „</a:t>
            </a:r>
            <a:r>
              <a:rPr lang="en-GB" dirty="0" err="1" smtClean="0">
                <a:solidFill>
                  <a:srgbClr val="008000"/>
                </a:solidFill>
                <a:latin typeface="Arial" charset="0"/>
              </a:rPr>
              <a:t>eV</a:t>
            </a:r>
            <a:r>
              <a:rPr lang="en-GB" dirty="0" smtClean="0">
                <a:solidFill>
                  <a:srgbClr val="008000"/>
                </a:solidFill>
                <a:latin typeface="Arial" charset="0"/>
              </a:rPr>
              <a:t>“:</a:t>
            </a:r>
            <a:r>
              <a:rPr lang="en-GB" b="0" dirty="0" smtClean="0">
                <a:solidFill>
                  <a:schemeClr val="tx1"/>
                </a:solidFill>
                <a:latin typeface="Arial" charset="0"/>
              </a:rPr>
              <a:t> a particle with the charge e</a:t>
            </a:r>
            <a:r>
              <a:rPr lang="en-GB" b="0" baseline="-25000" dirty="0" smtClean="0">
                <a:solidFill>
                  <a:schemeClr val="tx1"/>
                </a:solidFill>
                <a:latin typeface="Arial" charset="0"/>
              </a:rPr>
              <a:t>0</a:t>
            </a:r>
            <a:r>
              <a:rPr lang="en-GB" b="0" dirty="0" smtClean="0">
                <a:solidFill>
                  <a:schemeClr val="tx1"/>
                </a:solidFill>
                <a:latin typeface="Arial" charset="0"/>
              </a:rPr>
              <a:t>, travelling through an electric field with a potential difference of one volt gains an energy of one </a:t>
            </a:r>
            <a:r>
              <a:rPr lang="en-GB" b="0" dirty="0" err="1" smtClean="0">
                <a:solidFill>
                  <a:schemeClr val="tx1"/>
                </a:solidFill>
                <a:latin typeface="Arial" charset="0"/>
              </a:rPr>
              <a:t>eV</a:t>
            </a:r>
            <a:r>
              <a:rPr lang="en-GB" b="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n-GB" b="0" dirty="0" err="1" smtClean="0">
                <a:solidFill>
                  <a:schemeClr val="tx1"/>
                </a:solidFill>
                <a:latin typeface="Arial" charset="0"/>
              </a:rPr>
              <a:t>electronvolt</a:t>
            </a:r>
            <a:r>
              <a:rPr lang="en-GB" b="0" dirty="0" smtClean="0">
                <a:solidFill>
                  <a:schemeClr val="tx1"/>
                </a:solidFill>
                <a:latin typeface="Arial" charset="0"/>
              </a:rPr>
              <a:t>). </a:t>
            </a:r>
          </a:p>
          <a:p>
            <a:pPr eaLnBrk="1" hangingPunct="1">
              <a:lnSpc>
                <a:spcPts val="1800"/>
              </a:lnSpc>
              <a:spcBef>
                <a:spcPts val="0"/>
              </a:spcBef>
            </a:pPr>
            <a:endParaRPr lang="en-GB" b="0" dirty="0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GB" b="0" dirty="0" smtClean="0">
                <a:solidFill>
                  <a:schemeClr val="tx1"/>
                </a:solidFill>
                <a:latin typeface="Arial" charset="0"/>
              </a:rPr>
              <a:t>1 </a:t>
            </a:r>
            <a:r>
              <a:rPr lang="en-GB" b="0" dirty="0" err="1" smtClean="0">
                <a:solidFill>
                  <a:schemeClr val="tx1"/>
                </a:solidFill>
                <a:latin typeface="Arial" charset="0"/>
              </a:rPr>
              <a:t>eV</a:t>
            </a:r>
            <a:r>
              <a:rPr lang="en-GB" b="0" dirty="0" smtClean="0">
                <a:solidFill>
                  <a:schemeClr val="tx1"/>
                </a:solidFill>
                <a:latin typeface="Arial" charset="0"/>
              </a:rPr>
              <a:t> = 1.602 </a:t>
            </a:r>
            <a:r>
              <a:rPr lang="en-GB" b="0" dirty="0" smtClean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 10</a:t>
            </a:r>
            <a:r>
              <a:rPr lang="en-GB" b="0" baseline="30000" dirty="0" smtClean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-19</a:t>
            </a:r>
            <a:r>
              <a:rPr lang="en-GB" b="0" dirty="0" smtClean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 Joule </a:t>
            </a:r>
          </a:p>
          <a:p>
            <a:pPr eaLnBrk="1" hangingPunct="1">
              <a:lnSpc>
                <a:spcPct val="20000"/>
              </a:lnSpc>
              <a:spcBef>
                <a:spcPct val="20000"/>
              </a:spcBef>
            </a:pPr>
            <a:endParaRPr lang="en-GB" b="0" dirty="0" smtClean="0">
              <a:solidFill>
                <a:schemeClr val="tx1"/>
              </a:solidFill>
              <a:latin typeface="Arial" charset="0"/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r>
              <a:rPr lang="en-GB" b="0" dirty="0" smtClean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The energy gain is independent of the energy and velocity of the particle, and the distance between the two plates</a:t>
            </a:r>
          </a:p>
          <a:p>
            <a:pPr eaLnBrk="1" hangingPunct="1">
              <a:spcBef>
                <a:spcPct val="20000"/>
              </a:spcBef>
            </a:pPr>
            <a:r>
              <a:rPr lang="en-GB" b="0" dirty="0" smtClean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			</a:t>
            </a:r>
            <a:r>
              <a:rPr lang="en-GB" b="0" dirty="0" err="1" smtClean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E</a:t>
            </a:r>
            <a:r>
              <a:rPr lang="en-GB" b="0" baseline="-25000" dirty="0" err="1" smtClean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new</a:t>
            </a:r>
            <a:r>
              <a:rPr lang="en-GB" b="0" baseline="-25000" dirty="0" smtClean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GB" b="0" dirty="0" smtClean="0">
                <a:solidFill>
                  <a:schemeClr val="tx1"/>
                </a:solidFill>
                <a:latin typeface="Arial" charset="0"/>
              </a:rPr>
              <a:t>= </a:t>
            </a:r>
            <a:r>
              <a:rPr lang="en-GB" b="0" dirty="0" err="1" smtClean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E</a:t>
            </a:r>
            <a:r>
              <a:rPr lang="en-GB" b="0" baseline="-25000" dirty="0" err="1" smtClean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old</a:t>
            </a:r>
            <a:r>
              <a:rPr lang="en-GB" b="0" baseline="-25000" dirty="0" smtClean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GB" b="0" dirty="0" smtClean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GB" b="0" dirty="0" smtClean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E</a:t>
            </a:r>
          </a:p>
          <a:p>
            <a:pPr eaLnBrk="1" hangingPunct="1">
              <a:lnSpc>
                <a:spcPct val="30000"/>
              </a:lnSpc>
              <a:spcBef>
                <a:spcPct val="20000"/>
              </a:spcBef>
            </a:pPr>
            <a:endParaRPr lang="en-GB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312" name="Text Box 8"/>
          <p:cNvSpPr txBox="1">
            <a:spLocks noChangeArrowheads="1"/>
          </p:cNvSpPr>
          <p:nvPr/>
        </p:nvSpPr>
        <p:spPr bwMode="auto">
          <a:xfrm>
            <a:off x="6248400" y="3475038"/>
            <a:ext cx="936625" cy="314325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CH" sz="1400" b="0" dirty="0">
                <a:solidFill>
                  <a:schemeClr val="tx1"/>
                </a:solidFill>
                <a:latin typeface="Arial" charset="0"/>
              </a:rPr>
              <a:t>d = 1 m</a:t>
            </a:r>
          </a:p>
        </p:txBody>
      </p:sp>
      <p:sp>
        <p:nvSpPr>
          <p:cNvPr id="12313" name="Text Box 10"/>
          <p:cNvSpPr txBox="1">
            <a:spLocks noChangeArrowheads="1"/>
          </p:cNvSpPr>
          <p:nvPr/>
        </p:nvSpPr>
        <p:spPr bwMode="auto">
          <a:xfrm>
            <a:off x="7258050" y="908050"/>
            <a:ext cx="1152525" cy="314325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CH" sz="1400" b="0" dirty="0">
                <a:solidFill>
                  <a:schemeClr val="tx1"/>
                </a:solidFill>
                <a:latin typeface="Arial" charset="0"/>
              </a:rPr>
              <a:t>U = 10000 V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C6D70170-1440-4355-819B-35A7A75930C0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13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Relativistic kinematics: speed and energy</a:t>
            </a:r>
            <a:endParaRPr lang="de-DE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663" y="1196752"/>
            <a:ext cx="9328150" cy="2016224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</a:pPr>
            <a:r>
              <a:rPr lang="en-US" dirty="0" smtClean="0"/>
              <a:t>The speed of the particles at high energy approaches the speed of light.</a:t>
            </a:r>
          </a:p>
          <a:p>
            <a:pPr marL="0" indent="0" eaLnBrk="1" hangingPunct="1">
              <a:lnSpc>
                <a:spcPct val="110000"/>
              </a:lnSpc>
            </a:pPr>
            <a:r>
              <a:rPr lang="en-US" dirty="0" smtClean="0"/>
              <a:t>The speed of light may not be exceeded.  </a:t>
            </a:r>
          </a:p>
          <a:p>
            <a:pPr marL="0" indent="0" eaLnBrk="1" hangingPunct="1">
              <a:lnSpc>
                <a:spcPct val="110000"/>
              </a:lnSpc>
            </a:pPr>
            <a:endParaRPr lang="en-US" dirty="0"/>
          </a:p>
          <a:p>
            <a:pPr marL="0" indent="0" eaLnBrk="1" hangingPunct="1">
              <a:lnSpc>
                <a:spcPct val="110000"/>
              </a:lnSpc>
            </a:pPr>
            <a:r>
              <a:rPr lang="en-US" dirty="0" smtClean="0"/>
              <a:t>Assumption: A particle with mass m</a:t>
            </a:r>
            <a:r>
              <a:rPr lang="en-US" baseline="-25000" dirty="0" smtClean="0"/>
              <a:t>0</a:t>
            </a:r>
            <a:r>
              <a:rPr lang="en-US" dirty="0" smtClean="0"/>
              <a:t> is moving at the speed v regarding the laboratory system.</a:t>
            </a:r>
          </a:p>
          <a:p>
            <a:pPr marL="0" indent="0" eaLnBrk="1" hangingPunct="1">
              <a:lnSpc>
                <a:spcPct val="90000"/>
              </a:lnSpc>
            </a:pPr>
            <a:endParaRPr lang="de-DE" sz="1600" dirty="0" smtClean="0"/>
          </a:p>
          <a:p>
            <a:pPr marL="0" indent="0" eaLnBrk="1" hangingPunct="1">
              <a:lnSpc>
                <a:spcPct val="90000"/>
              </a:lnSpc>
            </a:pPr>
            <a:endParaRPr lang="de-DE" sz="1600" dirty="0" smtClean="0"/>
          </a:p>
        </p:txBody>
      </p:sp>
      <p:graphicFrame>
        <p:nvGraphicFramePr>
          <p:cNvPr id="13318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559055"/>
              </p:ext>
            </p:extLst>
          </p:nvPr>
        </p:nvGraphicFramePr>
        <p:xfrm>
          <a:off x="1208088" y="3644900"/>
          <a:ext cx="6770687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Equation" r:id="rId4" imgW="7543800" imgH="3377880" progId="Equation.3">
                  <p:embed/>
                </p:oleObj>
              </mc:Choice>
              <mc:Fallback>
                <p:oleObj name="Equation" r:id="rId4" imgW="7543800" imgH="337788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3644900"/>
                        <a:ext cx="6770687" cy="2716213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35" y="404662"/>
            <a:ext cx="8671560" cy="6141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57273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266808"/>
            <a:ext cx="8724900" cy="6318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5049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4E0EA085-F279-4FB5-ADB3-C411A2A5C72F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16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>
          <a:xfrm>
            <a:off x="992188" y="0"/>
            <a:ext cx="8913812" cy="762000"/>
          </a:xfrm>
        </p:spPr>
        <p:txBody>
          <a:bodyPr/>
          <a:lstStyle/>
          <a:p>
            <a:pPr eaLnBrk="1" hangingPunct="1"/>
            <a:r>
              <a:rPr lang="en-GB" dirty="0" smtClean="0"/>
              <a:t>Deflecting force on a relativistic charged particle</a:t>
            </a:r>
          </a:p>
        </p:txBody>
      </p:sp>
      <p:graphicFrame>
        <p:nvGraphicFramePr>
          <p:cNvPr id="16389" name="Object 1029"/>
          <p:cNvGraphicFramePr>
            <a:graphicFrameLocks noChangeAspect="1"/>
          </p:cNvGraphicFramePr>
          <p:nvPr/>
        </p:nvGraphicFramePr>
        <p:xfrm>
          <a:off x="274638" y="836613"/>
          <a:ext cx="2133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4" imgW="2133600" imgH="355600" progId="Equation.3">
                  <p:embed/>
                </p:oleObj>
              </mc:Choice>
              <mc:Fallback>
                <p:oleObj name="Equation" r:id="rId4" imgW="21336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8" y="836613"/>
                        <a:ext cx="2133600" cy="355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86" y="1311736"/>
            <a:ext cx="8046720" cy="55016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552713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9D1FF234-5597-42B5-B217-6B7047FC2E33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17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7411" name="Picture 19" descr="efiel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850" y="1828800"/>
            <a:ext cx="24765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Deflection by an electrical field (animation)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26D0F30A-B8E2-4AB7-9660-C45A9BF28F5D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18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Magnetic fields - electric fields</a:t>
            </a:r>
          </a:p>
        </p:txBody>
      </p:sp>
      <p:sp>
        <p:nvSpPr>
          <p:cNvPr id="1843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84150" y="1079500"/>
            <a:ext cx="9328150" cy="5156200"/>
          </a:xfrm>
        </p:spPr>
        <p:txBody>
          <a:bodyPr/>
          <a:lstStyle/>
          <a:p>
            <a:pPr marL="0" indent="0" eaLnBrk="1" hangingPunct="1"/>
            <a:r>
              <a:rPr lang="en-GB" dirty="0" smtClean="0"/>
              <a:t>For the acceleration of charged particles electric fields are used </a:t>
            </a:r>
          </a:p>
          <a:p>
            <a:pPr marL="0" indent="0" eaLnBrk="1" hangingPunct="1"/>
            <a:endParaRPr lang="en-GB" dirty="0" smtClean="0"/>
          </a:p>
          <a:p>
            <a:pPr marL="0" indent="0" eaLnBrk="1" hangingPunct="1"/>
            <a:r>
              <a:rPr lang="en-GB" dirty="0" smtClean="0"/>
              <a:t>Magnetic fields are used for the deflection of particles and for focusing particle beams.  </a:t>
            </a:r>
          </a:p>
          <a:p>
            <a:pPr marL="0" indent="0" eaLnBrk="1" hangingPunct="1"/>
            <a:endParaRPr lang="en-GB" dirty="0" smtClean="0"/>
          </a:p>
          <a:p>
            <a:pPr marL="0" indent="0" eaLnBrk="1" hangingPunct="1"/>
            <a:r>
              <a:rPr lang="en-GB" dirty="0" smtClean="0"/>
              <a:t>There are also some applications for electrostatic fields for the deflection of particles, e.g.:</a:t>
            </a:r>
          </a:p>
          <a:p>
            <a:pPr marL="0" indent="0" eaLnBrk="1" hangingPunct="1"/>
            <a:endParaRPr lang="en-GB" dirty="0" smtClean="0"/>
          </a:p>
          <a:p>
            <a:pPr marL="768350" lvl="1" eaLnBrk="1" hangingPunct="1"/>
            <a:r>
              <a:rPr lang="en-GB" dirty="0" smtClean="0"/>
              <a:t>Beam separation for particles with opposite charge in a storage ring</a:t>
            </a:r>
          </a:p>
          <a:p>
            <a:pPr marL="768350" lvl="1" eaLnBrk="1" hangingPunct="1"/>
            <a:endParaRPr lang="en-GB" dirty="0" smtClean="0"/>
          </a:p>
          <a:p>
            <a:pPr marL="768350" lvl="1" eaLnBrk="1" hangingPunct="1"/>
            <a:r>
              <a:rPr lang="en-GB" dirty="0" smtClean="0"/>
              <a:t>Feedback systems: it is necessary for high beam intensity to deflect individual bunches for beam stabilisation. Electric fields are used</a:t>
            </a:r>
          </a:p>
          <a:p>
            <a:pPr marL="768350" lvl="1" eaLnBrk="1" hangingPunct="1"/>
            <a:endParaRPr lang="en-GB" dirty="0" smtClean="0"/>
          </a:p>
          <a:p>
            <a:pPr marL="768350" lvl="1" eaLnBrk="1" hangingPunct="1"/>
            <a:r>
              <a:rPr lang="en-GB" dirty="0" smtClean="0"/>
              <a:t>Injection and extraction kicker magnets use electric fields</a:t>
            </a:r>
          </a:p>
          <a:p>
            <a:pPr marL="768350" lvl="1" eaLnBrk="1" hangingPunct="1"/>
            <a:endParaRPr lang="de-DE" dirty="0" smtClean="0"/>
          </a:p>
          <a:p>
            <a:pPr marL="768350" lvl="1" eaLnBrk="1" hangingPunct="1">
              <a:buFontTx/>
              <a:buNone/>
            </a:pPr>
            <a:endParaRPr lang="de-DE" sz="1600" dirty="0" smtClean="0"/>
          </a:p>
          <a:p>
            <a:pPr marL="0" indent="0" eaLnBrk="1" hangingPunct="1"/>
            <a:endParaRPr lang="de-DE" sz="18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5EC4476F-709E-4E3C-8AB0-8FA2891C9FEB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19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459" name="Rectangle 3077"/>
          <p:cNvSpPr>
            <a:spLocks noChangeArrowheads="1"/>
          </p:cNvSpPr>
          <p:nvPr/>
        </p:nvSpPr>
        <p:spPr bwMode="auto">
          <a:xfrm>
            <a:off x="506413" y="2286000"/>
            <a:ext cx="8997950" cy="1981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0" name="Rectangle 3078"/>
          <p:cNvSpPr>
            <a:spLocks noChangeArrowheads="1"/>
          </p:cNvSpPr>
          <p:nvPr/>
        </p:nvSpPr>
        <p:spPr bwMode="auto">
          <a:xfrm>
            <a:off x="508000" y="965200"/>
            <a:ext cx="8997950" cy="12065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1" name="Rectangle 3081"/>
          <p:cNvSpPr>
            <a:spLocks noChangeArrowheads="1"/>
          </p:cNvSpPr>
          <p:nvPr/>
        </p:nvSpPr>
        <p:spPr bwMode="auto">
          <a:xfrm>
            <a:off x="3625850" y="2654300"/>
            <a:ext cx="135255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2" name="Rectangle 308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Particle motion in a magnetic field</a:t>
            </a:r>
            <a:endParaRPr lang="de-DE" dirty="0" smtClean="0"/>
          </a:p>
        </p:txBody>
      </p:sp>
      <p:sp>
        <p:nvSpPr>
          <p:cNvPr id="19463" name="Line 3084"/>
          <p:cNvSpPr>
            <a:spLocks noChangeShapeType="1"/>
          </p:cNvSpPr>
          <p:nvPr/>
        </p:nvSpPr>
        <p:spPr bwMode="auto">
          <a:xfrm>
            <a:off x="3771900" y="1168400"/>
            <a:ext cx="3962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64" name="Line 3085"/>
          <p:cNvSpPr>
            <a:spLocks noChangeShapeType="1"/>
          </p:cNvSpPr>
          <p:nvPr/>
        </p:nvSpPr>
        <p:spPr bwMode="auto">
          <a:xfrm flipH="1" flipV="1">
            <a:off x="3797300" y="1358900"/>
            <a:ext cx="387985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65" name="Line 3086"/>
          <p:cNvSpPr>
            <a:spLocks noChangeShapeType="1"/>
          </p:cNvSpPr>
          <p:nvPr/>
        </p:nvSpPr>
        <p:spPr bwMode="auto">
          <a:xfrm flipV="1">
            <a:off x="795338" y="3175000"/>
            <a:ext cx="14033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66" name="Line 3087"/>
          <p:cNvSpPr>
            <a:spLocks noChangeShapeType="1"/>
          </p:cNvSpPr>
          <p:nvPr/>
        </p:nvSpPr>
        <p:spPr bwMode="auto">
          <a:xfrm>
            <a:off x="1042988" y="31750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67" name="Line 3088"/>
          <p:cNvSpPr>
            <a:spLocks noChangeShapeType="1"/>
          </p:cNvSpPr>
          <p:nvPr/>
        </p:nvSpPr>
        <p:spPr bwMode="auto">
          <a:xfrm flipH="1" flipV="1">
            <a:off x="5005388" y="3175000"/>
            <a:ext cx="3879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68" name="Line 3089"/>
          <p:cNvSpPr>
            <a:spLocks noChangeShapeType="1"/>
          </p:cNvSpPr>
          <p:nvPr/>
        </p:nvSpPr>
        <p:spPr bwMode="auto">
          <a:xfrm flipV="1">
            <a:off x="776288" y="3175000"/>
            <a:ext cx="337661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69" name="Line 3092"/>
          <p:cNvSpPr>
            <a:spLocks noChangeShapeType="1"/>
          </p:cNvSpPr>
          <p:nvPr/>
        </p:nvSpPr>
        <p:spPr bwMode="auto">
          <a:xfrm flipH="1">
            <a:off x="4279900" y="2413000"/>
            <a:ext cx="1657350" cy="762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70" name="Line 3093"/>
          <p:cNvSpPr>
            <a:spLocks noChangeShapeType="1"/>
          </p:cNvSpPr>
          <p:nvPr/>
        </p:nvSpPr>
        <p:spPr bwMode="auto">
          <a:xfrm flipH="1">
            <a:off x="4114800" y="2273300"/>
            <a:ext cx="1881188" cy="901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71" name="Text Box 3094"/>
          <p:cNvSpPr txBox="1">
            <a:spLocks noChangeArrowheads="1"/>
          </p:cNvSpPr>
          <p:nvPr/>
        </p:nvSpPr>
        <p:spPr bwMode="auto">
          <a:xfrm>
            <a:off x="812800" y="1041400"/>
            <a:ext cx="2559050" cy="406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b="0" dirty="0" smtClean="0">
                <a:solidFill>
                  <a:schemeClr val="tx1"/>
                </a:solidFill>
                <a:latin typeface="Arial" charset="0"/>
              </a:rPr>
              <a:t>Protons</a:t>
            </a:r>
            <a:endParaRPr lang="en-GB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Text Box 3095"/>
          <p:cNvSpPr txBox="1">
            <a:spLocks noChangeArrowheads="1"/>
          </p:cNvSpPr>
          <p:nvPr/>
        </p:nvSpPr>
        <p:spPr bwMode="auto">
          <a:xfrm>
            <a:off x="6584950" y="1689100"/>
            <a:ext cx="2559050" cy="406400"/>
          </a:xfrm>
          <a:prstGeom prst="rect">
            <a:avLst/>
          </a:prstGeom>
          <a:noFill/>
          <a:ln w="9525">
            <a:solidFill>
              <a:srgbClr val="CC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b="0" dirty="0" smtClean="0">
                <a:solidFill>
                  <a:schemeClr val="tx1"/>
                </a:solidFill>
                <a:latin typeface="Arial" charset="0"/>
              </a:rPr>
              <a:t>Antiprotons</a:t>
            </a:r>
            <a:endParaRPr lang="en-GB" b="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9473" name="Group 3106"/>
          <p:cNvGrpSpPr>
            <a:grpSpLocks/>
          </p:cNvGrpSpPr>
          <p:nvPr/>
        </p:nvGrpSpPr>
        <p:grpSpPr bwMode="auto">
          <a:xfrm>
            <a:off x="3797300" y="3340100"/>
            <a:ext cx="742950" cy="396875"/>
            <a:chOff x="4080" y="3600"/>
            <a:chExt cx="432" cy="250"/>
          </a:xfrm>
        </p:grpSpPr>
        <p:sp>
          <p:nvSpPr>
            <p:cNvPr id="19493" name="Text Box 3107"/>
            <p:cNvSpPr txBox="1">
              <a:spLocks noChangeArrowheads="1"/>
            </p:cNvSpPr>
            <p:nvPr/>
          </p:nvSpPr>
          <p:spPr bwMode="auto">
            <a:xfrm>
              <a:off x="4080" y="3600"/>
              <a:ext cx="1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accent2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accent2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accent2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accent2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accent2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2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2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2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2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CH" dirty="0">
                  <a:solidFill>
                    <a:schemeClr val="tx1"/>
                  </a:solidFill>
                  <a:latin typeface="Arial" charset="0"/>
                </a:rPr>
                <a:t>B</a:t>
              </a:r>
              <a:endParaRPr lang="en-GB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19494" name="Group 3108"/>
            <p:cNvGrpSpPr>
              <a:grpSpLocks/>
            </p:cNvGrpSpPr>
            <p:nvPr/>
          </p:nvGrpSpPr>
          <p:grpSpPr bwMode="auto">
            <a:xfrm>
              <a:off x="4320" y="3648"/>
              <a:ext cx="192" cy="192"/>
              <a:chOff x="4656" y="3360"/>
              <a:chExt cx="192" cy="192"/>
            </a:xfrm>
          </p:grpSpPr>
          <p:sp>
            <p:nvSpPr>
              <p:cNvPr id="19495" name="Oval 3109"/>
              <p:cNvSpPr>
                <a:spLocks noChangeArrowheads="1"/>
              </p:cNvSpPr>
              <p:nvPr/>
            </p:nvSpPr>
            <p:spPr bwMode="auto">
              <a:xfrm>
                <a:off x="4656" y="3360"/>
                <a:ext cx="192" cy="19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496" name="Line 3110"/>
              <p:cNvSpPr>
                <a:spLocks noChangeShapeType="1"/>
              </p:cNvSpPr>
              <p:nvPr/>
            </p:nvSpPr>
            <p:spPr bwMode="auto">
              <a:xfrm>
                <a:off x="4680" y="3388"/>
                <a:ext cx="144" cy="132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497" name="Line 3111"/>
              <p:cNvSpPr>
                <a:spLocks noChangeShapeType="1"/>
              </p:cNvSpPr>
              <p:nvPr/>
            </p:nvSpPr>
            <p:spPr bwMode="auto">
              <a:xfrm flipH="1">
                <a:off x="4680" y="3380"/>
                <a:ext cx="140" cy="140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19474" name="Line 3137"/>
          <p:cNvSpPr>
            <a:spLocks noChangeShapeType="1"/>
          </p:cNvSpPr>
          <p:nvPr/>
        </p:nvSpPr>
        <p:spPr bwMode="auto">
          <a:xfrm flipH="1">
            <a:off x="3733800" y="3162300"/>
            <a:ext cx="565150" cy="11557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75" name="Line 3138"/>
          <p:cNvSpPr>
            <a:spLocks noChangeShapeType="1"/>
          </p:cNvSpPr>
          <p:nvPr/>
        </p:nvSpPr>
        <p:spPr bwMode="auto">
          <a:xfrm flipH="1" flipV="1">
            <a:off x="3810000" y="1612900"/>
            <a:ext cx="3879850" cy="0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76" name="Rectangle 3139"/>
          <p:cNvSpPr>
            <a:spLocks noChangeArrowheads="1"/>
          </p:cNvSpPr>
          <p:nvPr/>
        </p:nvSpPr>
        <p:spPr bwMode="auto">
          <a:xfrm>
            <a:off x="479425" y="4368800"/>
            <a:ext cx="8997950" cy="22733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77" name="Rectangle 3140"/>
          <p:cNvSpPr>
            <a:spLocks noChangeArrowheads="1"/>
          </p:cNvSpPr>
          <p:nvPr/>
        </p:nvSpPr>
        <p:spPr bwMode="auto">
          <a:xfrm>
            <a:off x="3602038" y="4914900"/>
            <a:ext cx="1350962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78" name="Line 3141"/>
          <p:cNvSpPr>
            <a:spLocks noChangeShapeType="1"/>
          </p:cNvSpPr>
          <p:nvPr/>
        </p:nvSpPr>
        <p:spPr bwMode="auto">
          <a:xfrm flipV="1">
            <a:off x="768350" y="5435600"/>
            <a:ext cx="14033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79" name="Line 3142"/>
          <p:cNvSpPr>
            <a:spLocks noChangeShapeType="1"/>
          </p:cNvSpPr>
          <p:nvPr/>
        </p:nvSpPr>
        <p:spPr bwMode="auto">
          <a:xfrm>
            <a:off x="1016000" y="54356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80" name="Line 3143"/>
          <p:cNvSpPr>
            <a:spLocks noChangeShapeType="1"/>
          </p:cNvSpPr>
          <p:nvPr/>
        </p:nvSpPr>
        <p:spPr bwMode="auto">
          <a:xfrm flipH="1" flipV="1">
            <a:off x="4978400" y="5435600"/>
            <a:ext cx="3879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81" name="Line 3144"/>
          <p:cNvSpPr>
            <a:spLocks noChangeShapeType="1"/>
          </p:cNvSpPr>
          <p:nvPr/>
        </p:nvSpPr>
        <p:spPr bwMode="auto">
          <a:xfrm flipV="1">
            <a:off x="776288" y="5435600"/>
            <a:ext cx="3351212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82" name="Line 3145"/>
          <p:cNvSpPr>
            <a:spLocks noChangeShapeType="1"/>
          </p:cNvSpPr>
          <p:nvPr/>
        </p:nvSpPr>
        <p:spPr bwMode="auto">
          <a:xfrm flipH="1">
            <a:off x="4113460" y="4685965"/>
            <a:ext cx="1847850" cy="825500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83" name="Line 3146"/>
          <p:cNvSpPr>
            <a:spLocks noChangeShapeType="1"/>
          </p:cNvSpPr>
          <p:nvPr/>
        </p:nvSpPr>
        <p:spPr bwMode="auto">
          <a:xfrm flipH="1">
            <a:off x="4117800" y="4533900"/>
            <a:ext cx="1879600" cy="901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19484" name="Group 3147"/>
          <p:cNvGrpSpPr>
            <a:grpSpLocks/>
          </p:cNvGrpSpPr>
          <p:nvPr/>
        </p:nvGrpSpPr>
        <p:grpSpPr bwMode="auto">
          <a:xfrm>
            <a:off x="3822700" y="5600700"/>
            <a:ext cx="742950" cy="396875"/>
            <a:chOff x="4080" y="3600"/>
            <a:chExt cx="432" cy="250"/>
          </a:xfrm>
        </p:grpSpPr>
        <p:sp>
          <p:nvSpPr>
            <p:cNvPr id="19488" name="Text Box 3148"/>
            <p:cNvSpPr txBox="1">
              <a:spLocks noChangeArrowheads="1"/>
            </p:cNvSpPr>
            <p:nvPr/>
          </p:nvSpPr>
          <p:spPr bwMode="auto">
            <a:xfrm>
              <a:off x="4080" y="3600"/>
              <a:ext cx="1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accent2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accent2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accent2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accent2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accent2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2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2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2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2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CH" dirty="0">
                  <a:solidFill>
                    <a:schemeClr val="tx1"/>
                  </a:solidFill>
                  <a:latin typeface="Arial" charset="0"/>
                </a:rPr>
                <a:t>B</a:t>
              </a:r>
              <a:endParaRPr lang="en-GB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19489" name="Group 3149"/>
            <p:cNvGrpSpPr>
              <a:grpSpLocks/>
            </p:cNvGrpSpPr>
            <p:nvPr/>
          </p:nvGrpSpPr>
          <p:grpSpPr bwMode="auto">
            <a:xfrm>
              <a:off x="4320" y="3648"/>
              <a:ext cx="192" cy="192"/>
              <a:chOff x="4656" y="3360"/>
              <a:chExt cx="192" cy="192"/>
            </a:xfrm>
          </p:grpSpPr>
          <p:sp>
            <p:nvSpPr>
              <p:cNvPr id="19490" name="Oval 3150"/>
              <p:cNvSpPr>
                <a:spLocks noChangeArrowheads="1"/>
              </p:cNvSpPr>
              <p:nvPr/>
            </p:nvSpPr>
            <p:spPr bwMode="auto">
              <a:xfrm>
                <a:off x="4656" y="3360"/>
                <a:ext cx="192" cy="19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491" name="Line 3151"/>
              <p:cNvSpPr>
                <a:spLocks noChangeShapeType="1"/>
              </p:cNvSpPr>
              <p:nvPr/>
            </p:nvSpPr>
            <p:spPr bwMode="auto">
              <a:xfrm>
                <a:off x="4680" y="3388"/>
                <a:ext cx="144" cy="132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492" name="Line 3152"/>
              <p:cNvSpPr>
                <a:spLocks noChangeShapeType="1"/>
              </p:cNvSpPr>
              <p:nvPr/>
            </p:nvSpPr>
            <p:spPr bwMode="auto">
              <a:xfrm flipH="1">
                <a:off x="4680" y="3380"/>
                <a:ext cx="140" cy="140"/>
              </a:xfrm>
              <a:prstGeom prst="line">
                <a:avLst/>
              </a:prstGeom>
              <a:noFill/>
              <a:ln w="19050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19485" name="Line 3153"/>
          <p:cNvSpPr>
            <a:spLocks noChangeShapeType="1"/>
          </p:cNvSpPr>
          <p:nvPr/>
        </p:nvSpPr>
        <p:spPr bwMode="auto">
          <a:xfrm flipH="1">
            <a:off x="2565400" y="5511800"/>
            <a:ext cx="1555750" cy="0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86" name="Text Box 3154"/>
          <p:cNvSpPr txBox="1">
            <a:spLocks noChangeArrowheads="1"/>
          </p:cNvSpPr>
          <p:nvPr/>
        </p:nvSpPr>
        <p:spPr bwMode="auto">
          <a:xfrm>
            <a:off x="6078538" y="2717800"/>
            <a:ext cx="3370262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800" b="0" dirty="0" smtClean="0">
                <a:solidFill>
                  <a:schemeClr val="tx1"/>
                </a:solidFill>
                <a:latin typeface="Arial" charset="0"/>
              </a:rPr>
              <a:t>A circular accelerator for two beams with equal particles requires magnets with opposite field direction.</a:t>
            </a:r>
            <a:endParaRPr lang="en-GB" sz="18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87" name="Text Box 3155"/>
          <p:cNvSpPr txBox="1">
            <a:spLocks noChangeArrowheads="1"/>
          </p:cNvSpPr>
          <p:nvPr/>
        </p:nvSpPr>
        <p:spPr bwMode="auto">
          <a:xfrm>
            <a:off x="5659958" y="5672435"/>
            <a:ext cx="3724275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800" b="0" dirty="0" smtClean="0">
                <a:solidFill>
                  <a:schemeClr val="tx1"/>
                </a:solidFill>
                <a:latin typeface="Arial" charset="0"/>
              </a:rPr>
              <a:t>Therefore many colliders are operating with particles and antiparticles (p-antiproton, </a:t>
            </a:r>
            <a:r>
              <a:rPr lang="en-GB" sz="1800" b="0" dirty="0" err="1" smtClean="0">
                <a:solidFill>
                  <a:schemeClr val="tx1"/>
                </a:solidFill>
                <a:latin typeface="Arial" charset="0"/>
              </a:rPr>
              <a:t>e+e</a:t>
            </a:r>
            <a:r>
              <a:rPr lang="en-GB" sz="1800" b="0" dirty="0" smtClean="0">
                <a:solidFill>
                  <a:schemeClr val="tx1"/>
                </a:solidFill>
                <a:latin typeface="Arial" charset="0"/>
              </a:rPr>
              <a:t>-)</a:t>
            </a:r>
            <a:endParaRPr lang="en-GB" sz="1800" b="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6EA11FA8-911A-4D5E-BC70-824BC32F805E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Literature on particle accelerators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908049"/>
            <a:ext cx="9328150" cy="5834063"/>
          </a:xfrm>
        </p:spPr>
        <p:txBody>
          <a:bodyPr/>
          <a:lstStyle/>
          <a:p>
            <a:pPr eaLnBrk="1" hangingPunct="1"/>
            <a:r>
              <a:rPr lang="de-DE" sz="1800" dirty="0" smtClean="0"/>
              <a:t>Literature</a:t>
            </a:r>
          </a:p>
          <a:p>
            <a:pPr eaLnBrk="1" hangingPunct="1">
              <a:buFontTx/>
              <a:buChar char="•"/>
            </a:pPr>
            <a:r>
              <a:rPr lang="de-DE" sz="1800" dirty="0" smtClean="0"/>
              <a:t>Physik der Teilchenbeschleuniger und Synchrotronstrahlungsquellen, Klaus Wille, Teubner Verlag, Studienbücher, 2. Auflage 1996 (exists also in English)</a:t>
            </a:r>
          </a:p>
          <a:p>
            <a:pPr eaLnBrk="1" hangingPunct="1">
              <a:buFontTx/>
              <a:buChar char="•"/>
            </a:pPr>
            <a:r>
              <a:rPr lang="en-GB" sz="1800" dirty="0" smtClean="0"/>
              <a:t>Helmut </a:t>
            </a:r>
            <a:r>
              <a:rPr lang="en-GB" sz="1800" dirty="0" err="1" smtClean="0"/>
              <a:t>Wiedemann</a:t>
            </a:r>
            <a:r>
              <a:rPr lang="en-GB" sz="1800" dirty="0" smtClean="0"/>
              <a:t>, Particle Accelerator Physics</a:t>
            </a:r>
          </a:p>
          <a:p>
            <a:pPr eaLnBrk="1" hangingPunct="1">
              <a:buFontTx/>
              <a:buChar char="•"/>
            </a:pPr>
            <a:r>
              <a:rPr lang="en-GB" sz="1800" dirty="0" smtClean="0"/>
              <a:t>Edmund Wilson, An Introduction to Particle Accelerators</a:t>
            </a:r>
          </a:p>
          <a:p>
            <a:pPr eaLnBrk="1" hangingPunct="1">
              <a:buFontTx/>
              <a:buChar char="•"/>
            </a:pPr>
            <a:r>
              <a:rPr lang="de-DE" sz="1800" dirty="0" err="1" smtClean="0"/>
              <a:t>Proceedings</a:t>
            </a:r>
            <a:r>
              <a:rPr lang="de-DE" sz="1800" dirty="0" smtClean="0"/>
              <a:t> of CERN ACCELERATOR SCHOOL (CAS), Yellow Reports, für viele Themen in der Beschleunigerphysik, General Accelerator Physics, and topical schools on Vacuum, Superconductivity, Synchrotron Radiation, Cyclotrons, and others… </a:t>
            </a:r>
            <a:r>
              <a:rPr lang="de-DE" sz="1800" dirty="0" smtClean="0">
                <a:hlinkClick r:id="rId3"/>
              </a:rPr>
              <a:t>http://schools.web.cern.ch/Schools/CAS/CAS_Proceedings.html</a:t>
            </a:r>
            <a:endParaRPr lang="de-DE" sz="1800" dirty="0" smtClean="0"/>
          </a:p>
          <a:p>
            <a:pPr eaLnBrk="1" hangingPunct="1">
              <a:buFontTx/>
              <a:buChar char="•"/>
            </a:pPr>
            <a:r>
              <a:rPr lang="de-DE" sz="1800" dirty="0" smtClean="0"/>
              <a:t>5th General CERN Accelerator School, CERN 94-01, 26 January 1994, 2 Volumes, edited </a:t>
            </a:r>
            <a:r>
              <a:rPr lang="de-DE" sz="1800" dirty="0" err="1" smtClean="0"/>
              <a:t>by</a:t>
            </a:r>
            <a:r>
              <a:rPr lang="de-DE" sz="1800" dirty="0" smtClean="0"/>
              <a:t> </a:t>
            </a:r>
            <a:r>
              <a:rPr lang="de-DE" sz="1800" dirty="0" err="1" smtClean="0"/>
              <a:t>S.Turner</a:t>
            </a:r>
            <a:endParaRPr lang="de-DE" sz="1800" dirty="0" smtClean="0"/>
          </a:p>
          <a:p>
            <a:pPr eaLnBrk="1" hangingPunct="1"/>
            <a:r>
              <a:rPr lang="de-DE" sz="1800" dirty="0" smtClean="0"/>
              <a:t>Special topics</a:t>
            </a:r>
          </a:p>
          <a:p>
            <a:pPr eaLnBrk="1" hangingPunct="1">
              <a:buFontTx/>
              <a:buChar char="•"/>
            </a:pPr>
            <a:r>
              <a:rPr lang="de-DE" sz="1800" dirty="0" smtClean="0"/>
              <a:t>Superconducting Accelerator Magnets, K.H.Mess, P.Schmüser, S.Wolff, WorldScientific 1996</a:t>
            </a:r>
          </a:p>
          <a:p>
            <a:pPr eaLnBrk="1" hangingPunct="1">
              <a:buFontTx/>
              <a:buChar char="•"/>
            </a:pPr>
            <a:r>
              <a:rPr lang="de-DE" sz="1800" dirty="0" smtClean="0"/>
              <a:t>Handbook of Accelerator Physics and Engineering, A.W.Chao and M.Tigner, World Scientific, 1998 </a:t>
            </a:r>
          </a:p>
          <a:p>
            <a:pPr eaLnBrk="1" hangingPunct="1">
              <a:buFontTx/>
              <a:buChar char="•"/>
            </a:pPr>
            <a:r>
              <a:rPr lang="en-GB" sz="1800" dirty="0" err="1" smtClean="0"/>
              <a:t>A.Sessler</a:t>
            </a:r>
            <a:r>
              <a:rPr lang="en-GB" sz="1800" dirty="0" smtClean="0"/>
              <a:t>, </a:t>
            </a:r>
            <a:r>
              <a:rPr lang="en-GB" sz="1800" dirty="0" err="1" smtClean="0"/>
              <a:t>E.Wilson</a:t>
            </a:r>
            <a:r>
              <a:rPr lang="en-GB" sz="1800" dirty="0" smtClean="0"/>
              <a:t>: Engines of Discovery, World Scientific, </a:t>
            </a:r>
            <a:r>
              <a:rPr lang="en-GB" sz="1800" dirty="0" err="1" smtClean="0"/>
              <a:t>Singapur</a:t>
            </a:r>
            <a:r>
              <a:rPr lang="en-GB" sz="1800" dirty="0" smtClean="0"/>
              <a:t> 2007</a:t>
            </a:r>
            <a:r>
              <a:rPr lang="en-GB" dirty="0" smtClean="0"/>
              <a:t>  </a:t>
            </a:r>
          </a:p>
          <a:p>
            <a:pPr eaLnBrk="1" hangingPunct="1">
              <a:buFontTx/>
              <a:buChar char="•"/>
            </a:pPr>
            <a:r>
              <a:rPr lang="de-CH" sz="1800" dirty="0" smtClean="0"/>
              <a:t>Conferences and </a:t>
            </a:r>
            <a:r>
              <a:rPr lang="en-US" sz="1800" dirty="0" smtClean="0"/>
              <a:t> Workshops on</a:t>
            </a:r>
            <a:r>
              <a:rPr lang="fr-CH" sz="1800" dirty="0" smtClean="0"/>
              <a:t> </a:t>
            </a:r>
            <a:r>
              <a:rPr lang="fr-CH" sz="1800" dirty="0" err="1" smtClean="0"/>
              <a:t>accelerator</a:t>
            </a:r>
            <a:r>
              <a:rPr lang="fr-CH" sz="1800" dirty="0" smtClean="0"/>
              <a:t> </a:t>
            </a:r>
            <a:r>
              <a:rPr lang="fr-CH" sz="1800" dirty="0" err="1" smtClean="0"/>
              <a:t>physics</a:t>
            </a:r>
            <a:r>
              <a:rPr lang="fr-CH" sz="1800" dirty="0" smtClean="0"/>
              <a:t> (EPAC, PAC, IPAC, …)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C267C023-3037-4DE8-9755-A217658B3C95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20</a:t>
            </a:fld>
            <a:endParaRPr lang="en-GB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Are accelerators always “accelerating” particles? </a:t>
            </a:r>
            <a:endParaRPr lang="de-DE" dirty="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908050"/>
            <a:ext cx="9504486" cy="5617294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C00000"/>
                </a:solidFill>
              </a:rPr>
              <a:t>h</a:t>
            </a:r>
            <a:r>
              <a:rPr lang="en-US" dirty="0" smtClean="0">
                <a:solidFill>
                  <a:srgbClr val="C00000"/>
                </a:solidFill>
              </a:rPr>
              <a:t>ere: accelerating – increasing the energy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True for the most accelerator... but not for all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You would call a TV not an accelerator, although it accelerates electrons with a voltage of some kV</a:t>
            </a:r>
            <a:endParaRPr lang="de-DE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Storage rings are accelerators where particles are stored (the particle energy remains constant in many of such "accelerators")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de-DE" dirty="0" smtClean="0"/>
              <a:t>For accumulating positrons </a:t>
            </a:r>
            <a:r>
              <a:rPr lang="de-DE" dirty="0"/>
              <a:t>a</a:t>
            </a:r>
            <a:r>
              <a:rPr lang="de-DE" dirty="0" smtClean="0"/>
              <a:t>nd antiprotons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de-DE" dirty="0" smtClean="0"/>
              <a:t>For colliding two proton beams (</a:t>
            </a:r>
            <a:r>
              <a:rPr lang="de-DE" dirty="0"/>
              <a:t>i</a:t>
            </a:r>
            <a:r>
              <a:rPr lang="de-DE" dirty="0" smtClean="0"/>
              <a:t>njection at collision energy, e.g. CERN ISR)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Accelerator to produce synchrotron radiation (one of the most important types of accelerators), often without acceleration of the particles</a:t>
            </a:r>
            <a:endParaRPr lang="de-DE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/>
              <a:t>Accelerator where particles are directed on a target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For the production of neutrinos or other particles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The production of antiprotons works with protons, which are directed on a target with an energy of several GeV</a:t>
            </a:r>
            <a:endParaRPr lang="de-DE" dirty="0"/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Accelerator where particles are slowed down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The antiprotons produced in a target have a kinetic energy of a few hundred MeV, and are slowed down for experiments with a few </a:t>
            </a:r>
            <a:r>
              <a:rPr lang="en-US" dirty="0" err="1" smtClean="0"/>
              <a:t>eV</a:t>
            </a:r>
            <a:r>
              <a:rPr lang="en-US" dirty="0" smtClean="0"/>
              <a:t> (CERN - AD) - e.g. for the production of anti - hydrogen</a:t>
            </a:r>
            <a:endParaRPr lang="de-DE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140682C3-8226-4CC7-8A17-AE791CF7EBF7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21</a:t>
            </a:fld>
            <a:endParaRPr lang="en-GB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Accelerator Physics and Technology</a:t>
            </a:r>
            <a:r>
              <a:rPr lang="de-DE" dirty="0" smtClean="0"/>
              <a:t>?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025" y="981075"/>
            <a:ext cx="9577388" cy="7921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/>
            <a:r>
              <a:rPr lang="en-US" b="1" dirty="0" smtClean="0">
                <a:solidFill>
                  <a:schemeClr val="accent2"/>
                </a:solidFill>
              </a:rPr>
              <a:t>The physical and technical basics to design, develop, build and operate a particle accelerator</a:t>
            </a:r>
            <a:r>
              <a:rPr lang="de-DE" b="1" dirty="0" smtClean="0">
                <a:solidFill>
                  <a:schemeClr val="accent2"/>
                </a:solidFill>
              </a:rPr>
              <a:t> </a:t>
            </a:r>
            <a:endParaRPr lang="de-DE" dirty="0" smtClean="0">
              <a:solidFill>
                <a:schemeClr val="accent2"/>
              </a:solidFill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00025" y="1989138"/>
            <a:ext cx="9328150" cy="4680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b="0" dirty="0" smtClean="0">
                <a:solidFill>
                  <a:schemeClr val="tx1"/>
                </a:solidFill>
                <a:latin typeface="Arial" charset="0"/>
              </a:rPr>
              <a:t>Electromagnetism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b="0" dirty="0" smtClean="0">
                <a:solidFill>
                  <a:schemeClr val="tx1"/>
                </a:solidFill>
                <a:latin typeface="Arial" charset="0"/>
              </a:rPr>
              <a:t>Radiation Physics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de-DE" b="0" dirty="0" smtClean="0">
                <a:solidFill>
                  <a:schemeClr val="tx1"/>
                </a:solidFill>
                <a:latin typeface="Arial" charset="0"/>
              </a:rPr>
              <a:t>article physics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R</a:t>
            </a:r>
            <a:r>
              <a:rPr lang="de-DE" b="0" dirty="0" smtClean="0">
                <a:solidFill>
                  <a:schemeClr val="tx1"/>
                </a:solidFill>
                <a:latin typeface="Arial" charset="0"/>
              </a:rPr>
              <a:t>elativity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de-DE" b="0" dirty="0" smtClean="0">
                <a:solidFill>
                  <a:schemeClr val="tx1"/>
                </a:solidFill>
                <a:latin typeface="Arial" charset="0"/>
              </a:rPr>
              <a:t>hermodynamics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M</a:t>
            </a:r>
            <a:r>
              <a:rPr lang="de-DE" b="0" dirty="0" smtClean="0">
                <a:solidFill>
                  <a:schemeClr val="tx1"/>
                </a:solidFill>
                <a:latin typeface="Arial" charset="0"/>
              </a:rPr>
              <a:t>echanics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Q</a:t>
            </a:r>
            <a:r>
              <a:rPr lang="de-DE" b="0" dirty="0" smtClean="0">
                <a:solidFill>
                  <a:schemeClr val="tx1"/>
                </a:solidFill>
                <a:latin typeface="Arial" charset="0"/>
              </a:rPr>
              <a:t>uantum mechanics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de-DE" b="0" dirty="0" smtClean="0">
                <a:solidFill>
                  <a:schemeClr val="tx1"/>
                </a:solidFill>
                <a:latin typeface="Arial" charset="0"/>
              </a:rPr>
              <a:t>hysics of non-linear systems,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S</a:t>
            </a:r>
            <a:r>
              <a:rPr lang="de-DE" b="0" dirty="0" smtClean="0">
                <a:solidFill>
                  <a:schemeClr val="tx1"/>
                </a:solidFill>
                <a:latin typeface="Arial" charset="0"/>
              </a:rPr>
              <a:t>olid state physics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b="0" dirty="0" smtClean="0">
                <a:solidFill>
                  <a:schemeClr val="tx1"/>
                </a:solidFill>
                <a:latin typeface="Arial" charset="0"/>
              </a:rPr>
              <a:t>Surface science and vacuum physics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0" dirty="0" smtClean="0">
                <a:solidFill>
                  <a:schemeClr val="tx1"/>
                </a:solidFill>
                <a:latin typeface="Arial" charset="0"/>
              </a:rPr>
              <a:t>Also: Mechanical engineering, electrical and electronics engineering, computer science, civil engineering, including surveying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C4658C9A-9C6D-4A06-9E89-5123DA1C3B1B}" type="slidenum">
              <a:rPr lang="en-GB" sz="1400" b="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22</a:t>
            </a:fld>
            <a:endParaRPr lang="en-GB" sz="1400" b="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5213" y="4"/>
            <a:ext cx="8840787" cy="765175"/>
          </a:xfrm>
        </p:spPr>
        <p:txBody>
          <a:bodyPr/>
          <a:lstStyle/>
          <a:p>
            <a:pPr eaLnBrk="1" hangingPunct="1"/>
            <a:r>
              <a:rPr lang="de-DE" dirty="0" smtClean="0"/>
              <a:t>Accelerator </a:t>
            </a:r>
            <a:r>
              <a:rPr lang="de-DE" dirty="0"/>
              <a:t>Technology </a:t>
            </a:r>
            <a:r>
              <a:rPr lang="de-DE" dirty="0" smtClean="0"/>
              <a:t>		</a:t>
            </a:r>
            <a:r>
              <a:rPr lang="de-DE" dirty="0"/>
              <a:t> </a:t>
            </a:r>
            <a:r>
              <a:rPr lang="de-DE" dirty="0" smtClean="0"/>
              <a:t> Accelerator Physics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480" y="1066802"/>
            <a:ext cx="4896544" cy="5602557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33CC"/>
                </a:solidFill>
              </a:rPr>
              <a:t>Sources for the production of particles</a:t>
            </a:r>
          </a:p>
          <a:p>
            <a:pPr eaLnBrk="1" hangingPunct="1">
              <a:lnSpc>
                <a:spcPts val="1600"/>
              </a:lnSpc>
              <a:spcBef>
                <a:spcPts val="0"/>
              </a:spcBef>
            </a:pPr>
            <a:endParaRPr lang="en-US" b="1" dirty="0" smtClean="0">
              <a:solidFill>
                <a:srgbClr val="0033CC"/>
              </a:solidFill>
            </a:endParaRPr>
          </a:p>
          <a:p>
            <a:pPr eaLnBrk="1" hangingPunct="1"/>
            <a:r>
              <a:rPr lang="en-US" b="1" dirty="0" smtClean="0">
                <a:solidFill>
                  <a:srgbClr val="0033CC"/>
                </a:solidFill>
              </a:rPr>
              <a:t>Structures for particle acceleration (cavity resonators) </a:t>
            </a:r>
          </a:p>
          <a:p>
            <a:pPr eaLnBrk="1" hangingPunct="1">
              <a:lnSpc>
                <a:spcPts val="1600"/>
              </a:lnSpc>
              <a:spcBef>
                <a:spcPts val="0"/>
              </a:spcBef>
            </a:pPr>
            <a:endParaRPr lang="en-US" b="1" dirty="0">
              <a:solidFill>
                <a:srgbClr val="0033CC"/>
              </a:solidFill>
            </a:endParaRPr>
          </a:p>
          <a:p>
            <a:pPr eaLnBrk="1" hangingPunct="1"/>
            <a:r>
              <a:rPr lang="en-US" b="1" dirty="0" smtClean="0">
                <a:solidFill>
                  <a:srgbClr val="0033CC"/>
                </a:solidFill>
              </a:rPr>
              <a:t>Magnets for particle deflection</a:t>
            </a:r>
          </a:p>
          <a:p>
            <a:pPr eaLnBrk="1" hangingPunct="1">
              <a:lnSpc>
                <a:spcPts val="1600"/>
              </a:lnSpc>
              <a:spcBef>
                <a:spcPts val="0"/>
              </a:spcBef>
            </a:pPr>
            <a:endParaRPr lang="en-US" b="1" dirty="0"/>
          </a:p>
          <a:p>
            <a:pPr eaLnBrk="1" hangingPunct="1"/>
            <a:r>
              <a:rPr lang="en-US" b="1" dirty="0" smtClean="0"/>
              <a:t>Cryogenics for superconducting magnets and cavities </a:t>
            </a:r>
          </a:p>
          <a:p>
            <a:pPr eaLnBrk="1" hangingPunct="1">
              <a:lnSpc>
                <a:spcPts val="1600"/>
              </a:lnSpc>
              <a:spcBef>
                <a:spcPts val="0"/>
              </a:spcBef>
            </a:pPr>
            <a:endParaRPr lang="en-US" b="1" dirty="0"/>
          </a:p>
          <a:p>
            <a:pPr eaLnBrk="1" hangingPunct="1"/>
            <a:r>
              <a:rPr lang="en-US" b="1" dirty="0" smtClean="0"/>
              <a:t>High vacuum systems for storage rings</a:t>
            </a:r>
          </a:p>
          <a:p>
            <a:pPr lvl="1" eaLnBrk="1" hangingPunct="1"/>
            <a:r>
              <a:rPr lang="en-US" dirty="0" smtClean="0"/>
              <a:t>to store particles for many hours in a storage ring</a:t>
            </a:r>
          </a:p>
          <a:p>
            <a:pPr eaLnBrk="1" hangingPunct="1">
              <a:lnSpc>
                <a:spcPts val="1600"/>
              </a:lnSpc>
              <a:spcBef>
                <a:spcPts val="0"/>
              </a:spcBef>
            </a:pPr>
            <a:endParaRPr lang="en-US" b="1" dirty="0"/>
          </a:p>
          <a:p>
            <a:pPr eaLnBrk="1" hangingPunct="1"/>
            <a:r>
              <a:rPr lang="en-US" b="1" dirty="0" smtClean="0"/>
              <a:t>Beam instrumentation and control </a:t>
            </a:r>
          </a:p>
          <a:p>
            <a:pPr eaLnBrk="1" hangingPunct="1">
              <a:lnSpc>
                <a:spcPts val="1600"/>
              </a:lnSpc>
              <a:spcBef>
                <a:spcPts val="0"/>
              </a:spcBef>
            </a:pPr>
            <a:endParaRPr lang="en-US" b="1" dirty="0"/>
          </a:p>
          <a:p>
            <a:pPr eaLnBrk="1" hangingPunct="1"/>
            <a:r>
              <a:rPr lang="en-US" b="1" dirty="0" smtClean="0"/>
              <a:t>Kicker magnets</a:t>
            </a:r>
          </a:p>
          <a:p>
            <a:pPr lvl="1" eaLnBrk="1" hangingPunct="1"/>
            <a:r>
              <a:rPr lang="en-US" dirty="0" smtClean="0"/>
              <a:t>to inject and extract particles</a:t>
            </a:r>
            <a:endParaRPr lang="de-DE" dirty="0" smtClean="0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5385048" y="1076325"/>
            <a:ext cx="4208217" cy="55930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dirty="0" smtClean="0">
                <a:solidFill>
                  <a:srgbClr val="0033CC"/>
                </a:solidFill>
                <a:latin typeface="Arial" charset="0"/>
              </a:rPr>
              <a:t>Linear transverse beam dynamic (optics)</a:t>
            </a:r>
          </a:p>
          <a:p>
            <a:pPr marL="342900" indent="-342900">
              <a:spcBef>
                <a:spcPct val="20000"/>
              </a:spcBef>
            </a:pPr>
            <a:endParaRPr lang="en-GB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GB" b="0" dirty="0" smtClean="0">
                <a:solidFill>
                  <a:schemeClr val="tx1"/>
                </a:solidFill>
                <a:latin typeface="Arial" charset="0"/>
              </a:rPr>
              <a:t>Nonlinear transverse beam dynamics</a:t>
            </a:r>
          </a:p>
          <a:p>
            <a:pPr marL="342900" indent="-342900">
              <a:spcBef>
                <a:spcPct val="20000"/>
              </a:spcBef>
            </a:pPr>
            <a:endParaRPr lang="en-GB" b="0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GB" dirty="0" smtClean="0">
                <a:solidFill>
                  <a:srgbClr val="0033CC"/>
                </a:solidFill>
                <a:latin typeface="Arial" charset="0"/>
              </a:rPr>
              <a:t>Longitudinal beam dynamics </a:t>
            </a:r>
          </a:p>
          <a:p>
            <a:pPr marL="342900" indent="-342900">
              <a:spcBef>
                <a:spcPct val="20000"/>
              </a:spcBef>
            </a:pPr>
            <a:endParaRPr lang="en-GB" dirty="0" smtClean="0">
              <a:solidFill>
                <a:srgbClr val="0033CC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GB" dirty="0" smtClean="0">
                <a:solidFill>
                  <a:srgbClr val="0033CC"/>
                </a:solidFill>
                <a:latin typeface="Arial" charset="0"/>
              </a:rPr>
              <a:t>Synchrotron radiation</a:t>
            </a:r>
          </a:p>
          <a:p>
            <a:pPr marL="342900" indent="-342900">
              <a:spcBef>
                <a:spcPct val="20000"/>
              </a:spcBef>
            </a:pPr>
            <a:endParaRPr lang="en-GB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GB" dirty="0" smtClean="0">
                <a:solidFill>
                  <a:schemeClr val="tx1"/>
                </a:solidFill>
                <a:latin typeface="Arial" charset="0"/>
              </a:rPr>
              <a:t>Collective effects</a:t>
            </a:r>
          </a:p>
          <a:p>
            <a:pPr marL="342900" indent="-342900">
              <a:spcBef>
                <a:spcPct val="20000"/>
              </a:spcBef>
            </a:pPr>
            <a:endParaRPr lang="en-GB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GB" dirty="0" smtClean="0">
                <a:solidFill>
                  <a:schemeClr val="tx1"/>
                </a:solidFill>
                <a:latin typeface="Arial" charset="0"/>
              </a:rPr>
              <a:t>Particle interaction with matter </a:t>
            </a:r>
          </a:p>
          <a:p>
            <a:pPr marL="342900" indent="-342900">
              <a:spcBef>
                <a:spcPct val="20000"/>
              </a:spcBef>
            </a:pPr>
            <a:endParaRPr lang="de-DE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43832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6C5ECF36-C110-4B2C-8AD3-1EB239E34087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23</a:t>
            </a:fld>
            <a:endParaRPr lang="en-GB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Applications of particle accelerators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464" y="1052736"/>
            <a:ext cx="9648825" cy="5544616"/>
          </a:xfrm>
        </p:spPr>
        <p:txBody>
          <a:bodyPr/>
          <a:lstStyle/>
          <a:p>
            <a:pPr marL="381000" indent="-381000" eaLnBrk="1" hangingPunct="1">
              <a:lnSpc>
                <a:spcPct val="30000"/>
              </a:lnSpc>
            </a:pPr>
            <a:endParaRPr lang="de-DE" b="1" dirty="0" smtClean="0"/>
          </a:p>
          <a:p>
            <a:pPr marL="381000" indent="-381000" eaLnBrk="1" hangingPunct="1">
              <a:lnSpc>
                <a:spcPct val="120000"/>
              </a:lnSpc>
            </a:pPr>
            <a:r>
              <a:rPr lang="en-GB" b="1" dirty="0" smtClean="0"/>
              <a:t>Particle physics</a:t>
            </a:r>
            <a:r>
              <a:rPr lang="en-GB" dirty="0" smtClean="0"/>
              <a:t>: CERN, FERMILAB, JPARC, JLAB, KEK,  …</a:t>
            </a:r>
          </a:p>
          <a:p>
            <a:pPr marL="381000" indent="-381000" eaLnBrk="1" hangingPunct="1">
              <a:lnSpc>
                <a:spcPct val="120000"/>
              </a:lnSpc>
            </a:pPr>
            <a:r>
              <a:rPr lang="en-GB" dirty="0" smtClean="0"/>
              <a:t>Application of  </a:t>
            </a:r>
            <a:r>
              <a:rPr lang="en-GB" b="1" dirty="0"/>
              <a:t>s</a:t>
            </a:r>
            <a:r>
              <a:rPr lang="en-GB" b="1" dirty="0" smtClean="0"/>
              <a:t>ynchrotron radiation</a:t>
            </a:r>
            <a:r>
              <a:rPr lang="en-GB" dirty="0" smtClean="0"/>
              <a:t>: </a:t>
            </a:r>
            <a:r>
              <a:rPr lang="en-GB" dirty="0" err="1" smtClean="0"/>
              <a:t>z.B</a:t>
            </a:r>
            <a:r>
              <a:rPr lang="en-GB" dirty="0" smtClean="0"/>
              <a:t>. ESRF, DESY, SLAC, ANKA (KIT), ….</a:t>
            </a:r>
          </a:p>
          <a:p>
            <a:pPr marL="800100" lvl="1" indent="-342900" eaLnBrk="1" hangingPunct="1">
              <a:lnSpc>
                <a:spcPct val="120000"/>
              </a:lnSpc>
            </a:pPr>
            <a:r>
              <a:rPr lang="en-GB" dirty="0" smtClean="0"/>
              <a:t>Chemistry, Biology, Physics, </a:t>
            </a:r>
            <a:r>
              <a:rPr lang="en-GB" dirty="0" err="1" smtClean="0"/>
              <a:t>etc</a:t>
            </a:r>
            <a:endParaRPr lang="en-GB" sz="2000" dirty="0" smtClean="0"/>
          </a:p>
          <a:p>
            <a:pPr marL="381000" indent="-381000" eaLnBrk="1" hangingPunct="1">
              <a:lnSpc>
                <a:spcPct val="120000"/>
              </a:lnSpc>
            </a:pPr>
            <a:r>
              <a:rPr lang="en-GB" b="1" dirty="0" smtClean="0"/>
              <a:t>Nuclear physics</a:t>
            </a:r>
            <a:r>
              <a:rPr lang="en-GB" dirty="0" smtClean="0"/>
              <a:t>: S-DALINAC, GSI, SNS (Oak Ridge, USA),</a:t>
            </a:r>
            <a:r>
              <a:rPr lang="en-GB" b="1" dirty="0" smtClean="0"/>
              <a:t> </a:t>
            </a:r>
            <a:r>
              <a:rPr lang="en-GB" dirty="0" err="1" smtClean="0"/>
              <a:t>Mainzer</a:t>
            </a:r>
            <a:r>
              <a:rPr lang="en-GB" dirty="0" smtClean="0"/>
              <a:t> </a:t>
            </a:r>
            <a:r>
              <a:rPr lang="en-GB" dirty="0" err="1" smtClean="0"/>
              <a:t>Mikrotron</a:t>
            </a:r>
            <a:r>
              <a:rPr lang="en-GB" dirty="0" smtClean="0"/>
              <a:t> MAMI, ….</a:t>
            </a:r>
          </a:p>
          <a:p>
            <a:pPr marL="381000" indent="-381000" eaLnBrk="1" hangingPunct="1">
              <a:lnSpc>
                <a:spcPct val="120000"/>
              </a:lnSpc>
            </a:pPr>
            <a:r>
              <a:rPr lang="en-GB" b="1" dirty="0" smtClean="0"/>
              <a:t>Medical applications</a:t>
            </a:r>
            <a:r>
              <a:rPr lang="en-GB" dirty="0" smtClean="0"/>
              <a:t>: GSI - Heidelberg, PSI (</a:t>
            </a:r>
            <a:r>
              <a:rPr lang="en-GB" dirty="0" err="1" smtClean="0"/>
              <a:t>Schweiz</a:t>
            </a:r>
            <a:r>
              <a:rPr lang="en-GB" dirty="0" smtClean="0"/>
              <a:t>), …</a:t>
            </a:r>
          </a:p>
          <a:p>
            <a:pPr marL="800100" lvl="1" indent="-342900" eaLnBrk="1" hangingPunct="1">
              <a:lnSpc>
                <a:spcPct val="120000"/>
              </a:lnSpc>
            </a:pPr>
            <a:r>
              <a:rPr lang="en-GB" dirty="0" smtClean="0"/>
              <a:t>Production of radioisotopes</a:t>
            </a:r>
          </a:p>
          <a:p>
            <a:pPr marL="800100" lvl="1" indent="-342900" eaLnBrk="1" hangingPunct="1">
              <a:lnSpc>
                <a:spcPct val="120000"/>
              </a:lnSpc>
            </a:pPr>
            <a:r>
              <a:rPr lang="en-GB" dirty="0" smtClean="0"/>
              <a:t>Irradiation of patients, e.g. for treating </a:t>
            </a:r>
            <a:r>
              <a:rPr lang="en-GB" dirty="0" smtClean="0"/>
              <a:t>tumours</a:t>
            </a:r>
            <a:endParaRPr lang="en-GB" dirty="0" smtClean="0"/>
          </a:p>
          <a:p>
            <a:pPr marL="400050" eaLnBrk="1" hangingPunct="1">
              <a:lnSpc>
                <a:spcPct val="120000"/>
              </a:lnSpc>
            </a:pPr>
            <a:r>
              <a:rPr lang="en-GB" b="1" dirty="0" smtClean="0"/>
              <a:t>Archaeology, age dating, environmental research (e.g. Vienna - VERA)</a:t>
            </a:r>
          </a:p>
          <a:p>
            <a:pPr marL="400050" eaLnBrk="1" hangingPunct="1">
              <a:lnSpc>
                <a:spcPct val="120000"/>
              </a:lnSpc>
            </a:pPr>
            <a:r>
              <a:rPr lang="en-GB" b="1" dirty="0" smtClean="0"/>
              <a:t>Technology related to energy research</a:t>
            </a:r>
            <a:r>
              <a:rPr lang="en-GB" dirty="0" smtClean="0"/>
              <a:t>: Fusion (IFMIF), Energy Amplifier, Accelerator Driven Spallation (ADS) such as MYRRHA in Belgium</a:t>
            </a:r>
            <a:endParaRPr lang="en-GB" sz="2600" dirty="0" smtClean="0"/>
          </a:p>
          <a:p>
            <a:pPr marL="381000" indent="-381000" eaLnBrk="1" hangingPunct="1">
              <a:lnSpc>
                <a:spcPct val="120000"/>
              </a:lnSpc>
            </a:pPr>
            <a:r>
              <a:rPr lang="en-GB" b="1" dirty="0" smtClean="0"/>
              <a:t>Industrial applications</a:t>
            </a:r>
          </a:p>
          <a:p>
            <a:pPr marL="381000" indent="-381000" eaLnBrk="1" hangingPunct="1">
              <a:lnSpc>
                <a:spcPct val="120000"/>
              </a:lnSpc>
            </a:pPr>
            <a:endParaRPr lang="de-DE" sz="2400" b="1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0E6C5116-8144-4FAF-B8C9-C1E16F046657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</a:t>
            </a:fld>
            <a:endParaRPr lang="en-GB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0"/>
            <a:ext cx="9129712" cy="762000"/>
          </a:xfrm>
        </p:spPr>
        <p:txBody>
          <a:bodyPr/>
          <a:lstStyle/>
          <a:p>
            <a:pPr eaLnBrk="1" hangingPunct="1"/>
            <a:r>
              <a:rPr lang="de-DE" dirty="0" smtClean="0"/>
              <a:t>Overview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algn="just" eaLnBrk="1" hangingPunct="1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buFontTx/>
              <a:buAutoNum type="arabicPeriod"/>
            </a:pPr>
            <a:r>
              <a:rPr lang="en-GB" dirty="0" smtClean="0"/>
              <a:t>Accelerator Physics: An Introduction</a:t>
            </a:r>
          </a:p>
          <a:p>
            <a:pPr marL="381000" indent="-381000" eaLnBrk="1" hangingPunct="1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buFontTx/>
              <a:buAutoNum type="arabicPeriod"/>
            </a:pPr>
            <a:r>
              <a:rPr lang="en-GB" dirty="0" smtClean="0"/>
              <a:t>Particle accelerators: From basic to applied research  </a:t>
            </a:r>
          </a:p>
          <a:p>
            <a:pPr marL="381000" indent="-381000" algn="just" eaLnBrk="1" hangingPunct="1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buFontTx/>
              <a:buAutoNum type="arabicPeriod"/>
            </a:pPr>
            <a:r>
              <a:rPr lang="en-GB" dirty="0" smtClean="0"/>
              <a:t>Development of accelerators</a:t>
            </a:r>
          </a:p>
          <a:p>
            <a:pPr marL="381000" indent="-381000" eaLnBrk="1" hangingPunct="1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buFontTx/>
              <a:buAutoNum type="arabicPeriod"/>
            </a:pPr>
            <a:r>
              <a:rPr lang="en-GB" dirty="0" smtClean="0"/>
              <a:t>Example for accelerators</a:t>
            </a:r>
          </a:p>
          <a:p>
            <a:pPr marL="381000" indent="-381000" algn="just" eaLnBrk="1" hangingPunct="1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buFontTx/>
              <a:buAutoNum type="arabicPeriod"/>
            </a:pPr>
            <a:r>
              <a:rPr lang="en-GB" dirty="0" smtClean="0"/>
              <a:t>Description of the particle dynamics - Basics</a:t>
            </a:r>
          </a:p>
          <a:p>
            <a:pPr marL="381000" indent="-381000" algn="just" eaLnBrk="1" hangingPunct="1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buFontTx/>
              <a:buAutoNum type="arabicPeriod"/>
            </a:pPr>
            <a:r>
              <a:rPr lang="en-GB" dirty="0" smtClean="0"/>
              <a:t>Magnetic fields and focusing of particle beams</a:t>
            </a:r>
          </a:p>
          <a:p>
            <a:pPr marL="381000" indent="-381000" algn="just" eaLnBrk="1" hangingPunct="1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buFontTx/>
              <a:buAutoNum type="arabicPeriod"/>
            </a:pPr>
            <a:r>
              <a:rPr lang="en-GB" dirty="0" smtClean="0"/>
              <a:t>Movement of charged particles in a magnetic field</a:t>
            </a:r>
          </a:p>
          <a:p>
            <a:pPr marL="381000" indent="-381000" algn="just" eaLnBrk="1" hangingPunct="1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buFontTx/>
              <a:buAutoNum type="arabicPeriod"/>
            </a:pPr>
            <a:r>
              <a:rPr lang="en-GB" dirty="0" smtClean="0"/>
              <a:t>Betatron function and optical parameters  </a:t>
            </a:r>
          </a:p>
          <a:p>
            <a:pPr marL="381000" indent="-381000" algn="just" eaLnBrk="1" hangingPunct="1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buFontTx/>
              <a:buAutoNum type="arabicPeriod"/>
            </a:pPr>
            <a:r>
              <a:rPr lang="en-GB" dirty="0" smtClean="0"/>
              <a:t>Acceleration and longitudinal phase space </a:t>
            </a:r>
          </a:p>
          <a:p>
            <a:pPr marL="381000" indent="-381000" algn="just" eaLnBrk="1" hangingPunct="1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buFontTx/>
              <a:buAutoNum type="arabicPeriod"/>
            </a:pPr>
            <a:r>
              <a:rPr lang="en-GB" dirty="0" smtClean="0"/>
              <a:t>Cavities for particle accelerators  </a:t>
            </a:r>
          </a:p>
          <a:p>
            <a:pPr marL="381000" indent="-381000" algn="just" eaLnBrk="1" hangingPunct="1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buFontTx/>
              <a:buAutoNum type="arabicPeriod"/>
            </a:pPr>
            <a:r>
              <a:rPr lang="en-GB" dirty="0" smtClean="0"/>
              <a:t>Example for collective effects: space charge</a:t>
            </a:r>
          </a:p>
          <a:p>
            <a:pPr marL="381000" indent="-381000" algn="just" eaLnBrk="1" hangingPunct="1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buFontTx/>
              <a:buAutoNum type="arabicPeriod"/>
            </a:pPr>
            <a:r>
              <a:rPr lang="en-GB" dirty="0" smtClean="0"/>
              <a:t>LHC at CERN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0663" y="2332038"/>
            <a:ext cx="932815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algn="ctr" eaLnBrk="1" hangingPunct="1"/>
            <a:r>
              <a:rPr lang="de-DE" sz="4400" u="sng" dirty="0" smtClean="0">
                <a:solidFill>
                  <a:srgbClr val="FF3300"/>
                </a:solidFill>
              </a:rPr>
              <a:t>Chapter 1</a:t>
            </a:r>
            <a:r>
              <a:rPr lang="de-DE" sz="4400" dirty="0" smtClean="0"/>
              <a:t/>
            </a:r>
            <a:br>
              <a:rPr lang="de-DE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>Accelerator Physics: Introduction</a:t>
            </a:r>
            <a:br>
              <a:rPr lang="en-GB" sz="4400" dirty="0" smtClean="0"/>
            </a:br>
            <a:endParaRPr lang="en-GB" sz="3200" dirty="0" smtClean="0"/>
          </a:p>
        </p:txBody>
      </p:sp>
      <p:sp>
        <p:nvSpPr>
          <p:cNvPr id="5123" name="Text Box 1028"/>
          <p:cNvSpPr txBox="1">
            <a:spLocks noChangeArrowheads="1"/>
          </p:cNvSpPr>
          <p:nvPr/>
        </p:nvSpPr>
        <p:spPr bwMode="auto">
          <a:xfrm>
            <a:off x="2963863" y="6345238"/>
            <a:ext cx="450941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sz="1200" dirty="0"/>
              <a:t>Rüdiger Schmidt (CERN) </a:t>
            </a:r>
            <a:r>
              <a:rPr lang="fr-CH" sz="1200" dirty="0" smtClean="0"/>
              <a:t>– 2011 </a:t>
            </a:r>
            <a:r>
              <a:rPr lang="fr-CH" sz="1200" dirty="0"/>
              <a:t>- Version </a:t>
            </a:r>
            <a:r>
              <a:rPr lang="fr-CH" sz="1200" dirty="0" smtClean="0"/>
              <a:t>E1.0</a:t>
            </a:r>
            <a:endParaRPr lang="en-GB" sz="1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0D35BED6-13F3-4CF5-877B-EB4781D71CA5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6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GB" dirty="0" smtClean="0"/>
              <a:t>Overview 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825" y="1079500"/>
            <a:ext cx="9159875" cy="518160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GB" sz="2400" dirty="0" smtClean="0"/>
              <a:t>What is a particle accelerator?</a:t>
            </a:r>
          </a:p>
          <a:p>
            <a:pPr eaLnBrk="1" hangingPunct="1">
              <a:lnSpc>
                <a:spcPct val="14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GB" sz="2400" dirty="0" smtClean="0"/>
              <a:t>Relativistic kinematics: Velocity and Energy</a:t>
            </a:r>
          </a:p>
          <a:p>
            <a:pPr eaLnBrk="1" hangingPunct="1">
              <a:lnSpc>
                <a:spcPct val="14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GB" sz="2400" dirty="0" smtClean="0"/>
              <a:t>Acceleration of particles</a:t>
            </a:r>
          </a:p>
          <a:p>
            <a:pPr eaLnBrk="1" hangingPunct="1">
              <a:lnSpc>
                <a:spcPct val="14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GB" sz="2400" dirty="0" smtClean="0"/>
              <a:t>Deflection of particles</a:t>
            </a:r>
          </a:p>
          <a:p>
            <a:pPr eaLnBrk="1" hangingPunct="1">
              <a:lnSpc>
                <a:spcPct val="14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GB" sz="2400" dirty="0" smtClean="0"/>
              <a:t>What is accelerator physics?</a:t>
            </a:r>
          </a:p>
          <a:p>
            <a:pPr algn="just" eaLnBrk="1" hangingPunct="1">
              <a:lnSpc>
                <a:spcPct val="130000"/>
              </a:lnSpc>
              <a:spcBef>
                <a:spcPct val="5000"/>
              </a:spcBef>
              <a:spcAft>
                <a:spcPct val="5000"/>
              </a:spcAft>
            </a:pPr>
            <a:r>
              <a:rPr lang="de-DE" b="1" dirty="0" smtClean="0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AECF2201-C7D5-4045-B671-A6DD60181373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7</a:t>
            </a:fld>
            <a:endParaRPr lang="en-GB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What is a particle accelerator</a:t>
            </a:r>
            <a:r>
              <a:rPr lang="de-DE" dirty="0" smtClean="0"/>
              <a:t>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850" y="1298575"/>
            <a:ext cx="9328150" cy="25114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/>
            <a:endParaRPr lang="de-DE" b="1" smtClean="0"/>
          </a:p>
          <a:p>
            <a:pPr marL="0" indent="0" eaLnBrk="1" hangingPunct="1"/>
            <a:r>
              <a:rPr lang="de-DE" b="1" smtClean="0"/>
              <a:t>Definition</a:t>
            </a:r>
          </a:p>
          <a:p>
            <a:pPr marL="815975" lvl="1" indent="-342900" eaLnBrk="1" hangingPunct="1">
              <a:lnSpc>
                <a:spcPct val="30000"/>
              </a:lnSpc>
              <a:buFontTx/>
              <a:buNone/>
            </a:pPr>
            <a:endParaRPr lang="de-DE" sz="2000" smtClean="0"/>
          </a:p>
          <a:p>
            <a:pPr marL="815975" lvl="1" indent="-342900" eaLnBrk="1" hangingPunct="1">
              <a:lnSpc>
                <a:spcPct val="130000"/>
              </a:lnSpc>
              <a:buFontTx/>
              <a:buNone/>
            </a:pPr>
            <a:r>
              <a:rPr lang="de-DE" sz="2000" smtClean="0"/>
              <a:t>CAMBRIDGE DICTIONARY: A particle accelerator is a</a:t>
            </a:r>
            <a:r>
              <a:rPr lang="de-DE" sz="2000" smtClean="0">
                <a:solidFill>
                  <a:srgbClr val="FF3300"/>
                </a:solidFill>
              </a:rPr>
              <a:t> machine</a:t>
            </a:r>
            <a:r>
              <a:rPr lang="de-DE" sz="2000" smtClean="0"/>
              <a:t> which makes </a:t>
            </a:r>
            <a:r>
              <a:rPr lang="de-DE" sz="2000" smtClean="0">
                <a:solidFill>
                  <a:srgbClr val="FF3300"/>
                </a:solidFill>
              </a:rPr>
              <a:t>extremely small pieces of matter</a:t>
            </a:r>
            <a:r>
              <a:rPr lang="de-DE" sz="2000" smtClean="0"/>
              <a:t> travel at </a:t>
            </a:r>
            <a:r>
              <a:rPr lang="de-DE" sz="2000" smtClean="0">
                <a:solidFill>
                  <a:srgbClr val="FF3300"/>
                </a:solidFill>
              </a:rPr>
              <a:t>very high speeds</a:t>
            </a:r>
            <a:r>
              <a:rPr lang="de-DE" sz="2000" smtClean="0"/>
              <a:t>, so that scientists can study the way they behave</a:t>
            </a:r>
          </a:p>
          <a:p>
            <a:pPr marL="0" indent="0" eaLnBrk="1" hangingPunct="1">
              <a:lnSpc>
                <a:spcPct val="40000"/>
              </a:lnSpc>
            </a:pPr>
            <a:endParaRPr lang="de-DE" smtClean="0"/>
          </a:p>
          <a:p>
            <a:pPr marL="0" indent="0" eaLnBrk="1" hangingPunct="1"/>
            <a:endParaRPr lang="de-DE" smtClean="0"/>
          </a:p>
          <a:p>
            <a:pPr marL="0" indent="0" eaLnBrk="1" hangingPunct="1"/>
            <a:endParaRPr lang="de-DE" b="1" smtClean="0"/>
          </a:p>
          <a:p>
            <a:pPr marL="0" indent="0" eaLnBrk="1" hangingPunct="1"/>
            <a:endParaRPr lang="de-DE" smtClean="0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12725" y="4406900"/>
            <a:ext cx="9328150" cy="2073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</a:rPr>
              <a:t>Particle accelerators are the most complex research instruments that are used in research and development in Physics, Chemistry, Biology, Medicine, Archaeology, Energy research and other areas</a:t>
            </a:r>
            <a:r>
              <a:rPr lang="en-GB" sz="2400" dirty="0">
                <a:solidFill>
                  <a:schemeClr val="tx1"/>
                </a:solidFill>
                <a:latin typeface="Arial" charset="0"/>
              </a:rPr>
              <a:t> </a:t>
            </a:r>
            <a:endParaRPr lang="en-GB" sz="2400" dirty="0" smtClean="0">
              <a:solidFill>
                <a:schemeClr val="tx1"/>
              </a:solidFill>
              <a:latin typeface="Arial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</a:rPr>
              <a:t>Particle accelerators are also widely used in industry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24F1A241-BFFA-46C5-AC34-F68655A8E9D6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8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063" y="0"/>
            <a:ext cx="8897937" cy="762000"/>
          </a:xfrm>
        </p:spPr>
        <p:txBody>
          <a:bodyPr/>
          <a:lstStyle/>
          <a:p>
            <a:pPr eaLnBrk="1" hangingPunct="1"/>
            <a:r>
              <a:rPr lang="de-DE" dirty="0" smtClean="0"/>
              <a:t>What particles?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1143000"/>
            <a:ext cx="9474200" cy="5181600"/>
          </a:xfrm>
        </p:spPr>
        <p:txBody>
          <a:bodyPr/>
          <a:lstStyle/>
          <a:p>
            <a:pPr eaLnBrk="1" hangingPunct="1"/>
            <a:r>
              <a:rPr lang="en-GB" sz="1800" b="1" dirty="0" smtClean="0"/>
              <a:t>From 1920 until today…..</a:t>
            </a:r>
          </a:p>
          <a:p>
            <a:pPr eaLnBrk="1" hangingPunct="1"/>
            <a:r>
              <a:rPr lang="en-GB" sz="1800" dirty="0" smtClean="0"/>
              <a:t>	Electrons</a:t>
            </a:r>
          </a:p>
          <a:p>
            <a:pPr lvl="1" eaLnBrk="1" hangingPunct="1"/>
            <a:r>
              <a:rPr lang="en-GB" sz="1600" dirty="0" err="1" smtClean="0"/>
              <a:t>Restmass</a:t>
            </a:r>
            <a:r>
              <a:rPr lang="en-GB" sz="1600" dirty="0" smtClean="0"/>
              <a:t> m</a:t>
            </a:r>
            <a:r>
              <a:rPr lang="en-GB" sz="1600" baseline="-25000" dirty="0" smtClean="0"/>
              <a:t>0</a:t>
            </a:r>
            <a:r>
              <a:rPr lang="en-GB" sz="1600" dirty="0" smtClean="0"/>
              <a:t> </a:t>
            </a:r>
            <a:r>
              <a:rPr lang="en-GB" sz="1600" dirty="0" smtClean="0">
                <a:latin typeface="Symbol" pitchFamily="18" charset="2"/>
                <a:sym typeface="Symbol" pitchFamily="18" charset="2"/>
              </a:rPr>
              <a:t></a:t>
            </a:r>
            <a:r>
              <a:rPr lang="en-GB" sz="1600" dirty="0" smtClean="0"/>
              <a:t> c</a:t>
            </a:r>
            <a:r>
              <a:rPr lang="en-GB" sz="1600" baseline="30000" dirty="0" smtClean="0"/>
              <a:t>2</a:t>
            </a:r>
            <a:r>
              <a:rPr lang="en-GB" sz="1600" dirty="0" smtClean="0"/>
              <a:t> = 511 </a:t>
            </a:r>
            <a:r>
              <a:rPr lang="en-GB" sz="1600" dirty="0" err="1" smtClean="0"/>
              <a:t>keV</a:t>
            </a:r>
            <a:r>
              <a:rPr lang="en-GB" sz="1600" dirty="0" smtClean="0"/>
              <a:t>, elementary particle with negative charge e</a:t>
            </a:r>
            <a:r>
              <a:rPr lang="en-GB" sz="1600" baseline="-25000" dirty="0" smtClean="0"/>
              <a:t>0</a:t>
            </a:r>
            <a:r>
              <a:rPr lang="en-GB" sz="1600" dirty="0" smtClean="0"/>
              <a:t>=1.602 </a:t>
            </a:r>
            <a:r>
              <a:rPr lang="en-GB" sz="1600" dirty="0" smtClean="0">
                <a:latin typeface="Symbol" pitchFamily="18" charset="2"/>
                <a:sym typeface="Symbol" pitchFamily="18" charset="2"/>
              </a:rPr>
              <a:t></a:t>
            </a:r>
            <a:r>
              <a:rPr lang="en-GB" sz="1600" dirty="0" smtClean="0"/>
              <a:t> 10</a:t>
            </a:r>
            <a:r>
              <a:rPr lang="en-GB" sz="1600" baseline="30000" dirty="0" smtClean="0"/>
              <a:t>-19</a:t>
            </a:r>
            <a:r>
              <a:rPr lang="en-GB" sz="1600" dirty="0" smtClean="0"/>
              <a:t> C</a:t>
            </a:r>
          </a:p>
          <a:p>
            <a:pPr eaLnBrk="1" hangingPunct="1"/>
            <a:r>
              <a:rPr lang="en-GB" sz="1800" dirty="0" smtClean="0"/>
              <a:t>	Positrons</a:t>
            </a:r>
          </a:p>
          <a:p>
            <a:pPr lvl="1">
              <a:spcBef>
                <a:spcPct val="0"/>
              </a:spcBef>
            </a:pPr>
            <a:r>
              <a:rPr lang="en-GB" sz="1600" dirty="0" err="1" smtClean="0"/>
              <a:t>Restmass</a:t>
            </a:r>
            <a:r>
              <a:rPr lang="en-GB" sz="1600" dirty="0" smtClean="0"/>
              <a:t> m</a:t>
            </a:r>
            <a:r>
              <a:rPr lang="en-GB" sz="1600" baseline="-25000" dirty="0" smtClean="0"/>
              <a:t>0</a:t>
            </a:r>
            <a:r>
              <a:rPr lang="en-GB" sz="1600" dirty="0" smtClean="0"/>
              <a:t> </a:t>
            </a:r>
            <a:r>
              <a:rPr lang="en-GB" sz="1600" dirty="0" smtClean="0">
                <a:latin typeface="Symbol" pitchFamily="18" charset="2"/>
                <a:sym typeface="Symbol" pitchFamily="18" charset="2"/>
              </a:rPr>
              <a:t></a:t>
            </a:r>
            <a:r>
              <a:rPr lang="en-GB" sz="1600" dirty="0" smtClean="0"/>
              <a:t> c</a:t>
            </a:r>
            <a:r>
              <a:rPr lang="en-GB" sz="1600" baseline="30000" dirty="0" smtClean="0"/>
              <a:t>2</a:t>
            </a:r>
            <a:r>
              <a:rPr lang="en-GB" sz="1600" dirty="0" smtClean="0"/>
              <a:t> = 511 </a:t>
            </a:r>
            <a:r>
              <a:rPr lang="en-GB" sz="1600" dirty="0" err="1" smtClean="0"/>
              <a:t>keV</a:t>
            </a:r>
            <a:r>
              <a:rPr lang="en-GB" sz="1600" dirty="0" smtClean="0"/>
              <a:t>, elementary particle with positive charge e</a:t>
            </a:r>
            <a:r>
              <a:rPr lang="en-GB" sz="1600" baseline="-25000" dirty="0" smtClean="0"/>
              <a:t>0</a:t>
            </a:r>
            <a:r>
              <a:rPr lang="en-GB" sz="1600" dirty="0" smtClean="0"/>
              <a:t> =1.602 </a:t>
            </a:r>
            <a:r>
              <a:rPr lang="en-GB" sz="1600" dirty="0" smtClean="0">
                <a:latin typeface="Symbol" pitchFamily="18" charset="2"/>
                <a:sym typeface="Symbol" pitchFamily="18" charset="2"/>
              </a:rPr>
              <a:t></a:t>
            </a:r>
            <a:r>
              <a:rPr lang="en-GB" sz="1600" dirty="0" smtClean="0"/>
              <a:t> 10</a:t>
            </a:r>
            <a:r>
              <a:rPr lang="en-GB" sz="1600" baseline="30000" dirty="0" smtClean="0"/>
              <a:t>-19</a:t>
            </a:r>
            <a:r>
              <a:rPr lang="en-GB" sz="1600" dirty="0" smtClean="0"/>
              <a:t> C</a:t>
            </a:r>
          </a:p>
          <a:p>
            <a:pPr>
              <a:spcBef>
                <a:spcPct val="0"/>
              </a:spcBef>
            </a:pPr>
            <a:r>
              <a:rPr lang="en-GB" sz="1800" dirty="0" smtClean="0"/>
              <a:t>	Protons</a:t>
            </a:r>
          </a:p>
          <a:p>
            <a:pPr lvl="1">
              <a:spcBef>
                <a:spcPct val="0"/>
              </a:spcBef>
            </a:pPr>
            <a:r>
              <a:rPr lang="en-GB" sz="1600" dirty="0" err="1" smtClean="0"/>
              <a:t>Restmass</a:t>
            </a:r>
            <a:r>
              <a:rPr lang="en-GB" sz="1600" dirty="0" smtClean="0"/>
              <a:t> m</a:t>
            </a:r>
            <a:r>
              <a:rPr lang="en-GB" sz="1600" baseline="-25000" dirty="0" smtClean="0"/>
              <a:t>0</a:t>
            </a:r>
            <a:r>
              <a:rPr lang="en-GB" sz="1600" dirty="0" smtClean="0"/>
              <a:t> </a:t>
            </a:r>
            <a:r>
              <a:rPr lang="en-GB" sz="1600" dirty="0" smtClean="0">
                <a:latin typeface="Symbol" pitchFamily="18" charset="2"/>
                <a:sym typeface="Symbol" pitchFamily="18" charset="2"/>
              </a:rPr>
              <a:t></a:t>
            </a:r>
            <a:r>
              <a:rPr lang="en-GB" sz="1600" dirty="0" smtClean="0"/>
              <a:t> c</a:t>
            </a:r>
            <a:r>
              <a:rPr lang="en-GB" sz="1600" baseline="30000" dirty="0" smtClean="0"/>
              <a:t>2</a:t>
            </a:r>
            <a:r>
              <a:rPr lang="en-GB" sz="1600" dirty="0" smtClean="0"/>
              <a:t> = 938 MeV, no elementary particle (Quarks and Gluons)</a:t>
            </a:r>
          </a:p>
          <a:p>
            <a:pPr lvl="1">
              <a:spcBef>
                <a:spcPct val="0"/>
              </a:spcBef>
            </a:pPr>
            <a:r>
              <a:rPr lang="en-GB" sz="1600" dirty="0" smtClean="0"/>
              <a:t>Positive charge e</a:t>
            </a:r>
            <a:r>
              <a:rPr lang="en-GB" sz="1600" baseline="-25000" dirty="0" smtClean="0"/>
              <a:t>0</a:t>
            </a:r>
            <a:r>
              <a:rPr lang="en-GB" sz="1600" dirty="0" smtClean="0"/>
              <a:t> = 1.602 </a:t>
            </a:r>
            <a:r>
              <a:rPr lang="en-GB" sz="1600" dirty="0" smtClean="0">
                <a:latin typeface="Symbol" pitchFamily="18" charset="2"/>
                <a:sym typeface="Symbol" pitchFamily="18" charset="2"/>
              </a:rPr>
              <a:t></a:t>
            </a:r>
            <a:r>
              <a:rPr lang="en-GB" sz="1600" dirty="0" smtClean="0"/>
              <a:t> 10</a:t>
            </a:r>
            <a:r>
              <a:rPr lang="en-GB" sz="1600" baseline="30000" dirty="0" smtClean="0"/>
              <a:t>-19</a:t>
            </a:r>
            <a:r>
              <a:rPr lang="en-GB" sz="1600" dirty="0" smtClean="0"/>
              <a:t> C</a:t>
            </a:r>
          </a:p>
          <a:p>
            <a:pPr eaLnBrk="1" hangingPunct="1"/>
            <a:r>
              <a:rPr lang="en-GB" sz="1800" dirty="0" smtClean="0"/>
              <a:t>	Antiprotons</a:t>
            </a:r>
          </a:p>
          <a:p>
            <a:pPr lvl="1" eaLnBrk="1" hangingPunct="1"/>
            <a:r>
              <a:rPr lang="en-GB" sz="1600" dirty="0" smtClean="0"/>
              <a:t>As protons made of quarks, mass as protons, negative charge</a:t>
            </a:r>
          </a:p>
          <a:p>
            <a:pPr eaLnBrk="1" hangingPunct="1"/>
            <a:r>
              <a:rPr lang="en-GB" sz="1800" dirty="0" smtClean="0"/>
              <a:t>	Ions (Deuterons to Uranium)</a:t>
            </a:r>
          </a:p>
          <a:p>
            <a:pPr lvl="1" eaLnBrk="1" hangingPunct="1"/>
            <a:r>
              <a:rPr lang="en-GB" sz="1600" dirty="0" smtClean="0"/>
              <a:t>Charge is a multiple of the elementary charge, mass of 2</a:t>
            </a:r>
            <a:r>
              <a:rPr lang="en-GB" sz="1600" dirty="0" smtClean="0">
                <a:latin typeface="Symbol" pitchFamily="18" charset="2"/>
                <a:sym typeface="Symbol" pitchFamily="18" charset="2"/>
              </a:rPr>
              <a:t></a:t>
            </a:r>
            <a:r>
              <a:rPr lang="en-GB" sz="1600" dirty="0" smtClean="0"/>
              <a:t>m</a:t>
            </a:r>
            <a:r>
              <a:rPr lang="en-GB" sz="1600" baseline="-25000" dirty="0" smtClean="0"/>
              <a:t>Proton</a:t>
            </a:r>
            <a:r>
              <a:rPr lang="en-GB" sz="1600" dirty="0" smtClean="0"/>
              <a:t> to Uranium</a:t>
            </a:r>
          </a:p>
          <a:p>
            <a:pPr lvl="1" eaLnBrk="1" hangingPunct="1"/>
            <a:r>
              <a:rPr lang="en-GB" sz="1600" dirty="0" smtClean="0"/>
              <a:t>Stable und unstable Ions (Beta Beams)</a:t>
            </a:r>
          </a:p>
          <a:p>
            <a:pPr eaLnBrk="1" hangingPunct="1">
              <a:lnSpc>
                <a:spcPct val="50000"/>
              </a:lnSpc>
            </a:pPr>
            <a:endParaRPr lang="en-GB" sz="1800" dirty="0" smtClean="0"/>
          </a:p>
          <a:p>
            <a:pPr eaLnBrk="1" hangingPunct="1">
              <a:lnSpc>
                <a:spcPct val="90000"/>
              </a:lnSpc>
            </a:pPr>
            <a:r>
              <a:rPr lang="en-GB" sz="1800" b="1" dirty="0" smtClean="0"/>
              <a:t>Ideas for the future</a:t>
            </a:r>
          </a:p>
          <a:p>
            <a:pPr eaLnBrk="1" hangingPunct="1">
              <a:lnSpc>
                <a:spcPct val="110000"/>
              </a:lnSpc>
            </a:pPr>
            <a:r>
              <a:rPr lang="en-GB" sz="1800" dirty="0" smtClean="0">
                <a:sym typeface="Symbol" pitchFamily="18" charset="2"/>
              </a:rPr>
              <a:t> 	</a:t>
            </a:r>
            <a:r>
              <a:rPr lang="en-GB" sz="1800" b="1" dirty="0" smtClean="0">
                <a:latin typeface="Symbol" pitchFamily="18" charset="2"/>
              </a:rPr>
              <a:t>m</a:t>
            </a:r>
            <a:r>
              <a:rPr lang="en-GB" sz="1800" dirty="0" smtClean="0">
                <a:sym typeface="Symbol" pitchFamily="18" charset="2"/>
              </a:rPr>
              <a:t> </a:t>
            </a:r>
            <a:r>
              <a:rPr lang="en-GB" sz="1800" dirty="0" smtClean="0"/>
              <a:t>mesons / </a:t>
            </a:r>
            <a:r>
              <a:rPr lang="en-GB" sz="1800" dirty="0" err="1" smtClean="0"/>
              <a:t>Muon</a:t>
            </a:r>
            <a:r>
              <a:rPr lang="en-GB" sz="1800" dirty="0" smtClean="0"/>
              <a:t>– Collider</a:t>
            </a:r>
          </a:p>
          <a:p>
            <a:pPr lvl="1" eaLnBrk="1" hangingPunct="1">
              <a:lnSpc>
                <a:spcPct val="110000"/>
              </a:lnSpc>
            </a:pPr>
            <a:r>
              <a:rPr lang="en-GB" sz="1600" dirty="0" smtClean="0"/>
              <a:t>elementary particle as e+/e-, </a:t>
            </a:r>
            <a:r>
              <a:rPr lang="en-GB" sz="1600" dirty="0" err="1" smtClean="0"/>
              <a:t>restmass</a:t>
            </a:r>
            <a:r>
              <a:rPr lang="en-GB" sz="1600" dirty="0" smtClean="0"/>
              <a:t> m</a:t>
            </a:r>
            <a:r>
              <a:rPr lang="en-GB" sz="1600" baseline="-25000" dirty="0" smtClean="0"/>
              <a:t>0</a:t>
            </a:r>
            <a:r>
              <a:rPr lang="en-GB" sz="1600" dirty="0" smtClean="0"/>
              <a:t> </a:t>
            </a:r>
            <a:r>
              <a:rPr lang="en-GB" sz="1600" dirty="0" smtClean="0">
                <a:latin typeface="Symbol" pitchFamily="18" charset="2"/>
                <a:sym typeface="Symbol" pitchFamily="18" charset="2"/>
              </a:rPr>
              <a:t></a:t>
            </a:r>
            <a:r>
              <a:rPr lang="en-GB" sz="1600" dirty="0" smtClean="0"/>
              <a:t> c</a:t>
            </a:r>
            <a:r>
              <a:rPr lang="en-GB" sz="1600" baseline="30000" dirty="0" smtClean="0"/>
              <a:t>2</a:t>
            </a:r>
            <a:r>
              <a:rPr lang="en-GB" sz="1600" dirty="0" smtClean="0"/>
              <a:t> = 106 MeV, Charge e</a:t>
            </a:r>
            <a:r>
              <a:rPr lang="en-GB" sz="1600" baseline="-25000" dirty="0" smtClean="0"/>
              <a:t>0</a:t>
            </a:r>
            <a:r>
              <a:rPr lang="en-GB" sz="1600" dirty="0" smtClean="0"/>
              <a:t> =1.602 </a:t>
            </a:r>
            <a:r>
              <a:rPr lang="en-GB" sz="1600" dirty="0" smtClean="0">
                <a:latin typeface="Symbol" pitchFamily="18" charset="2"/>
                <a:sym typeface="Symbol" pitchFamily="18" charset="2"/>
              </a:rPr>
              <a:t></a:t>
            </a:r>
            <a:r>
              <a:rPr lang="en-GB" sz="1600" dirty="0" smtClean="0"/>
              <a:t> 10</a:t>
            </a:r>
            <a:r>
              <a:rPr lang="en-GB" sz="1600" baseline="30000" dirty="0" smtClean="0"/>
              <a:t>-19</a:t>
            </a:r>
            <a:r>
              <a:rPr lang="en-GB" sz="1600" dirty="0" smtClean="0"/>
              <a:t> C</a:t>
            </a:r>
          </a:p>
          <a:p>
            <a:pPr lvl="1" eaLnBrk="1" hangingPunct="1">
              <a:lnSpc>
                <a:spcPct val="110000"/>
              </a:lnSpc>
            </a:pPr>
            <a:r>
              <a:rPr lang="en-GB" sz="1600" dirty="0" smtClean="0"/>
              <a:t>lifetime: 2.2 </a:t>
            </a:r>
            <a:r>
              <a:rPr lang="en-GB" sz="1600" dirty="0" smtClean="0">
                <a:latin typeface="Symbol" pitchFamily="18" charset="2"/>
                <a:sym typeface="Symbol" pitchFamily="18" charset="2"/>
              </a:rPr>
              <a:t></a:t>
            </a:r>
            <a:r>
              <a:rPr lang="en-GB" sz="1600" dirty="0" smtClean="0"/>
              <a:t> 10</a:t>
            </a:r>
            <a:r>
              <a:rPr lang="en-GB" sz="1600" baseline="30000" dirty="0" smtClean="0"/>
              <a:t>-6</a:t>
            </a:r>
            <a:r>
              <a:rPr lang="en-GB" sz="1600" dirty="0" smtClean="0"/>
              <a:t> s in rest system. </a:t>
            </a:r>
            <a:r>
              <a:rPr lang="en-GB" sz="1600" dirty="0" err="1" smtClean="0"/>
              <a:t>Im</a:t>
            </a:r>
            <a:r>
              <a:rPr lang="en-GB" sz="1600" dirty="0" smtClean="0"/>
              <a:t> lab system:   </a:t>
            </a:r>
            <a:r>
              <a:rPr lang="en-GB" sz="1600" dirty="0" smtClean="0">
                <a:sym typeface="Symbol" pitchFamily="18" charset="2"/>
              </a:rPr>
              <a:t></a:t>
            </a:r>
            <a:r>
              <a:rPr lang="en-GB" sz="1600" baseline="-25000" dirty="0" smtClean="0"/>
              <a:t>LAB</a:t>
            </a:r>
            <a:r>
              <a:rPr lang="en-GB" sz="1600" dirty="0" smtClean="0"/>
              <a:t> = </a:t>
            </a:r>
            <a:r>
              <a:rPr lang="en-GB" sz="1600" dirty="0" smtClean="0">
                <a:sym typeface="Symbol" pitchFamily="18" charset="2"/>
              </a:rPr>
              <a:t> </a:t>
            </a:r>
            <a:r>
              <a:rPr lang="en-GB" sz="1600" dirty="0" smtClean="0">
                <a:latin typeface="Symbol" pitchFamily="18" charset="2"/>
                <a:sym typeface="Symbol" pitchFamily="18" charset="2"/>
              </a:rPr>
              <a:t></a:t>
            </a:r>
            <a:r>
              <a:rPr lang="en-GB" sz="1600" dirty="0" smtClean="0">
                <a:sym typeface="Symbol" pitchFamily="18" charset="2"/>
              </a:rPr>
              <a:t> </a:t>
            </a:r>
            <a:r>
              <a:rPr lang="en-GB" sz="1600" baseline="-25000" dirty="0" smtClean="0">
                <a:sym typeface="Symbol" pitchFamily="18" charset="2"/>
              </a:rPr>
              <a:t>RS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E884B362-85D2-498E-BC70-2EA5B9BCFC02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9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Parameters of a particle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000250" y="5373688"/>
            <a:ext cx="7129463" cy="935632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1800" dirty="0" smtClean="0"/>
              <a:t>The energy varies with the speed</a:t>
            </a:r>
          </a:p>
          <a:p>
            <a:pPr eaLnBrk="1" hangingPunct="1">
              <a:buFontTx/>
              <a:buChar char="•"/>
            </a:pPr>
            <a:r>
              <a:rPr lang="en-US" sz="1800" dirty="0" smtClean="0"/>
              <a:t>The spin is not considered in the context of this lecture, but will be discussed in some of the afternoon presentations</a:t>
            </a:r>
            <a:endParaRPr lang="de-DE" sz="1800" dirty="0" smtClean="0"/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 flipV="1">
            <a:off x="2360613" y="2709863"/>
            <a:ext cx="1943100" cy="6477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5240338" y="1196975"/>
            <a:ext cx="2160934" cy="108747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800" b="0" dirty="0" smtClean="0">
                <a:latin typeface="Arial" charset="0"/>
                <a:cs typeface="Arial" charset="0"/>
              </a:rPr>
              <a:t>Restmass </a:t>
            </a:r>
            <a:r>
              <a:rPr lang="de-DE" sz="1800" b="0" dirty="0" smtClean="0">
                <a:latin typeface="Arial" charset="0"/>
              </a:rPr>
              <a:t>m</a:t>
            </a:r>
            <a:r>
              <a:rPr lang="de-DE" sz="1800" b="0" baseline="-25000" dirty="0" smtClean="0">
                <a:latin typeface="Arial" charset="0"/>
              </a:rPr>
              <a:t>0</a:t>
            </a:r>
            <a:endParaRPr lang="de-DE" sz="1800" b="0" baseline="-25000" dirty="0">
              <a:latin typeface="Arial" charset="0"/>
            </a:endParaRPr>
          </a:p>
          <a:p>
            <a:pPr eaLnBrk="1" hangingPunct="1"/>
            <a:r>
              <a:rPr lang="de-DE" sz="1800" b="0" dirty="0" smtClean="0">
                <a:latin typeface="Arial" charset="0"/>
                <a:cs typeface="Arial" charset="0"/>
              </a:rPr>
              <a:t>Charge 	   q</a:t>
            </a:r>
            <a:endParaRPr lang="de-DE" sz="1800" b="0" dirty="0">
              <a:latin typeface="Arial" charset="0"/>
              <a:cs typeface="Arial" charset="0"/>
            </a:endParaRPr>
          </a:p>
          <a:p>
            <a:pPr eaLnBrk="1" hangingPunct="1"/>
            <a:r>
              <a:rPr lang="de-DE" sz="1800" b="0" dirty="0">
                <a:latin typeface="Arial" charset="0"/>
                <a:cs typeface="Arial" charset="0"/>
              </a:rPr>
              <a:t>Spin</a:t>
            </a:r>
            <a:endParaRPr lang="de-DE" sz="1600" b="0" dirty="0">
              <a:latin typeface="Arial" charset="0"/>
              <a:cs typeface="Arial" charset="0"/>
            </a:endParaRPr>
          </a:p>
          <a:p>
            <a:pPr eaLnBrk="1" hangingPunct="1"/>
            <a:endParaRPr lang="de-DE" sz="1600" b="0" baseline="-25000" dirty="0">
              <a:latin typeface="Arial" charset="0"/>
            </a:endParaRP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4233863" y="2781300"/>
            <a:ext cx="1840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800" b="0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velocity </a:t>
            </a:r>
            <a:r>
              <a:rPr lang="de-DE" sz="1800" b="0" dirty="0">
                <a:solidFill>
                  <a:srgbClr val="008000"/>
                </a:solidFill>
                <a:latin typeface="Arial" charset="0"/>
                <a:cs typeface="Arial" charset="0"/>
              </a:rPr>
              <a:t>v</a:t>
            </a:r>
            <a:r>
              <a:rPr lang="de-DE" sz="1800" b="0" baseline="-25000" dirty="0">
                <a:solidFill>
                  <a:srgbClr val="008000"/>
                </a:solidFill>
                <a:latin typeface="Arial" charset="0"/>
                <a:cs typeface="Arial" charset="0"/>
              </a:rPr>
              <a:t>x</a:t>
            </a:r>
            <a:r>
              <a:rPr lang="de-DE" sz="1800" b="0" dirty="0">
                <a:solidFill>
                  <a:srgbClr val="008000"/>
                </a:solidFill>
                <a:latin typeface="Arial" charset="0"/>
                <a:cs typeface="Arial" charset="0"/>
              </a:rPr>
              <a:t>, v</a:t>
            </a:r>
            <a:r>
              <a:rPr lang="de-DE" sz="1800" b="0" baseline="-25000" dirty="0">
                <a:solidFill>
                  <a:srgbClr val="008000"/>
                </a:solidFill>
                <a:latin typeface="Arial" charset="0"/>
                <a:cs typeface="Arial" charset="0"/>
              </a:rPr>
              <a:t>y</a:t>
            </a:r>
            <a:r>
              <a:rPr lang="de-DE" sz="1800" b="0" dirty="0">
                <a:solidFill>
                  <a:srgbClr val="008000"/>
                </a:solidFill>
                <a:latin typeface="Arial" charset="0"/>
                <a:cs typeface="Arial" charset="0"/>
              </a:rPr>
              <a:t>, v</a:t>
            </a:r>
            <a:r>
              <a:rPr lang="de-DE" sz="1800" b="0" baseline="-25000" dirty="0">
                <a:solidFill>
                  <a:srgbClr val="008000"/>
                </a:solidFill>
                <a:latin typeface="Arial" charset="0"/>
                <a:cs typeface="Arial" charset="0"/>
              </a:rPr>
              <a:t>z</a:t>
            </a:r>
          </a:p>
        </p:txBody>
      </p:sp>
      <p:sp>
        <p:nvSpPr>
          <p:cNvPr id="9224" name="Text Box 11"/>
          <p:cNvSpPr txBox="1">
            <a:spLocks noChangeArrowheads="1"/>
          </p:cNvSpPr>
          <p:nvPr/>
        </p:nvSpPr>
        <p:spPr bwMode="auto">
          <a:xfrm>
            <a:off x="2720975" y="3573463"/>
            <a:ext cx="25784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1800" b="0" dirty="0">
                <a:latin typeface="Arial" charset="0"/>
                <a:cs typeface="Arial" charset="0"/>
              </a:rPr>
              <a:t>Position </a:t>
            </a:r>
            <a:r>
              <a:rPr lang="de-DE" sz="1800" b="0" dirty="0" smtClean="0">
                <a:latin typeface="Arial" charset="0"/>
                <a:cs typeface="Arial" charset="0"/>
              </a:rPr>
              <a:t>in space x</a:t>
            </a:r>
            <a:r>
              <a:rPr lang="de-DE" sz="1800" b="0" dirty="0">
                <a:latin typeface="Arial" charset="0"/>
                <a:cs typeface="Arial" charset="0"/>
              </a:rPr>
              <a:t>, y, z</a:t>
            </a:r>
          </a:p>
        </p:txBody>
      </p:sp>
      <p:sp>
        <p:nvSpPr>
          <p:cNvPr id="9225" name="Line 14"/>
          <p:cNvSpPr>
            <a:spLocks noChangeShapeType="1"/>
          </p:cNvSpPr>
          <p:nvPr/>
        </p:nvSpPr>
        <p:spPr bwMode="auto">
          <a:xfrm flipH="1" flipV="1">
            <a:off x="1057275" y="2168525"/>
            <a:ext cx="0" cy="1333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6" name="Line 15"/>
          <p:cNvSpPr>
            <a:spLocks noChangeShapeType="1"/>
          </p:cNvSpPr>
          <p:nvPr/>
        </p:nvSpPr>
        <p:spPr bwMode="auto">
          <a:xfrm>
            <a:off x="1042988" y="3492500"/>
            <a:ext cx="1582737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7" name="Line 16"/>
          <p:cNvSpPr>
            <a:spLocks noChangeShapeType="1"/>
          </p:cNvSpPr>
          <p:nvPr/>
        </p:nvSpPr>
        <p:spPr bwMode="auto">
          <a:xfrm flipV="1">
            <a:off x="1066800" y="2709863"/>
            <a:ext cx="1438275" cy="7858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8" name="Text Box 17"/>
          <p:cNvSpPr txBox="1">
            <a:spLocks noChangeArrowheads="1"/>
          </p:cNvSpPr>
          <p:nvPr/>
        </p:nvSpPr>
        <p:spPr bwMode="auto">
          <a:xfrm>
            <a:off x="920750" y="1989138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b="0" dirty="0">
                <a:solidFill>
                  <a:schemeClr val="tx1"/>
                </a:solidFill>
                <a:latin typeface="Arial" charset="0"/>
              </a:rPr>
              <a:t>z</a:t>
            </a:r>
            <a:endParaRPr lang="en-GB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29" name="Text Box 18"/>
          <p:cNvSpPr txBox="1">
            <a:spLocks noChangeArrowheads="1"/>
          </p:cNvSpPr>
          <p:nvPr/>
        </p:nvSpPr>
        <p:spPr bwMode="auto">
          <a:xfrm>
            <a:off x="2289175" y="4294188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b="0" dirty="0">
                <a:solidFill>
                  <a:schemeClr val="tx1"/>
                </a:solidFill>
                <a:latin typeface="Arial" charset="0"/>
              </a:rPr>
              <a:t>x</a:t>
            </a:r>
            <a:endParaRPr lang="en-GB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30" name="Text Box 25"/>
          <p:cNvSpPr txBox="1">
            <a:spLocks noChangeArrowheads="1"/>
          </p:cNvSpPr>
          <p:nvPr/>
        </p:nvSpPr>
        <p:spPr bwMode="auto">
          <a:xfrm>
            <a:off x="2360613" y="2420938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b="0" dirty="0">
                <a:solidFill>
                  <a:schemeClr val="tx1"/>
                </a:solidFill>
                <a:latin typeface="Arial" charset="0"/>
              </a:rPr>
              <a:t>y</a:t>
            </a:r>
            <a:endParaRPr lang="en-GB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31" name="Line 26"/>
          <p:cNvSpPr>
            <a:spLocks noChangeShapeType="1"/>
          </p:cNvSpPr>
          <p:nvPr/>
        </p:nvSpPr>
        <p:spPr bwMode="auto">
          <a:xfrm>
            <a:off x="2255838" y="3433763"/>
            <a:ext cx="0" cy="355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9232" name="Line 27"/>
          <p:cNvSpPr>
            <a:spLocks noChangeShapeType="1"/>
          </p:cNvSpPr>
          <p:nvPr/>
        </p:nvSpPr>
        <p:spPr bwMode="auto">
          <a:xfrm flipV="1">
            <a:off x="1903413" y="3770313"/>
            <a:ext cx="350837" cy="1825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33" name="Line 28"/>
          <p:cNvSpPr>
            <a:spLocks noChangeShapeType="1"/>
          </p:cNvSpPr>
          <p:nvPr/>
        </p:nvSpPr>
        <p:spPr bwMode="auto">
          <a:xfrm>
            <a:off x="1381125" y="3314700"/>
            <a:ext cx="838200" cy="44291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34" name="Oval 6"/>
          <p:cNvSpPr>
            <a:spLocks noChangeArrowheads="1"/>
          </p:cNvSpPr>
          <p:nvPr/>
        </p:nvSpPr>
        <p:spPr bwMode="auto">
          <a:xfrm>
            <a:off x="2144713" y="3286125"/>
            <a:ext cx="215900" cy="21748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1333</Words>
  <Application>Microsoft Office PowerPoint</Application>
  <PresentationFormat>A4 Paper (210x297 mm)</PresentationFormat>
  <Paragraphs>246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Equation</vt:lpstr>
      <vt:lpstr>Introduction into the Physics and Technology of Particle Accelerators</vt:lpstr>
      <vt:lpstr>Literature on particle accelerators</vt:lpstr>
      <vt:lpstr>Overview</vt:lpstr>
      <vt:lpstr>PowerPoint Presentation</vt:lpstr>
      <vt:lpstr>Chapter 1  Accelerator Physics: Introduction </vt:lpstr>
      <vt:lpstr>Overview  </vt:lpstr>
      <vt:lpstr>What is a particle accelerator?</vt:lpstr>
      <vt:lpstr>What particles?</vt:lpstr>
      <vt:lpstr>Parameters of a particle</vt:lpstr>
      <vt:lpstr>Acceleration and deflection of particles: Lorentz force</vt:lpstr>
      <vt:lpstr>Energy gain of charged particles</vt:lpstr>
      <vt:lpstr>Acceleration of an electron in the electric potential</vt:lpstr>
      <vt:lpstr>Relativistic kinematics: speed and energy</vt:lpstr>
      <vt:lpstr>PowerPoint Presentation</vt:lpstr>
      <vt:lpstr>PowerPoint Presentation</vt:lpstr>
      <vt:lpstr>Deflecting force on a relativistic charged particle</vt:lpstr>
      <vt:lpstr>Deflection by an electrical field (animation)</vt:lpstr>
      <vt:lpstr>Magnetic fields - electric fields</vt:lpstr>
      <vt:lpstr>Particle motion in a magnetic field</vt:lpstr>
      <vt:lpstr>Are accelerators always “accelerating” particles? </vt:lpstr>
      <vt:lpstr>What is Accelerator Physics and Technology?</vt:lpstr>
      <vt:lpstr>Accelerator Technology     Accelerator Physics</vt:lpstr>
      <vt:lpstr>Applications of particle accelerators</vt:lpstr>
    </vt:vector>
  </TitlesOfParts>
  <Company>Thoiry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SchmidtLorenz</dc:creator>
  <cp:lastModifiedBy>Rudiger Schmidt</cp:lastModifiedBy>
  <cp:revision>533</cp:revision>
  <cp:lastPrinted>2002-02-21T14:10:55Z</cp:lastPrinted>
  <dcterms:created xsi:type="dcterms:W3CDTF">2000-11-04T14:13:38Z</dcterms:created>
  <dcterms:modified xsi:type="dcterms:W3CDTF">2011-10-06T07:46:31Z</dcterms:modified>
</cp:coreProperties>
</file>