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5"/>
  </p:notesMasterIdLst>
  <p:handoutMasterIdLst>
    <p:handoutMasterId r:id="rId46"/>
  </p:handoutMasterIdLst>
  <p:sldIdLst>
    <p:sldId id="288" r:id="rId3"/>
    <p:sldId id="318" r:id="rId4"/>
    <p:sldId id="289" r:id="rId5"/>
    <p:sldId id="323" r:id="rId6"/>
    <p:sldId id="321" r:id="rId7"/>
    <p:sldId id="322" r:id="rId8"/>
    <p:sldId id="320" r:id="rId9"/>
    <p:sldId id="319" r:id="rId10"/>
    <p:sldId id="337" r:id="rId11"/>
    <p:sldId id="324" r:id="rId12"/>
    <p:sldId id="290" r:id="rId13"/>
    <p:sldId id="291" r:id="rId14"/>
    <p:sldId id="292" r:id="rId15"/>
    <p:sldId id="294" r:id="rId16"/>
    <p:sldId id="331" r:id="rId17"/>
    <p:sldId id="295" r:id="rId18"/>
    <p:sldId id="296" r:id="rId19"/>
    <p:sldId id="297" r:id="rId20"/>
    <p:sldId id="298" r:id="rId21"/>
    <p:sldId id="299" r:id="rId22"/>
    <p:sldId id="332" r:id="rId23"/>
    <p:sldId id="300" r:id="rId24"/>
    <p:sldId id="333" r:id="rId25"/>
    <p:sldId id="334" r:id="rId26"/>
    <p:sldId id="335" r:id="rId27"/>
    <p:sldId id="305" r:id="rId28"/>
    <p:sldId id="306" r:id="rId29"/>
    <p:sldId id="307" r:id="rId30"/>
    <p:sldId id="308" r:id="rId31"/>
    <p:sldId id="309" r:id="rId32"/>
    <p:sldId id="310" r:id="rId33"/>
    <p:sldId id="311" r:id="rId34"/>
    <p:sldId id="312" r:id="rId35"/>
    <p:sldId id="313" r:id="rId36"/>
    <p:sldId id="314" r:id="rId37"/>
    <p:sldId id="315" r:id="rId38"/>
    <p:sldId id="327" r:id="rId39"/>
    <p:sldId id="328" r:id="rId40"/>
    <p:sldId id="329" r:id="rId41"/>
    <p:sldId id="330" r:id="rId42"/>
    <p:sldId id="326" r:id="rId43"/>
    <p:sldId id="316" r:id="rId44"/>
  </p:sldIdLst>
  <p:sldSz cx="9906000" cy="6858000" type="A4"/>
  <p:notesSz cx="6797675" cy="9928225"/>
  <p:defaultTextStyle>
    <a:defPPr>
      <a:defRPr lang="en-GB"/>
    </a:defPPr>
    <a:lvl1pPr algn="l" rtl="0" fontAlgn="base">
      <a:spcBef>
        <a:spcPct val="0"/>
      </a:spcBef>
      <a:spcAft>
        <a:spcPct val="0"/>
      </a:spcAft>
      <a:defRPr sz="2000" b="1" kern="1200">
        <a:solidFill>
          <a:schemeClr val="accent2"/>
        </a:solidFill>
        <a:latin typeface="Verdana" pitchFamily="34" charset="0"/>
        <a:ea typeface="+mn-ea"/>
        <a:cs typeface="+mn-cs"/>
      </a:defRPr>
    </a:lvl1pPr>
    <a:lvl2pPr marL="457200" algn="l" rtl="0" fontAlgn="base">
      <a:spcBef>
        <a:spcPct val="0"/>
      </a:spcBef>
      <a:spcAft>
        <a:spcPct val="0"/>
      </a:spcAft>
      <a:defRPr sz="2000" b="1" kern="1200">
        <a:solidFill>
          <a:schemeClr val="accent2"/>
        </a:solidFill>
        <a:latin typeface="Verdana" pitchFamily="34" charset="0"/>
        <a:ea typeface="+mn-ea"/>
        <a:cs typeface="+mn-cs"/>
      </a:defRPr>
    </a:lvl2pPr>
    <a:lvl3pPr marL="914400" algn="l" rtl="0" fontAlgn="base">
      <a:spcBef>
        <a:spcPct val="0"/>
      </a:spcBef>
      <a:spcAft>
        <a:spcPct val="0"/>
      </a:spcAft>
      <a:defRPr sz="2000" b="1" kern="1200">
        <a:solidFill>
          <a:schemeClr val="accent2"/>
        </a:solidFill>
        <a:latin typeface="Verdana" pitchFamily="34" charset="0"/>
        <a:ea typeface="+mn-ea"/>
        <a:cs typeface="+mn-cs"/>
      </a:defRPr>
    </a:lvl3pPr>
    <a:lvl4pPr marL="1371600" algn="l" rtl="0" fontAlgn="base">
      <a:spcBef>
        <a:spcPct val="0"/>
      </a:spcBef>
      <a:spcAft>
        <a:spcPct val="0"/>
      </a:spcAft>
      <a:defRPr sz="2000" b="1" kern="1200">
        <a:solidFill>
          <a:schemeClr val="accent2"/>
        </a:solidFill>
        <a:latin typeface="Verdana" pitchFamily="34" charset="0"/>
        <a:ea typeface="+mn-ea"/>
        <a:cs typeface="+mn-cs"/>
      </a:defRPr>
    </a:lvl4pPr>
    <a:lvl5pPr marL="1828800" algn="l" rtl="0" fontAlgn="base">
      <a:spcBef>
        <a:spcPct val="0"/>
      </a:spcBef>
      <a:spcAft>
        <a:spcPct val="0"/>
      </a:spcAft>
      <a:defRPr sz="2000" b="1" kern="1200">
        <a:solidFill>
          <a:schemeClr val="accent2"/>
        </a:solidFill>
        <a:latin typeface="Verdana" pitchFamily="34" charset="0"/>
        <a:ea typeface="+mn-ea"/>
        <a:cs typeface="+mn-cs"/>
      </a:defRPr>
    </a:lvl5pPr>
    <a:lvl6pPr marL="2286000" algn="l" defTabSz="914400" rtl="0" eaLnBrk="1" latinLnBrk="0" hangingPunct="1">
      <a:defRPr sz="2000" b="1" kern="1200">
        <a:solidFill>
          <a:schemeClr val="accent2"/>
        </a:solidFill>
        <a:latin typeface="Verdana" pitchFamily="34" charset="0"/>
        <a:ea typeface="+mn-ea"/>
        <a:cs typeface="+mn-cs"/>
      </a:defRPr>
    </a:lvl6pPr>
    <a:lvl7pPr marL="2743200" algn="l" defTabSz="914400" rtl="0" eaLnBrk="1" latinLnBrk="0" hangingPunct="1">
      <a:defRPr sz="2000" b="1" kern="1200">
        <a:solidFill>
          <a:schemeClr val="accent2"/>
        </a:solidFill>
        <a:latin typeface="Verdana" pitchFamily="34" charset="0"/>
        <a:ea typeface="+mn-ea"/>
        <a:cs typeface="+mn-cs"/>
      </a:defRPr>
    </a:lvl7pPr>
    <a:lvl8pPr marL="3200400" algn="l" defTabSz="914400" rtl="0" eaLnBrk="1" latinLnBrk="0" hangingPunct="1">
      <a:defRPr sz="2000" b="1" kern="1200">
        <a:solidFill>
          <a:schemeClr val="accent2"/>
        </a:solidFill>
        <a:latin typeface="Verdana" pitchFamily="34" charset="0"/>
        <a:ea typeface="+mn-ea"/>
        <a:cs typeface="+mn-cs"/>
      </a:defRPr>
    </a:lvl8pPr>
    <a:lvl9pPr marL="3657600" algn="l" defTabSz="914400" rtl="0" eaLnBrk="1" latinLnBrk="0" hangingPunct="1">
      <a:defRPr sz="2000" b="1" kern="1200">
        <a:solidFill>
          <a:schemeClr val="accent2"/>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CC00CC"/>
    <a:srgbClr val="F8F8F8"/>
    <a:srgbClr val="FFEDE7"/>
    <a:srgbClr val="FF3300"/>
    <a:srgbClr val="FFFFCC"/>
    <a:srgbClr val="FF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0" autoAdjust="0"/>
    <p:restoredTop sz="86447" autoAdjust="0"/>
  </p:normalViewPr>
  <p:slideViewPr>
    <p:cSldViewPr snapToGrid="0" showGuides="1">
      <p:cViewPr>
        <p:scale>
          <a:sx n="70" d="100"/>
          <a:sy n="70" d="100"/>
        </p:scale>
        <p:origin x="-432" y="-346"/>
      </p:cViewPr>
      <p:guideLst>
        <p:guide orient="horz" pos="615"/>
        <p:guide pos="264"/>
      </p:guideLst>
    </p:cSldViewPr>
  </p:slideViewPr>
  <p:outlineViewPr>
    <p:cViewPr>
      <p:scale>
        <a:sx n="33" d="100"/>
        <a:sy n="33" d="100"/>
      </p:scale>
      <p:origin x="0" y="5664"/>
    </p:cViewPr>
  </p:outlineViewPr>
  <p:notesTextViewPr>
    <p:cViewPr>
      <p:scale>
        <a:sx n="100" d="100"/>
        <a:sy n="100" d="100"/>
      </p:scale>
      <p:origin x="0" y="0"/>
    </p:cViewPr>
  </p:notesTextViewPr>
  <p:sorterViewPr>
    <p:cViewPr>
      <p:scale>
        <a:sx n="50" d="100"/>
        <a:sy n="50" d="100"/>
      </p:scale>
      <p:origin x="0" y="5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24.wmf"/><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44911" cy="49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defRPr sz="1200" b="0" smtClean="0">
                <a:solidFill>
                  <a:schemeClr val="tx1"/>
                </a:solidFill>
                <a:latin typeface="Arial" charset="0"/>
              </a:defRPr>
            </a:lvl1pPr>
          </a:lstStyle>
          <a:p>
            <a:pPr>
              <a:defRPr/>
            </a:pPr>
            <a:endParaRPr lang="en-GB"/>
          </a:p>
        </p:txBody>
      </p:sp>
      <p:sp>
        <p:nvSpPr>
          <p:cNvPr id="107523" name="Rectangle 3"/>
          <p:cNvSpPr>
            <a:spLocks noGrp="1" noChangeArrowheads="1"/>
          </p:cNvSpPr>
          <p:nvPr>
            <p:ph type="dt" sz="quarter" idx="1"/>
          </p:nvPr>
        </p:nvSpPr>
        <p:spPr bwMode="auto">
          <a:xfrm>
            <a:off x="3852764" y="0"/>
            <a:ext cx="2944911" cy="49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lgn="r">
              <a:defRPr sz="1200" b="0" smtClean="0">
                <a:solidFill>
                  <a:schemeClr val="tx1"/>
                </a:solidFill>
                <a:latin typeface="Arial" charset="0"/>
              </a:defRPr>
            </a:lvl1pPr>
          </a:lstStyle>
          <a:p>
            <a:pPr>
              <a:defRPr/>
            </a:pPr>
            <a:endParaRPr lang="en-GB"/>
          </a:p>
        </p:txBody>
      </p:sp>
      <p:sp>
        <p:nvSpPr>
          <p:cNvPr id="107524" name="Rectangle 4"/>
          <p:cNvSpPr>
            <a:spLocks noGrp="1" noChangeArrowheads="1"/>
          </p:cNvSpPr>
          <p:nvPr>
            <p:ph type="ftr" sz="quarter" idx="2"/>
          </p:nvPr>
        </p:nvSpPr>
        <p:spPr bwMode="auto">
          <a:xfrm>
            <a:off x="0" y="9429496"/>
            <a:ext cx="2944911" cy="49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defRPr sz="1200" b="0" smtClean="0">
                <a:solidFill>
                  <a:schemeClr val="tx1"/>
                </a:solidFill>
                <a:latin typeface="Arial" charset="0"/>
              </a:defRPr>
            </a:lvl1pPr>
          </a:lstStyle>
          <a:p>
            <a:pPr>
              <a:defRPr/>
            </a:pPr>
            <a:endParaRPr lang="en-GB"/>
          </a:p>
        </p:txBody>
      </p:sp>
      <p:sp>
        <p:nvSpPr>
          <p:cNvPr id="107525" name="Rectangle 5"/>
          <p:cNvSpPr>
            <a:spLocks noGrp="1" noChangeArrowheads="1"/>
          </p:cNvSpPr>
          <p:nvPr>
            <p:ph type="sldNum" sz="quarter" idx="3"/>
          </p:nvPr>
        </p:nvSpPr>
        <p:spPr bwMode="auto">
          <a:xfrm>
            <a:off x="3852764" y="9429496"/>
            <a:ext cx="2944911" cy="49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lgn="r">
              <a:defRPr sz="1200" b="0" smtClean="0">
                <a:solidFill>
                  <a:schemeClr val="tx1"/>
                </a:solidFill>
                <a:latin typeface="Arial" charset="0"/>
              </a:defRPr>
            </a:lvl1pPr>
          </a:lstStyle>
          <a:p>
            <a:pPr>
              <a:defRPr/>
            </a:pPr>
            <a:fld id="{37F7DD65-C138-4AB1-9D94-DE3DFD1BB0E0}" type="slidenum">
              <a:rPr lang="en-GB"/>
              <a:pPr>
                <a:defRPr/>
              </a:pPr>
              <a:t>‹#›</a:t>
            </a:fld>
            <a:endParaRPr lang="en-GB"/>
          </a:p>
        </p:txBody>
      </p:sp>
    </p:spTree>
    <p:extLst>
      <p:ext uri="{BB962C8B-B14F-4D97-AF65-F5344CB8AC3E}">
        <p14:creationId xmlns:p14="http://schemas.microsoft.com/office/powerpoint/2010/main" val="18741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4911" cy="49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defRPr sz="1200" b="0" smtClean="0">
                <a:solidFill>
                  <a:schemeClr val="tx1"/>
                </a:solidFill>
                <a:latin typeface="Arial" charset="0"/>
              </a:defRPr>
            </a:lvl1pPr>
          </a:lstStyle>
          <a:p>
            <a:pPr>
              <a:defRPr/>
            </a:pPr>
            <a:endParaRPr lang="en-GB"/>
          </a:p>
        </p:txBody>
      </p:sp>
      <p:sp>
        <p:nvSpPr>
          <p:cNvPr id="94211" name="Rectangle 3"/>
          <p:cNvSpPr>
            <a:spLocks noGrp="1" noChangeArrowheads="1"/>
          </p:cNvSpPr>
          <p:nvPr>
            <p:ph type="dt" idx="1"/>
          </p:nvPr>
        </p:nvSpPr>
        <p:spPr bwMode="auto">
          <a:xfrm>
            <a:off x="3852764" y="0"/>
            <a:ext cx="2944911" cy="49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lgn="r">
              <a:defRPr sz="1200" b="0" smtClean="0">
                <a:solidFill>
                  <a:schemeClr val="tx1"/>
                </a:solidFill>
                <a:latin typeface="Arial" charset="0"/>
              </a:defRPr>
            </a:lvl1pPr>
          </a:lstStyle>
          <a:p>
            <a:pPr>
              <a:defRPr/>
            </a:pPr>
            <a:endParaRPr lang="en-GB"/>
          </a:p>
        </p:txBody>
      </p:sp>
      <p:sp>
        <p:nvSpPr>
          <p:cNvPr id="46084" name="Rectangle 4"/>
          <p:cNvSpPr>
            <a:spLocks noGrp="1" noRot="1" noChangeAspect="1" noChangeArrowheads="1" noTextEdit="1"/>
          </p:cNvSpPr>
          <p:nvPr>
            <p:ph type="sldImg" idx="2"/>
          </p:nvPr>
        </p:nvSpPr>
        <p:spPr bwMode="auto">
          <a:xfrm>
            <a:off x="711200" y="742950"/>
            <a:ext cx="537845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3" name="Rectangle 5"/>
          <p:cNvSpPr>
            <a:spLocks noGrp="1" noChangeArrowheads="1"/>
          </p:cNvSpPr>
          <p:nvPr>
            <p:ph type="body" sz="quarter" idx="3"/>
          </p:nvPr>
        </p:nvSpPr>
        <p:spPr bwMode="auto">
          <a:xfrm>
            <a:off x="904647" y="4715548"/>
            <a:ext cx="4988383" cy="446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4214" name="Rectangle 6"/>
          <p:cNvSpPr>
            <a:spLocks noGrp="1" noChangeArrowheads="1"/>
          </p:cNvSpPr>
          <p:nvPr>
            <p:ph type="ftr" sz="quarter" idx="4"/>
          </p:nvPr>
        </p:nvSpPr>
        <p:spPr bwMode="auto">
          <a:xfrm>
            <a:off x="0" y="9429496"/>
            <a:ext cx="2944911" cy="49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defRPr sz="1200" b="0" smtClean="0">
                <a:solidFill>
                  <a:schemeClr val="tx1"/>
                </a:solidFill>
                <a:latin typeface="Arial" charset="0"/>
              </a:defRPr>
            </a:lvl1pPr>
          </a:lstStyle>
          <a:p>
            <a:pPr>
              <a:defRPr/>
            </a:pPr>
            <a:endParaRPr lang="en-GB"/>
          </a:p>
        </p:txBody>
      </p:sp>
      <p:sp>
        <p:nvSpPr>
          <p:cNvPr id="94215" name="Rectangle 7"/>
          <p:cNvSpPr>
            <a:spLocks noGrp="1" noChangeArrowheads="1"/>
          </p:cNvSpPr>
          <p:nvPr>
            <p:ph type="sldNum" sz="quarter" idx="5"/>
          </p:nvPr>
        </p:nvSpPr>
        <p:spPr bwMode="auto">
          <a:xfrm>
            <a:off x="3852764" y="9429496"/>
            <a:ext cx="2944911" cy="49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lgn="r">
              <a:defRPr sz="1200" b="0" smtClean="0">
                <a:solidFill>
                  <a:schemeClr val="tx1"/>
                </a:solidFill>
                <a:latin typeface="Arial" charset="0"/>
              </a:defRPr>
            </a:lvl1pPr>
          </a:lstStyle>
          <a:p>
            <a:pPr>
              <a:defRPr/>
            </a:pPr>
            <a:fld id="{E5C4B9F0-38CF-4054-951A-BE23DD8655D9}" type="slidenum">
              <a:rPr lang="en-GB"/>
              <a:pPr>
                <a:defRPr/>
              </a:pPr>
              <a:t>‹#›</a:t>
            </a:fld>
            <a:endParaRPr lang="en-GB"/>
          </a:p>
        </p:txBody>
      </p:sp>
    </p:spTree>
    <p:extLst>
      <p:ext uri="{BB962C8B-B14F-4D97-AF65-F5344CB8AC3E}">
        <p14:creationId xmlns:p14="http://schemas.microsoft.com/office/powerpoint/2010/main" val="1735699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B17F3613-AEF7-4B88-9C28-5E0EE3A638D9}" type="slidenum">
              <a:rPr lang="en-GB" sz="1200" b="0">
                <a:solidFill>
                  <a:schemeClr val="tx1"/>
                </a:solidFill>
                <a:latin typeface="Arial" charset="0"/>
              </a:rPr>
              <a:pPr eaLnBrk="1" hangingPunct="1"/>
              <a:t>1</a:t>
            </a:fld>
            <a:endParaRPr lang="en-GB" sz="1200" b="0" dirty="0">
              <a:solidFill>
                <a:schemeClr val="tx1"/>
              </a:solidFill>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69D04ABD-F63F-4475-9412-FC0BAE0B95E4}" type="slidenum">
              <a:rPr lang="en-GB" sz="1200" b="0">
                <a:solidFill>
                  <a:schemeClr val="tx1"/>
                </a:solidFill>
                <a:latin typeface="Arial" charset="0"/>
              </a:rPr>
              <a:pPr eaLnBrk="1" hangingPunct="1"/>
              <a:t>10</a:t>
            </a:fld>
            <a:endParaRPr lang="en-GB" sz="1200" b="0" dirty="0">
              <a:solidFill>
                <a:schemeClr val="tx1"/>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6DD70B32-9BCD-4C5E-B429-5766974EDFFB}" type="slidenum">
              <a:rPr lang="en-GB" sz="1200" b="0">
                <a:solidFill>
                  <a:schemeClr val="tx1"/>
                </a:solidFill>
                <a:latin typeface="Arial" charset="0"/>
              </a:rPr>
              <a:pPr eaLnBrk="1" hangingPunct="1"/>
              <a:t>11</a:t>
            </a:fld>
            <a:endParaRPr lang="en-GB" sz="1200" b="0" dirty="0">
              <a:solidFill>
                <a:schemeClr val="tx1"/>
              </a:solidFill>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724925EF-A48D-400F-8CC2-B82D2CECD604}" type="slidenum">
              <a:rPr lang="en-GB" sz="1200" b="0">
                <a:solidFill>
                  <a:schemeClr val="tx1"/>
                </a:solidFill>
                <a:latin typeface="Arial" charset="0"/>
              </a:rPr>
              <a:pPr eaLnBrk="1" hangingPunct="1"/>
              <a:t>12</a:t>
            </a:fld>
            <a:endParaRPr lang="en-GB" sz="1200" b="0" dirty="0">
              <a:solidFill>
                <a:schemeClr val="tx1"/>
              </a:solidFill>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49B88FE7-1BC6-4918-88F4-F7924AEEE464}" type="slidenum">
              <a:rPr lang="en-GB" sz="1200" b="0">
                <a:solidFill>
                  <a:schemeClr val="tx1"/>
                </a:solidFill>
                <a:latin typeface="Arial" charset="0"/>
              </a:rPr>
              <a:pPr eaLnBrk="1" hangingPunct="1"/>
              <a:t>13</a:t>
            </a:fld>
            <a:endParaRPr lang="en-GB" sz="1200" b="0" dirty="0">
              <a:solidFill>
                <a:schemeClr val="tx1"/>
              </a:solidFill>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76D2275E-2B10-43EB-8A33-A702A704EC6C}" type="slidenum">
              <a:rPr lang="en-GB" sz="1200" b="0">
                <a:solidFill>
                  <a:schemeClr val="tx1"/>
                </a:solidFill>
                <a:latin typeface="Arial" charset="0"/>
              </a:rPr>
              <a:pPr eaLnBrk="1" hangingPunct="1"/>
              <a:t>14</a:t>
            </a:fld>
            <a:endParaRPr lang="en-GB" sz="1200" b="0" dirty="0">
              <a:solidFill>
                <a:schemeClr val="tx1"/>
              </a:solidFill>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E319DEED-336F-486C-8B09-7DB148882395}" type="slidenum">
              <a:rPr lang="en-GB" sz="1200" b="0">
                <a:solidFill>
                  <a:schemeClr val="tx1"/>
                </a:solidFill>
                <a:latin typeface="Arial" charset="0"/>
              </a:rPr>
              <a:pPr eaLnBrk="1" hangingPunct="1"/>
              <a:t>15</a:t>
            </a:fld>
            <a:endParaRPr lang="en-GB" sz="1200" b="0" dirty="0">
              <a:solidFill>
                <a:schemeClr val="tx1"/>
              </a:solidFill>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AFEA0B5A-A460-4F0A-B193-ABFFB3B291F6}" type="slidenum">
              <a:rPr lang="en-GB" sz="1200" b="0">
                <a:solidFill>
                  <a:schemeClr val="tx1"/>
                </a:solidFill>
                <a:latin typeface="Arial" charset="0"/>
              </a:rPr>
              <a:pPr eaLnBrk="1" hangingPunct="1"/>
              <a:t>16</a:t>
            </a:fld>
            <a:endParaRPr lang="en-GB" sz="1200" b="0" dirty="0">
              <a:solidFill>
                <a:schemeClr val="tx1"/>
              </a:solidFill>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92302F11-9631-4441-AF72-258D2EA93ED4}" type="slidenum">
              <a:rPr lang="en-GB" sz="1200" b="0">
                <a:solidFill>
                  <a:schemeClr val="tx1"/>
                </a:solidFill>
                <a:latin typeface="Arial" charset="0"/>
              </a:rPr>
              <a:pPr eaLnBrk="1" hangingPunct="1"/>
              <a:t>17</a:t>
            </a:fld>
            <a:endParaRPr lang="en-GB" sz="1200" b="0" dirty="0">
              <a:solidFill>
                <a:schemeClr val="tx1"/>
              </a:solidFill>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E61B5840-1718-4E4D-88AE-884C86769D54}" type="slidenum">
              <a:rPr lang="en-GB" sz="1200" b="0">
                <a:solidFill>
                  <a:schemeClr val="tx1"/>
                </a:solidFill>
                <a:latin typeface="Arial" charset="0"/>
              </a:rPr>
              <a:pPr eaLnBrk="1" hangingPunct="1"/>
              <a:t>18</a:t>
            </a:fld>
            <a:endParaRPr lang="en-GB" sz="1200" b="0" dirty="0">
              <a:solidFill>
                <a:schemeClr val="tx1"/>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A22BEDED-5963-484B-99BC-848F626B7C2A}" type="slidenum">
              <a:rPr lang="en-GB" sz="1200" b="0">
                <a:solidFill>
                  <a:schemeClr val="tx1"/>
                </a:solidFill>
                <a:latin typeface="Arial" charset="0"/>
              </a:rPr>
              <a:pPr eaLnBrk="1" hangingPunct="1"/>
              <a:t>19</a:t>
            </a:fld>
            <a:endParaRPr lang="en-GB" sz="1200" b="0" dirty="0">
              <a:solidFill>
                <a:schemeClr val="tx1"/>
              </a:solidFill>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B6D88F9D-0860-46C0-8479-746C7699009D}" type="slidenum">
              <a:rPr lang="en-GB" sz="1200" b="0">
                <a:solidFill>
                  <a:schemeClr val="tx1"/>
                </a:solidFill>
                <a:latin typeface="Arial" charset="0"/>
              </a:rPr>
              <a:pPr eaLnBrk="1" hangingPunct="1"/>
              <a:t>2</a:t>
            </a:fld>
            <a:endParaRPr lang="en-GB" sz="1200" b="0" dirty="0">
              <a:solidFill>
                <a:schemeClr val="tx1"/>
              </a:solidFill>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7BAB1812-D4DC-42BB-BB46-4F7B0452105E}" type="slidenum">
              <a:rPr lang="en-GB" sz="1200" b="0">
                <a:solidFill>
                  <a:schemeClr val="tx1"/>
                </a:solidFill>
                <a:latin typeface="Arial" charset="0"/>
              </a:rPr>
              <a:pPr eaLnBrk="1" hangingPunct="1"/>
              <a:t>20</a:t>
            </a:fld>
            <a:endParaRPr lang="en-GB" sz="1200" b="0" dirty="0">
              <a:solidFill>
                <a:schemeClr val="tx1"/>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944BB42C-6621-448E-930E-EFBE65E33B23}" type="slidenum">
              <a:rPr lang="en-GB" sz="1200" b="0">
                <a:solidFill>
                  <a:schemeClr val="tx1"/>
                </a:solidFill>
                <a:latin typeface="Arial" charset="0"/>
              </a:rPr>
              <a:pPr eaLnBrk="1" hangingPunct="1"/>
              <a:t>21</a:t>
            </a:fld>
            <a:endParaRPr lang="en-GB" sz="1200" b="0" dirty="0">
              <a:solidFill>
                <a:schemeClr val="tx1"/>
              </a:solidFill>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4EB010ED-0572-4D19-8736-1C2DCDAF44B6}" type="slidenum">
              <a:rPr lang="en-GB" sz="1200" b="0">
                <a:solidFill>
                  <a:schemeClr val="tx1"/>
                </a:solidFill>
                <a:latin typeface="Arial" charset="0"/>
              </a:rPr>
              <a:pPr eaLnBrk="1" hangingPunct="1"/>
              <a:t>22</a:t>
            </a:fld>
            <a:endParaRPr lang="en-GB" sz="1200" b="0">
              <a:solidFill>
                <a:schemeClr val="tx1"/>
              </a:solidFill>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0FF7A368-DD7B-4B02-9538-FBA74CFA8446}" type="slidenum">
              <a:rPr lang="en-GB" sz="1200" b="0">
                <a:solidFill>
                  <a:schemeClr val="tx1"/>
                </a:solidFill>
                <a:latin typeface="Arial" charset="0"/>
              </a:rPr>
              <a:pPr eaLnBrk="1" hangingPunct="1"/>
              <a:t>23</a:t>
            </a:fld>
            <a:endParaRPr lang="en-GB" sz="1200" b="0">
              <a:solidFill>
                <a:schemeClr val="tx1"/>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AA0A289F-2B38-4E45-B05F-B06226A6A530}" type="slidenum">
              <a:rPr lang="en-GB" sz="1200" b="0">
                <a:solidFill>
                  <a:schemeClr val="tx1"/>
                </a:solidFill>
                <a:latin typeface="Arial" charset="0"/>
              </a:rPr>
              <a:pPr eaLnBrk="1" hangingPunct="1"/>
              <a:t>24</a:t>
            </a:fld>
            <a:endParaRPr lang="en-GB" sz="1200" b="0">
              <a:solidFill>
                <a:schemeClr val="tx1"/>
              </a:solidFill>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8B8FF6C8-5488-4B58-A355-4385A9AD54A0}" type="slidenum">
              <a:rPr lang="en-GB" sz="1200" b="0">
                <a:solidFill>
                  <a:schemeClr val="tx1"/>
                </a:solidFill>
                <a:latin typeface="Arial" charset="0"/>
              </a:rPr>
              <a:pPr eaLnBrk="1" hangingPunct="1"/>
              <a:t>25</a:t>
            </a:fld>
            <a:endParaRPr lang="en-GB" sz="1200" b="0">
              <a:solidFill>
                <a:schemeClr val="tx1"/>
              </a:solidFill>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3652195F-C0A7-4AEC-8A4F-36D0D6D397FE}" type="slidenum">
              <a:rPr lang="en-GB" sz="1200" b="0">
                <a:solidFill>
                  <a:schemeClr val="tx1"/>
                </a:solidFill>
                <a:latin typeface="Arial" charset="0"/>
              </a:rPr>
              <a:pPr eaLnBrk="1" hangingPunct="1"/>
              <a:t>26</a:t>
            </a:fld>
            <a:endParaRPr lang="en-GB" sz="1200" b="0">
              <a:solidFill>
                <a:schemeClr val="tx1"/>
              </a:solidFill>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7B4D518B-EA1D-42C1-944F-DFF8B8D02E07}" type="slidenum">
              <a:rPr lang="en-GB" sz="1200" b="0">
                <a:solidFill>
                  <a:schemeClr val="tx1"/>
                </a:solidFill>
                <a:latin typeface="Arial" charset="0"/>
              </a:rPr>
              <a:pPr eaLnBrk="1" hangingPunct="1"/>
              <a:t>27</a:t>
            </a:fld>
            <a:endParaRPr lang="en-GB" sz="1200" b="0">
              <a:solidFill>
                <a:schemeClr val="tx1"/>
              </a:solidFill>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1746B453-AACF-4AD3-9220-7807502580DE}" type="slidenum">
              <a:rPr lang="en-GB" sz="1200" b="0">
                <a:solidFill>
                  <a:schemeClr val="tx1"/>
                </a:solidFill>
                <a:latin typeface="Arial" charset="0"/>
              </a:rPr>
              <a:pPr eaLnBrk="1" hangingPunct="1"/>
              <a:t>28</a:t>
            </a:fld>
            <a:endParaRPr lang="en-GB" sz="1200" b="0">
              <a:solidFill>
                <a:schemeClr val="tx1"/>
              </a:solidFill>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FA0AB767-9A30-4D25-AA54-6603544D464A}" type="slidenum">
              <a:rPr lang="en-GB" sz="1200" b="0">
                <a:solidFill>
                  <a:schemeClr val="tx1"/>
                </a:solidFill>
                <a:latin typeface="Arial" charset="0"/>
              </a:rPr>
              <a:pPr eaLnBrk="1" hangingPunct="1"/>
              <a:t>29</a:t>
            </a:fld>
            <a:endParaRPr lang="en-GB" sz="1200" b="0">
              <a:solidFill>
                <a:schemeClr val="tx1"/>
              </a:solidFill>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06E3B12C-B7E3-4F73-A2D6-1321654DFA37}" type="slidenum">
              <a:rPr lang="en-GB" sz="1200" b="0">
                <a:solidFill>
                  <a:schemeClr val="tx1"/>
                </a:solidFill>
                <a:latin typeface="Arial" charset="0"/>
              </a:rPr>
              <a:pPr eaLnBrk="1" hangingPunct="1"/>
              <a:t>3</a:t>
            </a:fld>
            <a:endParaRPr lang="en-GB" sz="1200" b="0" dirty="0">
              <a:solidFill>
                <a:schemeClr val="tx1"/>
              </a:solidFill>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3B7CAC8D-FD8C-442A-B5FB-351271D7A569}" type="slidenum">
              <a:rPr lang="en-GB" sz="1200" b="0">
                <a:solidFill>
                  <a:schemeClr val="tx1"/>
                </a:solidFill>
                <a:latin typeface="Arial" charset="0"/>
              </a:rPr>
              <a:pPr eaLnBrk="1" hangingPunct="1"/>
              <a:t>30</a:t>
            </a:fld>
            <a:endParaRPr lang="en-GB" sz="1200" b="0">
              <a:solidFill>
                <a:schemeClr val="tx1"/>
              </a:solidFill>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C414AF19-B06F-4122-93C5-DF34CAED252D}" type="slidenum">
              <a:rPr lang="en-GB" sz="1200" b="0">
                <a:solidFill>
                  <a:schemeClr val="tx1"/>
                </a:solidFill>
                <a:latin typeface="Arial" charset="0"/>
              </a:rPr>
              <a:pPr eaLnBrk="1" hangingPunct="1"/>
              <a:t>31</a:t>
            </a:fld>
            <a:endParaRPr lang="en-GB" sz="1200" b="0">
              <a:solidFill>
                <a:schemeClr val="tx1"/>
              </a:solidFill>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1A534079-FA26-4683-B7A3-B9B1B7CB2ABA}" type="slidenum">
              <a:rPr lang="en-GB" sz="1200" b="0">
                <a:solidFill>
                  <a:schemeClr val="tx1"/>
                </a:solidFill>
                <a:latin typeface="Arial" charset="0"/>
              </a:rPr>
              <a:pPr eaLnBrk="1" hangingPunct="1"/>
              <a:t>32</a:t>
            </a:fld>
            <a:endParaRPr lang="en-GB" sz="1200" b="0">
              <a:solidFill>
                <a:schemeClr val="tx1"/>
              </a:solidFill>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D58D4E5B-8C64-4577-B826-C20D2E09588B}" type="slidenum">
              <a:rPr lang="en-GB" sz="1200" b="0">
                <a:solidFill>
                  <a:schemeClr val="tx1"/>
                </a:solidFill>
                <a:latin typeface="Arial" charset="0"/>
              </a:rPr>
              <a:pPr eaLnBrk="1" hangingPunct="1"/>
              <a:t>33</a:t>
            </a:fld>
            <a:endParaRPr lang="en-GB" sz="1200" b="0">
              <a:solidFill>
                <a:schemeClr val="tx1"/>
              </a:solidFill>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5FB89199-F8D2-4A0F-9AE8-72F44FF29F44}" type="slidenum">
              <a:rPr lang="en-GB" sz="1200" b="0">
                <a:solidFill>
                  <a:schemeClr val="tx1"/>
                </a:solidFill>
                <a:latin typeface="Arial" charset="0"/>
              </a:rPr>
              <a:pPr eaLnBrk="1" hangingPunct="1"/>
              <a:t>34</a:t>
            </a:fld>
            <a:endParaRPr lang="en-GB" sz="1200" b="0">
              <a:solidFill>
                <a:schemeClr val="tx1"/>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B3441D55-3A40-4AD2-A37A-B3D1F08F42D0}" type="slidenum">
              <a:rPr lang="en-GB" sz="1200" b="0">
                <a:solidFill>
                  <a:schemeClr val="tx1"/>
                </a:solidFill>
                <a:latin typeface="Arial" charset="0"/>
              </a:rPr>
              <a:pPr eaLnBrk="1" hangingPunct="1"/>
              <a:t>35</a:t>
            </a:fld>
            <a:endParaRPr lang="en-GB" sz="1200" b="0">
              <a:solidFill>
                <a:schemeClr val="tx1"/>
              </a:solidFill>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06E73807-6CAB-4A3D-A464-2B7FC6A5C6A0}" type="slidenum">
              <a:rPr lang="en-GB" sz="1200" b="0">
                <a:solidFill>
                  <a:schemeClr val="tx1"/>
                </a:solidFill>
                <a:latin typeface="Arial" charset="0"/>
              </a:rPr>
              <a:pPr eaLnBrk="1" hangingPunct="1"/>
              <a:t>36</a:t>
            </a:fld>
            <a:endParaRPr lang="en-GB" sz="1200" b="0">
              <a:solidFill>
                <a:schemeClr val="tx1"/>
              </a:solidFill>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F3D3677B-F13F-456F-8C99-731198B17FEC}" type="slidenum">
              <a:rPr lang="en-GB" sz="1200" b="0">
                <a:solidFill>
                  <a:schemeClr val="tx1"/>
                </a:solidFill>
                <a:latin typeface="Arial" charset="0"/>
              </a:rPr>
              <a:pPr eaLnBrk="1" hangingPunct="1"/>
              <a:t>37</a:t>
            </a:fld>
            <a:endParaRPr lang="en-GB" sz="1200" b="0">
              <a:solidFill>
                <a:schemeClr val="tx1"/>
              </a:solidFill>
              <a:latin typeface="Arial" charset="0"/>
            </a:endParaRPr>
          </a:p>
        </p:txBody>
      </p:sp>
      <p:sp>
        <p:nvSpPr>
          <p:cNvPr id="82947" name="Rectangle 2"/>
          <p:cNvSpPr>
            <a:spLocks noGrp="1" noRot="1" noChangeAspect="1" noChangeArrowheads="1" noTextEdit="1"/>
          </p:cNvSpPr>
          <p:nvPr>
            <p:ph type="sldImg"/>
          </p:nvPr>
        </p:nvSpPr>
        <p:spPr>
          <a:xfrm>
            <a:off x="709613" y="744538"/>
            <a:ext cx="5376862" cy="3722687"/>
          </a:xfrm>
          <a:ln/>
        </p:spPr>
      </p:sp>
      <p:sp>
        <p:nvSpPr>
          <p:cNvPr id="82948" name="Rectangle 3"/>
          <p:cNvSpPr>
            <a:spLocks noGrp="1" noChangeArrowheads="1"/>
          </p:cNvSpPr>
          <p:nvPr>
            <p:ph type="body" idx="1"/>
          </p:nvPr>
        </p:nvSpPr>
        <p:spPr>
          <a:xfrm>
            <a:off x="680089" y="4715548"/>
            <a:ext cx="5439103" cy="4467781"/>
          </a:xfrm>
          <a:noFill/>
        </p:spPr>
        <p:txBody>
          <a:bodyPr lIns="92254" tIns="46127" rIns="92254" bIns="46127"/>
          <a:lstStyle/>
          <a:p>
            <a:pPr eaLnBrk="1" hangingPunct="1"/>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DAD55429-4677-45CB-9D18-CEA5B9EF12E8}" type="slidenum">
              <a:rPr lang="en-GB" sz="1200" b="0">
                <a:solidFill>
                  <a:schemeClr val="tx1"/>
                </a:solidFill>
                <a:latin typeface="Arial" charset="0"/>
              </a:rPr>
              <a:pPr eaLnBrk="1" hangingPunct="1"/>
              <a:t>38</a:t>
            </a:fld>
            <a:endParaRPr lang="en-GB" sz="1200" b="0" dirty="0">
              <a:solidFill>
                <a:schemeClr val="tx1"/>
              </a:solidFill>
              <a:latin typeface="Arial" charset="0"/>
            </a:endParaRPr>
          </a:p>
        </p:txBody>
      </p:sp>
      <p:sp>
        <p:nvSpPr>
          <p:cNvPr id="83971" name="Rectangle 2"/>
          <p:cNvSpPr>
            <a:spLocks noGrp="1" noRot="1" noChangeAspect="1" noChangeArrowheads="1" noTextEdit="1"/>
          </p:cNvSpPr>
          <p:nvPr>
            <p:ph type="sldImg"/>
          </p:nvPr>
        </p:nvSpPr>
        <p:spPr>
          <a:xfrm>
            <a:off x="709613" y="744538"/>
            <a:ext cx="5376862" cy="3722687"/>
          </a:xfrm>
          <a:ln/>
        </p:spPr>
      </p:sp>
      <p:sp>
        <p:nvSpPr>
          <p:cNvPr id="83972" name="Rectangle 3"/>
          <p:cNvSpPr>
            <a:spLocks noGrp="1" noChangeArrowheads="1"/>
          </p:cNvSpPr>
          <p:nvPr>
            <p:ph type="body" idx="1"/>
          </p:nvPr>
        </p:nvSpPr>
        <p:spPr>
          <a:xfrm>
            <a:off x="680089" y="4715548"/>
            <a:ext cx="5439103" cy="4467781"/>
          </a:xfrm>
          <a:noFill/>
        </p:spPr>
        <p:txBody>
          <a:bodyPr lIns="92254" tIns="46127" rIns="92254" bIns="46127"/>
          <a:lstStyle/>
          <a:p>
            <a:pPr eaLnBrk="1" hangingPunct="1"/>
            <a:endParaRPr lang="de-DE"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94878491-8834-4043-A614-5597C9787D9D}" type="slidenum">
              <a:rPr lang="en-GB" sz="1200" b="0">
                <a:solidFill>
                  <a:schemeClr val="tx1"/>
                </a:solidFill>
                <a:latin typeface="Arial" charset="0"/>
              </a:rPr>
              <a:pPr eaLnBrk="1" hangingPunct="1"/>
              <a:t>39</a:t>
            </a:fld>
            <a:endParaRPr lang="en-GB" sz="1200" b="0">
              <a:solidFill>
                <a:schemeClr val="tx1"/>
              </a:solidFill>
              <a:latin typeface="Arial" charset="0"/>
            </a:endParaRPr>
          </a:p>
        </p:txBody>
      </p:sp>
      <p:sp>
        <p:nvSpPr>
          <p:cNvPr id="84995" name="Rectangle 2"/>
          <p:cNvSpPr>
            <a:spLocks noGrp="1" noRot="1" noChangeAspect="1" noChangeArrowheads="1" noTextEdit="1"/>
          </p:cNvSpPr>
          <p:nvPr>
            <p:ph type="sldImg"/>
          </p:nvPr>
        </p:nvSpPr>
        <p:spPr>
          <a:xfrm>
            <a:off x="709613" y="744538"/>
            <a:ext cx="5376862" cy="3722687"/>
          </a:xfrm>
          <a:ln/>
        </p:spPr>
      </p:sp>
      <p:sp>
        <p:nvSpPr>
          <p:cNvPr id="84996" name="Rectangle 3"/>
          <p:cNvSpPr>
            <a:spLocks noGrp="1" noChangeArrowheads="1"/>
          </p:cNvSpPr>
          <p:nvPr>
            <p:ph type="body" idx="1"/>
          </p:nvPr>
        </p:nvSpPr>
        <p:spPr>
          <a:xfrm>
            <a:off x="680089" y="4715548"/>
            <a:ext cx="5439103" cy="4467781"/>
          </a:xfrm>
          <a:noFill/>
        </p:spPr>
        <p:txBody>
          <a:bodyPr lIns="92254" tIns="46127" rIns="92254" bIns="46127"/>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84A7D00E-10D9-4C0D-8D34-17FD5E6790A0}" type="slidenum">
              <a:rPr lang="en-GB" sz="1200" b="0">
                <a:solidFill>
                  <a:schemeClr val="tx1"/>
                </a:solidFill>
                <a:latin typeface="Arial" charset="0"/>
              </a:rPr>
              <a:pPr eaLnBrk="1" hangingPunct="1"/>
              <a:t>4</a:t>
            </a:fld>
            <a:endParaRPr lang="en-GB" sz="1200" b="0" dirty="0">
              <a:solidFill>
                <a:schemeClr val="tx1"/>
              </a:solidFill>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7216648E-77D6-4475-BDA2-81DA382759BE}" type="slidenum">
              <a:rPr lang="en-GB" sz="1200" b="0">
                <a:solidFill>
                  <a:schemeClr val="tx1"/>
                </a:solidFill>
                <a:latin typeface="Arial" charset="0"/>
              </a:rPr>
              <a:pPr eaLnBrk="1" hangingPunct="1"/>
              <a:t>40</a:t>
            </a:fld>
            <a:endParaRPr lang="en-GB" sz="1200" b="0">
              <a:solidFill>
                <a:schemeClr val="tx1"/>
              </a:solidFill>
              <a:latin typeface="Arial" charset="0"/>
            </a:endParaRPr>
          </a:p>
        </p:txBody>
      </p:sp>
      <p:sp>
        <p:nvSpPr>
          <p:cNvPr id="86019" name="Rectangle 2"/>
          <p:cNvSpPr>
            <a:spLocks noGrp="1" noRot="1" noChangeAspect="1" noChangeArrowheads="1" noTextEdit="1"/>
          </p:cNvSpPr>
          <p:nvPr>
            <p:ph type="sldImg"/>
          </p:nvPr>
        </p:nvSpPr>
        <p:spPr>
          <a:xfrm>
            <a:off x="709613" y="744538"/>
            <a:ext cx="5376862" cy="3722687"/>
          </a:xfrm>
          <a:ln/>
        </p:spPr>
      </p:sp>
      <p:sp>
        <p:nvSpPr>
          <p:cNvPr id="86020" name="Rectangle 3"/>
          <p:cNvSpPr>
            <a:spLocks noGrp="1" noChangeArrowheads="1"/>
          </p:cNvSpPr>
          <p:nvPr>
            <p:ph type="body" idx="1"/>
          </p:nvPr>
        </p:nvSpPr>
        <p:spPr>
          <a:xfrm>
            <a:off x="680089" y="4715548"/>
            <a:ext cx="5439103" cy="4467781"/>
          </a:xfrm>
          <a:noFill/>
        </p:spPr>
        <p:txBody>
          <a:bodyPr lIns="92254" tIns="46127" rIns="92254" bIns="46127"/>
          <a:lstStyle/>
          <a:p>
            <a:pPr eaLnBrk="1" hangingPunct="1"/>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953C2654-1403-4C4B-A7B1-9DA674933391}" type="slidenum">
              <a:rPr lang="en-GB" sz="1200" b="0">
                <a:solidFill>
                  <a:schemeClr val="tx1"/>
                </a:solidFill>
                <a:latin typeface="Arial" charset="0"/>
              </a:rPr>
              <a:pPr eaLnBrk="1" hangingPunct="1"/>
              <a:t>41</a:t>
            </a:fld>
            <a:endParaRPr lang="en-GB" sz="1200" b="0">
              <a:solidFill>
                <a:schemeClr val="tx1"/>
              </a:solidFill>
              <a:latin typeface="Arial" charset="0"/>
            </a:endParaRPr>
          </a:p>
        </p:txBody>
      </p:sp>
      <p:sp>
        <p:nvSpPr>
          <p:cNvPr id="87043" name="Rectangle 2"/>
          <p:cNvSpPr>
            <a:spLocks noGrp="1" noRot="1" noChangeAspect="1" noChangeArrowheads="1" noTextEdit="1"/>
          </p:cNvSpPr>
          <p:nvPr>
            <p:ph type="sldImg"/>
          </p:nvPr>
        </p:nvSpPr>
        <p:spPr>
          <a:xfrm>
            <a:off x="711200" y="744538"/>
            <a:ext cx="5376863" cy="3722687"/>
          </a:xfrm>
          <a:ln/>
        </p:spPr>
      </p:sp>
      <p:sp>
        <p:nvSpPr>
          <p:cNvPr id="87044" name="Rectangle 3"/>
          <p:cNvSpPr>
            <a:spLocks noGrp="1" noChangeArrowheads="1"/>
          </p:cNvSpPr>
          <p:nvPr>
            <p:ph type="body" idx="1"/>
          </p:nvPr>
        </p:nvSpPr>
        <p:spPr>
          <a:xfrm>
            <a:off x="680089" y="4717147"/>
            <a:ext cx="5437498" cy="4466182"/>
          </a:xfrm>
          <a:noFill/>
        </p:spPr>
        <p:txBody>
          <a:bodyPr/>
          <a:lstStyle/>
          <a:p>
            <a:pPr eaLnBrk="1" hangingPunct="1"/>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F4114E76-934E-40D9-B7F6-1F2808299194}" type="slidenum">
              <a:rPr lang="en-GB" sz="1200" b="0">
                <a:solidFill>
                  <a:schemeClr val="tx1"/>
                </a:solidFill>
                <a:latin typeface="Arial" charset="0"/>
              </a:rPr>
              <a:pPr eaLnBrk="1" hangingPunct="1"/>
              <a:t>42</a:t>
            </a:fld>
            <a:endParaRPr lang="en-GB" sz="1200" b="0">
              <a:solidFill>
                <a:schemeClr val="tx1"/>
              </a:solidFill>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6032871B-3EC1-4593-9D05-3889228C0E51}" type="slidenum">
              <a:rPr lang="en-GB" sz="1200" b="0">
                <a:solidFill>
                  <a:schemeClr val="tx1"/>
                </a:solidFill>
                <a:latin typeface="Arial" charset="0"/>
              </a:rPr>
              <a:pPr eaLnBrk="1" hangingPunct="1"/>
              <a:t>5</a:t>
            </a:fld>
            <a:endParaRPr lang="en-GB" sz="1200" b="0" dirty="0">
              <a:solidFill>
                <a:schemeClr val="tx1"/>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62271CBC-CEB1-4675-B4B9-ACDB8F56F720}" type="slidenum">
              <a:rPr lang="en-GB" sz="1200" b="0">
                <a:solidFill>
                  <a:schemeClr val="tx1"/>
                </a:solidFill>
                <a:latin typeface="Arial" charset="0"/>
              </a:rPr>
              <a:pPr eaLnBrk="1" hangingPunct="1"/>
              <a:t>6</a:t>
            </a:fld>
            <a:endParaRPr lang="en-GB" sz="1200" b="0" dirty="0">
              <a:solidFill>
                <a:schemeClr val="tx1"/>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65F3607F-336C-47F8-BB48-9378B4C660F7}" type="slidenum">
              <a:rPr lang="en-GB" sz="1200" b="0">
                <a:solidFill>
                  <a:schemeClr val="tx1"/>
                </a:solidFill>
                <a:latin typeface="Arial" charset="0"/>
              </a:rPr>
              <a:pPr eaLnBrk="1" hangingPunct="1"/>
              <a:t>7</a:t>
            </a:fld>
            <a:endParaRPr lang="en-GB" sz="1200" b="0" dirty="0">
              <a:solidFill>
                <a:schemeClr val="tx1"/>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E79185B1-00E7-4E78-ACA4-7821D2DE1F52}" type="slidenum">
              <a:rPr lang="en-GB" sz="1200" b="0">
                <a:solidFill>
                  <a:schemeClr val="tx1"/>
                </a:solidFill>
                <a:latin typeface="Arial" charset="0"/>
              </a:rPr>
              <a:pPr eaLnBrk="1" hangingPunct="1"/>
              <a:t>8</a:t>
            </a:fld>
            <a:endParaRPr lang="en-GB" sz="1200" b="0" dirty="0">
              <a:solidFill>
                <a:schemeClr val="tx1"/>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000" b="1">
                <a:solidFill>
                  <a:schemeClr val="accent2"/>
                </a:solidFill>
                <a:latin typeface="Verdana" pitchFamily="34" charset="0"/>
              </a:defRPr>
            </a:lvl1pPr>
            <a:lvl2pPr marL="749116" indent="-288122" eaLnBrk="0" hangingPunct="0">
              <a:defRPr sz="2000" b="1">
                <a:solidFill>
                  <a:schemeClr val="accent2"/>
                </a:solidFill>
                <a:latin typeface="Verdana" pitchFamily="34" charset="0"/>
              </a:defRPr>
            </a:lvl2pPr>
            <a:lvl3pPr marL="1152487" indent="-230497" eaLnBrk="0" hangingPunct="0">
              <a:defRPr sz="2000" b="1">
                <a:solidFill>
                  <a:schemeClr val="accent2"/>
                </a:solidFill>
                <a:latin typeface="Verdana" pitchFamily="34" charset="0"/>
              </a:defRPr>
            </a:lvl3pPr>
            <a:lvl4pPr marL="1613482" indent="-230497" eaLnBrk="0" hangingPunct="0">
              <a:defRPr sz="2000" b="1">
                <a:solidFill>
                  <a:schemeClr val="accent2"/>
                </a:solidFill>
                <a:latin typeface="Verdana" pitchFamily="34" charset="0"/>
              </a:defRPr>
            </a:lvl4pPr>
            <a:lvl5pPr marL="2074476" indent="-230497" eaLnBrk="0" hangingPunct="0">
              <a:defRPr sz="2000" b="1">
                <a:solidFill>
                  <a:schemeClr val="accent2"/>
                </a:solidFill>
                <a:latin typeface="Verdana" pitchFamily="34" charset="0"/>
              </a:defRPr>
            </a:lvl5pPr>
            <a:lvl6pPr marL="2535471" indent="-230497" eaLnBrk="0" fontAlgn="base" hangingPunct="0">
              <a:spcBef>
                <a:spcPct val="0"/>
              </a:spcBef>
              <a:spcAft>
                <a:spcPct val="0"/>
              </a:spcAft>
              <a:defRPr sz="2000" b="1">
                <a:solidFill>
                  <a:schemeClr val="accent2"/>
                </a:solidFill>
                <a:latin typeface="Verdana" pitchFamily="34" charset="0"/>
              </a:defRPr>
            </a:lvl6pPr>
            <a:lvl7pPr marL="2996466" indent="-230497" eaLnBrk="0" fontAlgn="base" hangingPunct="0">
              <a:spcBef>
                <a:spcPct val="0"/>
              </a:spcBef>
              <a:spcAft>
                <a:spcPct val="0"/>
              </a:spcAft>
              <a:defRPr sz="2000" b="1">
                <a:solidFill>
                  <a:schemeClr val="accent2"/>
                </a:solidFill>
                <a:latin typeface="Verdana" pitchFamily="34" charset="0"/>
              </a:defRPr>
            </a:lvl7pPr>
            <a:lvl8pPr marL="3457461" indent="-230497" eaLnBrk="0" fontAlgn="base" hangingPunct="0">
              <a:spcBef>
                <a:spcPct val="0"/>
              </a:spcBef>
              <a:spcAft>
                <a:spcPct val="0"/>
              </a:spcAft>
              <a:defRPr sz="2000" b="1">
                <a:solidFill>
                  <a:schemeClr val="accent2"/>
                </a:solidFill>
                <a:latin typeface="Verdana" pitchFamily="34" charset="0"/>
              </a:defRPr>
            </a:lvl8pPr>
            <a:lvl9pPr marL="3918455" indent="-230497" eaLnBrk="0" fontAlgn="base" hangingPunct="0">
              <a:spcBef>
                <a:spcPct val="0"/>
              </a:spcBef>
              <a:spcAft>
                <a:spcPct val="0"/>
              </a:spcAft>
              <a:defRPr sz="2000" b="1">
                <a:solidFill>
                  <a:schemeClr val="accent2"/>
                </a:solidFill>
                <a:latin typeface="Verdana" pitchFamily="34" charset="0"/>
              </a:defRPr>
            </a:lvl9pPr>
          </a:lstStyle>
          <a:p>
            <a:pPr eaLnBrk="1" hangingPunct="1"/>
            <a:fld id="{E79185B1-00E7-4E78-ACA4-7821D2DE1F52}" type="slidenum">
              <a:rPr lang="en-GB" sz="1200" b="0">
                <a:solidFill>
                  <a:schemeClr val="tx1"/>
                </a:solidFill>
                <a:latin typeface="Arial" charset="0"/>
              </a:rPr>
              <a:pPr eaLnBrk="1" hangingPunct="1"/>
              <a:t>9</a:t>
            </a:fld>
            <a:endParaRPr lang="en-GB" sz="1200" b="0" dirty="0">
              <a:solidFill>
                <a:schemeClr val="tx1"/>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4F08A954-3186-42E0-886D-86C6873A6BCD}" type="slidenum">
              <a:rPr lang="en-GB"/>
              <a:pPr>
                <a:defRPr/>
              </a:pPr>
              <a:t>‹#›</a:t>
            </a:fld>
            <a:endParaRPr lang="en-GB"/>
          </a:p>
        </p:txBody>
      </p:sp>
    </p:spTree>
    <p:extLst>
      <p:ext uri="{BB962C8B-B14F-4D97-AF65-F5344CB8AC3E}">
        <p14:creationId xmlns:p14="http://schemas.microsoft.com/office/powerpoint/2010/main" val="377886122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B8C3199F-DEFE-495A-BABF-DABFB77060F6}" type="slidenum">
              <a:rPr lang="en-GB"/>
              <a:pPr>
                <a:defRPr/>
              </a:pPr>
              <a:t>‹#›</a:t>
            </a:fld>
            <a:endParaRPr lang="en-GB"/>
          </a:p>
        </p:txBody>
      </p:sp>
    </p:spTree>
    <p:extLst>
      <p:ext uri="{BB962C8B-B14F-4D97-AF65-F5344CB8AC3E}">
        <p14:creationId xmlns:p14="http://schemas.microsoft.com/office/powerpoint/2010/main" val="209682567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1413" y="0"/>
            <a:ext cx="2414587" cy="63246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47650" y="0"/>
            <a:ext cx="7091363"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D8EB1933-43AC-4B28-BF24-89CCD736B3FD}" type="slidenum">
              <a:rPr lang="en-GB"/>
              <a:pPr>
                <a:defRPr/>
              </a:pPr>
              <a:t>‹#›</a:t>
            </a:fld>
            <a:endParaRPr lang="en-GB"/>
          </a:p>
        </p:txBody>
      </p:sp>
    </p:spTree>
    <p:extLst>
      <p:ext uri="{BB962C8B-B14F-4D97-AF65-F5344CB8AC3E}">
        <p14:creationId xmlns:p14="http://schemas.microsoft.com/office/powerpoint/2010/main" val="2293766078"/>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2362200"/>
            <a:ext cx="1238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8"/>
          <p:cNvSpPr>
            <a:spLocks noChangeArrowheads="1"/>
          </p:cNvSpPr>
          <p:nvPr userDrawn="1"/>
        </p:nvSpPr>
        <p:spPr bwMode="auto">
          <a:xfrm>
            <a:off x="0" y="6659563"/>
            <a:ext cx="9906000" cy="198437"/>
          </a:xfrm>
          <a:prstGeom prst="rect">
            <a:avLst/>
          </a:prstGeom>
          <a:solidFill>
            <a:srgbClr val="333399">
              <a:alpha val="1490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 name="Line 9"/>
          <p:cNvSpPr>
            <a:spLocks noChangeShapeType="1"/>
          </p:cNvSpPr>
          <p:nvPr userDrawn="1"/>
        </p:nvSpPr>
        <p:spPr bwMode="auto">
          <a:xfrm>
            <a:off x="0" y="774700"/>
            <a:ext cx="99060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7" name="Line 10"/>
          <p:cNvSpPr>
            <a:spLocks noChangeShapeType="1"/>
          </p:cNvSpPr>
          <p:nvPr userDrawn="1"/>
        </p:nvSpPr>
        <p:spPr bwMode="auto">
          <a:xfrm>
            <a:off x="0" y="6677025"/>
            <a:ext cx="99060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pic>
        <p:nvPicPr>
          <p:cNvPr id="8"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766763"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6066" name="Rectangle 2"/>
          <p:cNvSpPr>
            <a:spLocks noGrp="1" noChangeArrowheads="1"/>
          </p:cNvSpPr>
          <p:nvPr>
            <p:ph type="ctrTitle" sz="quarter"/>
          </p:nvPr>
        </p:nvSpPr>
        <p:spPr>
          <a:xfrm>
            <a:off x="1817688" y="2362200"/>
            <a:ext cx="8088312" cy="1143000"/>
          </a:xfrm>
          <a:extLst>
            <a:ext uri="{909E8E84-426E-40DD-AFC4-6F175D3DCCD1}">
              <a14:hiddenFill xmlns:a14="http://schemas.microsoft.com/office/drawing/2010/main">
                <a:solidFill>
                  <a:schemeClr val="accent1"/>
                </a:solidFill>
              </a14:hiddenFill>
            </a:ext>
          </a:extLst>
        </p:spPr>
        <p:txBody>
          <a:bodyPr/>
          <a:lstStyle>
            <a:lvl1pPr>
              <a:defRPr/>
            </a:lvl1pPr>
          </a:lstStyle>
          <a:p>
            <a:pPr lvl="0"/>
            <a:r>
              <a:rPr lang="en-US" noProof="0" smtClean="0"/>
              <a:t>Master title style</a:t>
            </a:r>
          </a:p>
        </p:txBody>
      </p:sp>
      <p:sp>
        <p:nvSpPr>
          <p:cNvPr id="856067" name="Rectangle 3"/>
          <p:cNvSpPr>
            <a:spLocks noGrp="1" noChangeArrowheads="1"/>
          </p:cNvSpPr>
          <p:nvPr>
            <p:ph type="subTitle" sz="quarter" idx="1"/>
          </p:nvPr>
        </p:nvSpPr>
        <p:spPr>
          <a:xfrm>
            <a:off x="2393950" y="4114800"/>
            <a:ext cx="6934200" cy="1752600"/>
          </a:xfrm>
        </p:spPr>
        <p:txBody>
          <a:bodyPr/>
          <a:lstStyle>
            <a:lvl1pPr marL="0" indent="0" algn="ctr">
              <a:buFont typeface="Monotype Sorts" pitchFamily="2" charset="2"/>
              <a:buNone/>
              <a:defRPr/>
            </a:lvl1pPr>
          </a:lstStyle>
          <a:p>
            <a:pPr lvl="0"/>
            <a:r>
              <a:rPr lang="en-US" noProof="0" smtClean="0"/>
              <a:t>Click to edit Master subtitle style</a:t>
            </a:r>
          </a:p>
        </p:txBody>
      </p:sp>
      <p:sp>
        <p:nvSpPr>
          <p:cNvPr id="9" name="Rectangle 4"/>
          <p:cNvSpPr>
            <a:spLocks noGrp="1" noChangeArrowheads="1"/>
          </p:cNvSpPr>
          <p:nvPr>
            <p:ph type="dt" sz="quarter" idx="10"/>
          </p:nvPr>
        </p:nvSpPr>
        <p:spPr bwMode="auto">
          <a:xfrm>
            <a:off x="1484313" y="6248400"/>
            <a:ext cx="206375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b="0" smtClean="0">
                <a:solidFill>
                  <a:schemeClr val="tx1"/>
                </a:solidFill>
                <a:latin typeface="Times New Roman" pitchFamily="18" charset="0"/>
              </a:defRPr>
            </a:lvl1pPr>
          </a:lstStyle>
          <a:p>
            <a:pPr>
              <a:defRPr/>
            </a:pPr>
            <a:endParaRPr lang="en-US"/>
          </a:p>
        </p:txBody>
      </p:sp>
      <p:sp>
        <p:nvSpPr>
          <p:cNvPr id="10" name="Rectangle 5"/>
          <p:cNvSpPr>
            <a:spLocks noGrp="1" noChangeArrowheads="1"/>
          </p:cNvSpPr>
          <p:nvPr>
            <p:ph type="ftr" sz="quarter" idx="11"/>
          </p:nvPr>
        </p:nvSpPr>
        <p:spPr>
          <a:xfrm>
            <a:off x="4125913" y="6248400"/>
            <a:ext cx="3136900" cy="457200"/>
          </a:xfrm>
        </p:spPr>
        <p:txBody>
          <a:bodyPr wrap="none" lIns="92075" tIns="46038" rIns="92075" bIns="46038" anchor="ctr"/>
          <a:lstStyle>
            <a:lvl1pPr>
              <a:defRPr smtClean="0"/>
            </a:lvl1pPr>
          </a:lstStyle>
          <a:p>
            <a:pPr>
              <a:defRPr/>
            </a:pPr>
            <a:endParaRPr lang="en-US"/>
          </a:p>
        </p:txBody>
      </p:sp>
      <p:sp>
        <p:nvSpPr>
          <p:cNvPr id="11" name="Rectangle 6"/>
          <p:cNvSpPr>
            <a:spLocks noGrp="1" noChangeArrowheads="1"/>
          </p:cNvSpPr>
          <p:nvPr>
            <p:ph type="sldNum" sz="quarter" idx="12"/>
          </p:nvPr>
        </p:nvSpPr>
        <p:spPr>
          <a:xfrm>
            <a:off x="7840663" y="6248400"/>
            <a:ext cx="2063750" cy="457200"/>
          </a:xfrm>
        </p:spPr>
        <p:txBody>
          <a:bodyPr wrap="none" lIns="92075" tIns="46038" rIns="92075" bIns="46038" anchor="ctr"/>
          <a:lstStyle>
            <a:lvl1pPr>
              <a:defRPr smtClean="0"/>
            </a:lvl1pPr>
          </a:lstStyle>
          <a:p>
            <a:pPr>
              <a:defRPr/>
            </a:pPr>
            <a:fld id="{61B58076-2368-463F-9C7C-1F75A957D5AB}" type="slidenum">
              <a:rPr lang="en-US"/>
              <a:pPr>
                <a:defRPr/>
              </a:pPr>
              <a:t>‹#›</a:t>
            </a:fld>
            <a:endParaRPr lang="en-US"/>
          </a:p>
        </p:txBody>
      </p:sp>
    </p:spTree>
    <p:extLst>
      <p:ext uri="{BB962C8B-B14F-4D97-AF65-F5344CB8AC3E}">
        <p14:creationId xmlns:p14="http://schemas.microsoft.com/office/powerpoint/2010/main" val="3816558570"/>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0FA073EB-6F51-4570-8181-3BEA2EAF59A8}" type="slidenum">
              <a:rPr lang="en-GB"/>
              <a:pPr>
                <a:defRPr/>
              </a:pPr>
              <a:t>‹#›</a:t>
            </a:fld>
            <a:endParaRPr lang="en-GB"/>
          </a:p>
        </p:txBody>
      </p:sp>
    </p:spTree>
    <p:extLst>
      <p:ext uri="{BB962C8B-B14F-4D97-AF65-F5344CB8AC3E}">
        <p14:creationId xmlns:p14="http://schemas.microsoft.com/office/powerpoint/2010/main" val="1172472901"/>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57A941A4-9256-4A37-8661-7D6F9681A36D}" type="slidenum">
              <a:rPr lang="en-GB"/>
              <a:pPr>
                <a:defRPr/>
              </a:pPr>
              <a:t>‹#›</a:t>
            </a:fld>
            <a:endParaRPr lang="en-GB"/>
          </a:p>
        </p:txBody>
      </p:sp>
    </p:spTree>
    <p:extLst>
      <p:ext uri="{BB962C8B-B14F-4D97-AF65-F5344CB8AC3E}">
        <p14:creationId xmlns:p14="http://schemas.microsoft.com/office/powerpoint/2010/main" val="82432551"/>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12750" y="1447800"/>
            <a:ext cx="4546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5111750" y="1447800"/>
            <a:ext cx="4546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9E7ECCC6-73A9-4FF5-A4BC-9E7D4E091A7F}" type="slidenum">
              <a:rPr lang="en-GB"/>
              <a:pPr>
                <a:defRPr/>
              </a:pPr>
              <a:t>‹#›</a:t>
            </a:fld>
            <a:endParaRPr lang="en-GB"/>
          </a:p>
        </p:txBody>
      </p:sp>
    </p:spTree>
    <p:extLst>
      <p:ext uri="{BB962C8B-B14F-4D97-AF65-F5344CB8AC3E}">
        <p14:creationId xmlns:p14="http://schemas.microsoft.com/office/powerpoint/2010/main" val="2373277540"/>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ftr" sz="quarter" idx="10"/>
          </p:nvPr>
        </p:nvSpPr>
        <p:spPr>
          <a:ln/>
        </p:spPr>
        <p:txBody>
          <a:bodyPr/>
          <a:lstStyle>
            <a:lvl1pPr>
              <a:defRPr/>
            </a:lvl1pPr>
          </a:lstStyle>
          <a:p>
            <a:pPr>
              <a:defRPr/>
            </a:pPr>
            <a:endParaRPr lang="en-GB"/>
          </a:p>
        </p:txBody>
      </p:sp>
      <p:sp>
        <p:nvSpPr>
          <p:cNvPr id="8" name="Rectangle 5"/>
          <p:cNvSpPr>
            <a:spLocks noGrp="1" noChangeArrowheads="1"/>
          </p:cNvSpPr>
          <p:nvPr>
            <p:ph type="sldNum" sz="quarter" idx="11"/>
          </p:nvPr>
        </p:nvSpPr>
        <p:spPr>
          <a:ln/>
        </p:spPr>
        <p:txBody>
          <a:bodyPr/>
          <a:lstStyle>
            <a:lvl1pPr>
              <a:defRPr/>
            </a:lvl1pPr>
          </a:lstStyle>
          <a:p>
            <a:pPr>
              <a:defRPr/>
            </a:pPr>
            <a:fld id="{73CFF2CE-2167-475C-87AB-1B4B12D5E35F}" type="slidenum">
              <a:rPr lang="en-GB"/>
              <a:pPr>
                <a:defRPr/>
              </a:pPr>
              <a:t>‹#›</a:t>
            </a:fld>
            <a:endParaRPr lang="en-GB"/>
          </a:p>
        </p:txBody>
      </p:sp>
    </p:spTree>
    <p:extLst>
      <p:ext uri="{BB962C8B-B14F-4D97-AF65-F5344CB8AC3E}">
        <p14:creationId xmlns:p14="http://schemas.microsoft.com/office/powerpoint/2010/main" val="4053729897"/>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ftr" sz="quarter" idx="10"/>
          </p:nvPr>
        </p:nvSpPr>
        <p:spPr>
          <a:ln/>
        </p:spPr>
        <p:txBody>
          <a:bodyPr/>
          <a:lstStyle>
            <a:lvl1pPr>
              <a:defRPr/>
            </a:lvl1pPr>
          </a:lstStyle>
          <a:p>
            <a:pPr>
              <a:defRPr/>
            </a:pPr>
            <a:endParaRPr lang="en-GB"/>
          </a:p>
        </p:txBody>
      </p:sp>
      <p:sp>
        <p:nvSpPr>
          <p:cNvPr id="4" name="Rectangle 5"/>
          <p:cNvSpPr>
            <a:spLocks noGrp="1" noChangeArrowheads="1"/>
          </p:cNvSpPr>
          <p:nvPr>
            <p:ph type="sldNum" sz="quarter" idx="11"/>
          </p:nvPr>
        </p:nvSpPr>
        <p:spPr>
          <a:ln/>
        </p:spPr>
        <p:txBody>
          <a:bodyPr/>
          <a:lstStyle>
            <a:lvl1pPr>
              <a:defRPr/>
            </a:lvl1pPr>
          </a:lstStyle>
          <a:p>
            <a:pPr>
              <a:defRPr/>
            </a:pPr>
            <a:fld id="{FCDAE79C-653C-4999-A92F-B560E4429C70}" type="slidenum">
              <a:rPr lang="en-GB"/>
              <a:pPr>
                <a:defRPr/>
              </a:pPr>
              <a:t>‹#›</a:t>
            </a:fld>
            <a:endParaRPr lang="en-GB"/>
          </a:p>
        </p:txBody>
      </p:sp>
    </p:spTree>
    <p:extLst>
      <p:ext uri="{BB962C8B-B14F-4D97-AF65-F5344CB8AC3E}">
        <p14:creationId xmlns:p14="http://schemas.microsoft.com/office/powerpoint/2010/main" val="256625163"/>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GB"/>
          </a:p>
        </p:txBody>
      </p:sp>
      <p:sp>
        <p:nvSpPr>
          <p:cNvPr id="3" name="Rectangle 5"/>
          <p:cNvSpPr>
            <a:spLocks noGrp="1" noChangeArrowheads="1"/>
          </p:cNvSpPr>
          <p:nvPr>
            <p:ph type="sldNum" sz="quarter" idx="11"/>
          </p:nvPr>
        </p:nvSpPr>
        <p:spPr>
          <a:ln/>
        </p:spPr>
        <p:txBody>
          <a:bodyPr/>
          <a:lstStyle>
            <a:lvl1pPr>
              <a:defRPr/>
            </a:lvl1pPr>
          </a:lstStyle>
          <a:p>
            <a:pPr>
              <a:defRPr/>
            </a:pPr>
            <a:fld id="{B717875B-B2A3-4612-81E2-CE9878D9EBA7}" type="slidenum">
              <a:rPr lang="en-GB"/>
              <a:pPr>
                <a:defRPr/>
              </a:pPr>
              <a:t>‹#›</a:t>
            </a:fld>
            <a:endParaRPr lang="en-GB"/>
          </a:p>
        </p:txBody>
      </p:sp>
    </p:spTree>
    <p:extLst>
      <p:ext uri="{BB962C8B-B14F-4D97-AF65-F5344CB8AC3E}">
        <p14:creationId xmlns:p14="http://schemas.microsoft.com/office/powerpoint/2010/main" val="3982394689"/>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DCAD0141-260E-47D7-AE90-98A5A39C3CA4}" type="slidenum">
              <a:rPr lang="en-GB"/>
              <a:pPr>
                <a:defRPr/>
              </a:pPr>
              <a:t>‹#›</a:t>
            </a:fld>
            <a:endParaRPr lang="en-GB"/>
          </a:p>
        </p:txBody>
      </p:sp>
    </p:spTree>
    <p:extLst>
      <p:ext uri="{BB962C8B-B14F-4D97-AF65-F5344CB8AC3E}">
        <p14:creationId xmlns:p14="http://schemas.microsoft.com/office/powerpoint/2010/main" val="655124675"/>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fld id="{66EC1D8E-E75F-42E7-8BF5-5764D0392E81}" type="slidenum">
              <a:rPr lang="en-GB"/>
              <a:pPr>
                <a:defRPr/>
              </a:pPr>
              <a:t>‹#›</a:t>
            </a:fld>
            <a:endParaRPr lang="en-GB"/>
          </a:p>
        </p:txBody>
      </p:sp>
    </p:spTree>
    <p:extLst>
      <p:ext uri="{BB962C8B-B14F-4D97-AF65-F5344CB8AC3E}">
        <p14:creationId xmlns:p14="http://schemas.microsoft.com/office/powerpoint/2010/main" val="366644302"/>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GB"/>
          </a:p>
        </p:txBody>
      </p:sp>
      <p:sp>
        <p:nvSpPr>
          <p:cNvPr id="6" name="Rectangle 5"/>
          <p:cNvSpPr>
            <a:spLocks noGrp="1" noChangeArrowheads="1"/>
          </p:cNvSpPr>
          <p:nvPr>
            <p:ph type="sldNum" sz="quarter" idx="11"/>
          </p:nvPr>
        </p:nvSpPr>
        <p:spPr>
          <a:ln/>
        </p:spPr>
        <p:txBody>
          <a:bodyPr/>
          <a:lstStyle>
            <a:lvl1pPr>
              <a:defRPr/>
            </a:lvl1pPr>
          </a:lstStyle>
          <a:p>
            <a:pPr>
              <a:defRPr/>
            </a:pPr>
            <a:fld id="{6EC6DBF0-84DA-4C3E-90D0-A94EE8B58A36}" type="slidenum">
              <a:rPr lang="en-GB"/>
              <a:pPr>
                <a:defRPr/>
              </a:pPr>
              <a:t>‹#›</a:t>
            </a:fld>
            <a:endParaRPr lang="en-GB"/>
          </a:p>
        </p:txBody>
      </p:sp>
    </p:spTree>
    <p:extLst>
      <p:ext uri="{BB962C8B-B14F-4D97-AF65-F5344CB8AC3E}">
        <p14:creationId xmlns:p14="http://schemas.microsoft.com/office/powerpoint/2010/main" val="655153446"/>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0476F6C6-C4BA-460B-A295-191E62E8FD3A}" type="slidenum">
              <a:rPr lang="en-GB"/>
              <a:pPr>
                <a:defRPr/>
              </a:pPr>
              <a:t>‹#›</a:t>
            </a:fld>
            <a:endParaRPr lang="en-GB"/>
          </a:p>
        </p:txBody>
      </p:sp>
    </p:spTree>
    <p:extLst>
      <p:ext uri="{BB962C8B-B14F-4D97-AF65-F5344CB8AC3E}">
        <p14:creationId xmlns:p14="http://schemas.microsoft.com/office/powerpoint/2010/main" val="2983354153"/>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2688" y="4763"/>
            <a:ext cx="2373312" cy="6091237"/>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12750" y="4763"/>
            <a:ext cx="6967538" cy="6091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4"/>
          <p:cNvSpPr>
            <a:spLocks noGrp="1" noChangeArrowheads="1"/>
          </p:cNvSpPr>
          <p:nvPr>
            <p:ph type="ftr" sz="quarter" idx="10"/>
          </p:nvPr>
        </p:nvSpPr>
        <p:spPr>
          <a:ln/>
        </p:spPr>
        <p:txBody>
          <a:bodyPr/>
          <a:lstStyle>
            <a:lvl1pPr>
              <a:defRPr/>
            </a:lvl1pPr>
          </a:lstStyle>
          <a:p>
            <a:pPr>
              <a:defRPr/>
            </a:pPr>
            <a:endParaRPr lang="en-GB"/>
          </a:p>
        </p:txBody>
      </p:sp>
      <p:sp>
        <p:nvSpPr>
          <p:cNvPr id="5" name="Rectangle 5"/>
          <p:cNvSpPr>
            <a:spLocks noGrp="1" noChangeArrowheads="1"/>
          </p:cNvSpPr>
          <p:nvPr>
            <p:ph type="sldNum" sz="quarter" idx="11"/>
          </p:nvPr>
        </p:nvSpPr>
        <p:spPr>
          <a:ln/>
        </p:spPr>
        <p:txBody>
          <a:bodyPr/>
          <a:lstStyle>
            <a:lvl1pPr>
              <a:defRPr/>
            </a:lvl1pPr>
          </a:lstStyle>
          <a:p>
            <a:pPr>
              <a:defRPr/>
            </a:pPr>
            <a:fld id="{6066040E-A1C6-4D8B-9253-EC08F1B9871F}" type="slidenum">
              <a:rPr lang="en-GB"/>
              <a:pPr>
                <a:defRPr/>
              </a:pPr>
              <a:t>‹#›</a:t>
            </a:fld>
            <a:endParaRPr lang="en-GB"/>
          </a:p>
        </p:txBody>
      </p:sp>
    </p:spTree>
    <p:extLst>
      <p:ext uri="{BB962C8B-B14F-4D97-AF65-F5344CB8AC3E}">
        <p14:creationId xmlns:p14="http://schemas.microsoft.com/office/powerpoint/2010/main" val="2271672807"/>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7DA3CC6-F646-4A42-BC01-D1AC34825020}" type="slidenum">
              <a:rPr lang="en-GB"/>
              <a:pPr>
                <a:defRPr/>
              </a:pPr>
              <a:t>‹#›</a:t>
            </a:fld>
            <a:endParaRPr lang="en-GB"/>
          </a:p>
        </p:txBody>
      </p:sp>
    </p:spTree>
    <p:extLst>
      <p:ext uri="{BB962C8B-B14F-4D97-AF65-F5344CB8AC3E}">
        <p14:creationId xmlns:p14="http://schemas.microsoft.com/office/powerpoint/2010/main" val="271654784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47650" y="1143000"/>
            <a:ext cx="45878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987925" y="1143000"/>
            <a:ext cx="45878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4"/>
          <p:cNvSpPr>
            <a:spLocks noGrp="1" noChangeArrowheads="1"/>
          </p:cNvSpPr>
          <p:nvPr>
            <p:ph type="sldNum" sz="quarter" idx="10"/>
          </p:nvPr>
        </p:nvSpPr>
        <p:spPr>
          <a:ln/>
        </p:spPr>
        <p:txBody>
          <a:bodyPr/>
          <a:lstStyle>
            <a:lvl1pPr>
              <a:defRPr/>
            </a:lvl1pPr>
          </a:lstStyle>
          <a:p>
            <a:pPr>
              <a:defRPr/>
            </a:pPr>
            <a:fld id="{DE4FF18E-0C70-4401-AB0E-B7EACAEE38F4}" type="slidenum">
              <a:rPr lang="en-GB"/>
              <a:pPr>
                <a:defRPr/>
              </a:pPr>
              <a:t>‹#›</a:t>
            </a:fld>
            <a:endParaRPr lang="en-GB"/>
          </a:p>
        </p:txBody>
      </p:sp>
    </p:spTree>
    <p:extLst>
      <p:ext uri="{BB962C8B-B14F-4D97-AF65-F5344CB8AC3E}">
        <p14:creationId xmlns:p14="http://schemas.microsoft.com/office/powerpoint/2010/main" val="1248639819"/>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4"/>
          <p:cNvSpPr>
            <a:spLocks noGrp="1" noChangeArrowheads="1"/>
          </p:cNvSpPr>
          <p:nvPr>
            <p:ph type="sldNum" sz="quarter" idx="10"/>
          </p:nvPr>
        </p:nvSpPr>
        <p:spPr>
          <a:ln/>
        </p:spPr>
        <p:txBody>
          <a:bodyPr/>
          <a:lstStyle>
            <a:lvl1pPr>
              <a:defRPr/>
            </a:lvl1pPr>
          </a:lstStyle>
          <a:p>
            <a:pPr>
              <a:defRPr/>
            </a:pPr>
            <a:fld id="{4748B9C5-42B9-4246-938A-04C4CD349678}" type="slidenum">
              <a:rPr lang="en-GB"/>
              <a:pPr>
                <a:defRPr/>
              </a:pPr>
              <a:t>‹#›</a:t>
            </a:fld>
            <a:endParaRPr lang="en-GB"/>
          </a:p>
        </p:txBody>
      </p:sp>
    </p:spTree>
    <p:extLst>
      <p:ext uri="{BB962C8B-B14F-4D97-AF65-F5344CB8AC3E}">
        <p14:creationId xmlns:p14="http://schemas.microsoft.com/office/powerpoint/2010/main" val="38583020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sldNum" sz="quarter" idx="10"/>
          </p:nvPr>
        </p:nvSpPr>
        <p:spPr>
          <a:ln/>
        </p:spPr>
        <p:txBody>
          <a:bodyPr/>
          <a:lstStyle>
            <a:lvl1pPr>
              <a:defRPr/>
            </a:lvl1pPr>
          </a:lstStyle>
          <a:p>
            <a:pPr>
              <a:defRPr/>
            </a:pPr>
            <a:fld id="{4952D3EB-00DB-49CB-AF1F-7B2CD77928A9}" type="slidenum">
              <a:rPr lang="en-GB"/>
              <a:pPr>
                <a:defRPr/>
              </a:pPr>
              <a:t>‹#›</a:t>
            </a:fld>
            <a:endParaRPr lang="en-GB"/>
          </a:p>
        </p:txBody>
      </p:sp>
    </p:spTree>
    <p:extLst>
      <p:ext uri="{BB962C8B-B14F-4D97-AF65-F5344CB8AC3E}">
        <p14:creationId xmlns:p14="http://schemas.microsoft.com/office/powerpoint/2010/main" val="350797461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6250C48-171D-4C59-8EA1-F02C480D90FD}" type="slidenum">
              <a:rPr lang="en-GB"/>
              <a:pPr>
                <a:defRPr/>
              </a:pPr>
              <a:t>‹#›</a:t>
            </a:fld>
            <a:endParaRPr lang="en-GB"/>
          </a:p>
        </p:txBody>
      </p:sp>
    </p:spTree>
    <p:extLst>
      <p:ext uri="{BB962C8B-B14F-4D97-AF65-F5344CB8AC3E}">
        <p14:creationId xmlns:p14="http://schemas.microsoft.com/office/powerpoint/2010/main" val="2869280076"/>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1798853-BA31-418A-8619-6DB4E7BABCC3}" type="slidenum">
              <a:rPr lang="en-GB"/>
              <a:pPr>
                <a:defRPr/>
              </a:pPr>
              <a:t>‹#›</a:t>
            </a:fld>
            <a:endParaRPr lang="en-GB"/>
          </a:p>
        </p:txBody>
      </p:sp>
    </p:spTree>
    <p:extLst>
      <p:ext uri="{BB962C8B-B14F-4D97-AF65-F5344CB8AC3E}">
        <p14:creationId xmlns:p14="http://schemas.microsoft.com/office/powerpoint/2010/main" val="240441684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EFDE6BE-ED61-41F2-86AD-A5D1889E78F7}" type="slidenum">
              <a:rPr lang="en-GB"/>
              <a:pPr>
                <a:defRPr/>
              </a:pPr>
              <a:t>‹#›</a:t>
            </a:fld>
            <a:endParaRPr lang="en-GB"/>
          </a:p>
        </p:txBody>
      </p:sp>
    </p:spTree>
    <p:extLst>
      <p:ext uri="{BB962C8B-B14F-4D97-AF65-F5344CB8AC3E}">
        <p14:creationId xmlns:p14="http://schemas.microsoft.com/office/powerpoint/2010/main" val="773465782"/>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5213" y="0"/>
            <a:ext cx="8840787" cy="7620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    Click to edit Master title style</a:t>
            </a:r>
          </a:p>
        </p:txBody>
      </p:sp>
      <p:sp>
        <p:nvSpPr>
          <p:cNvPr id="1027" name="Rectangle 3"/>
          <p:cNvSpPr>
            <a:spLocks noGrp="1" noChangeArrowheads="1"/>
          </p:cNvSpPr>
          <p:nvPr>
            <p:ph type="body" idx="1"/>
          </p:nvPr>
        </p:nvSpPr>
        <p:spPr bwMode="auto">
          <a:xfrm>
            <a:off x="247650" y="1143000"/>
            <a:ext cx="93281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3060" name="Rectangle 4"/>
          <p:cNvSpPr>
            <a:spLocks noGrp="1" noChangeArrowheads="1"/>
          </p:cNvSpPr>
          <p:nvPr>
            <p:ph type="sldNum" sz="quarter" idx="4"/>
          </p:nvPr>
        </p:nvSpPr>
        <p:spPr bwMode="auto">
          <a:xfrm>
            <a:off x="7842250" y="64008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solidFill>
                  <a:schemeClr val="tx1"/>
                </a:solidFill>
                <a:latin typeface="Times New Roman" pitchFamily="18" charset="0"/>
              </a:defRPr>
            </a:lvl1pPr>
          </a:lstStyle>
          <a:p>
            <a:pPr>
              <a:defRPr/>
            </a:pPr>
            <a:fld id="{FA5A7796-1980-4918-8DB5-8B1D46631134}" type="slidenum">
              <a:rPr lang="en-GB"/>
              <a:pPr>
                <a:defRPr/>
              </a:pPr>
              <a:t>‹#›</a:t>
            </a:fld>
            <a:endParaRPr lang="en-GB"/>
          </a:p>
        </p:txBody>
      </p:sp>
      <p:pic>
        <p:nvPicPr>
          <p:cNvPr id="1029" name="Picture 5"/>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769938"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0" name="Rectangle 6"/>
          <p:cNvSpPr>
            <a:spLocks noChangeArrowheads="1"/>
          </p:cNvSpPr>
          <p:nvPr/>
        </p:nvSpPr>
        <p:spPr bwMode="auto">
          <a:xfrm>
            <a:off x="742950" y="0"/>
            <a:ext cx="615950" cy="7620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400">
              <a:solidFill>
                <a:schemeClr val="tx1"/>
              </a:solidFill>
              <a:latin typeface="Arial" charset="0"/>
            </a:endParaRPr>
          </a:p>
        </p:txBody>
      </p:sp>
      <p:sp>
        <p:nvSpPr>
          <p:cNvPr id="1031" name="Line 7"/>
          <p:cNvSpPr>
            <a:spLocks noChangeShapeType="1"/>
          </p:cNvSpPr>
          <p:nvPr userDrawn="1"/>
        </p:nvSpPr>
        <p:spPr bwMode="auto">
          <a:xfrm>
            <a:off x="0" y="765175"/>
            <a:ext cx="990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dissolve/>
  </p:transition>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Times New Roman" pitchFamily="18" charset="0"/>
        </a:defRPr>
      </a:lvl5pPr>
      <a:lvl6pPr marL="2514600" indent="-228600" algn="l" rtl="0" fontAlgn="base">
        <a:spcBef>
          <a:spcPct val="20000"/>
        </a:spcBef>
        <a:spcAft>
          <a:spcPct val="0"/>
        </a:spcAft>
        <a:buChar char="»"/>
        <a:defRPr sz="1600">
          <a:solidFill>
            <a:schemeClr val="tx1"/>
          </a:solidFill>
          <a:latin typeface="Times New Roman" pitchFamily="18" charset="0"/>
        </a:defRPr>
      </a:lvl6pPr>
      <a:lvl7pPr marL="2971800" indent="-228600" algn="l" rtl="0" fontAlgn="base">
        <a:spcBef>
          <a:spcPct val="20000"/>
        </a:spcBef>
        <a:spcAft>
          <a:spcPct val="0"/>
        </a:spcAft>
        <a:buChar char="»"/>
        <a:defRPr sz="1600">
          <a:solidFill>
            <a:schemeClr val="tx1"/>
          </a:solidFill>
          <a:latin typeface="Times New Roman" pitchFamily="18" charset="0"/>
        </a:defRPr>
      </a:lvl7pPr>
      <a:lvl8pPr marL="3429000" indent="-228600" algn="l" rtl="0" fontAlgn="base">
        <a:spcBef>
          <a:spcPct val="20000"/>
        </a:spcBef>
        <a:spcAft>
          <a:spcPct val="0"/>
        </a:spcAft>
        <a:buChar char="»"/>
        <a:defRPr sz="1600">
          <a:solidFill>
            <a:schemeClr val="tx1"/>
          </a:solidFill>
          <a:latin typeface="Times New Roman" pitchFamily="18" charset="0"/>
        </a:defRPr>
      </a:lvl8pPr>
      <a:lvl9pPr marL="3886200" indent="-228600" algn="l" rtl="0" fontAlgn="base">
        <a:spcBef>
          <a:spcPct val="20000"/>
        </a:spcBef>
        <a:spcAft>
          <a:spcPct val="0"/>
        </a:spcAft>
        <a:buChar char="»"/>
        <a:defRPr sz="1600">
          <a:solidFill>
            <a:schemeClr val="tx1"/>
          </a:solidFill>
          <a:latin typeface="Times New Roman" pitchFamily="18"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bwMode="auto">
          <a:xfrm>
            <a:off x="766763" y="4763"/>
            <a:ext cx="9139237" cy="765175"/>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edit Master title style</a:t>
            </a:r>
          </a:p>
        </p:txBody>
      </p:sp>
      <p:sp>
        <p:nvSpPr>
          <p:cNvPr id="2051" name="Rectangle 3"/>
          <p:cNvSpPr>
            <a:spLocks noGrp="1" noChangeArrowheads="1"/>
          </p:cNvSpPr>
          <p:nvPr>
            <p:ph type="body" idx="1"/>
          </p:nvPr>
        </p:nvSpPr>
        <p:spPr bwMode="auto">
          <a:xfrm>
            <a:off x="412750" y="1447800"/>
            <a:ext cx="9245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5044" name="Rectangle 4"/>
          <p:cNvSpPr>
            <a:spLocks noGrp="1" noChangeArrowheads="1"/>
          </p:cNvSpPr>
          <p:nvPr>
            <p:ph type="ftr" sz="quarter" idx="3"/>
          </p:nvPr>
        </p:nvSpPr>
        <p:spPr bwMode="auto">
          <a:xfrm>
            <a:off x="2360613" y="6597650"/>
            <a:ext cx="45434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smtClean="0">
                <a:solidFill>
                  <a:schemeClr val="tx1"/>
                </a:solidFill>
                <a:latin typeface="Times New Roman" pitchFamily="18" charset="0"/>
              </a:defRPr>
            </a:lvl1pPr>
          </a:lstStyle>
          <a:p>
            <a:pPr>
              <a:defRPr/>
            </a:pPr>
            <a:endParaRPr lang="en-GB"/>
          </a:p>
        </p:txBody>
      </p:sp>
      <p:sp>
        <p:nvSpPr>
          <p:cNvPr id="855045" name="Rectangle 5"/>
          <p:cNvSpPr>
            <a:spLocks noGrp="1" noChangeArrowheads="1"/>
          </p:cNvSpPr>
          <p:nvPr>
            <p:ph type="sldNum" sz="quarter" idx="4"/>
          </p:nvPr>
        </p:nvSpPr>
        <p:spPr bwMode="auto">
          <a:xfrm>
            <a:off x="7099300" y="6597650"/>
            <a:ext cx="231140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latin typeface="Times New Roman" pitchFamily="18" charset="0"/>
              </a:defRPr>
            </a:lvl1pPr>
          </a:lstStyle>
          <a:p>
            <a:pPr>
              <a:defRPr/>
            </a:pPr>
            <a:fld id="{12864689-4364-4DA4-BDE3-57E0534C6DC4}" type="slidenum">
              <a:rPr lang="en-GB"/>
              <a:pPr>
                <a:defRPr/>
              </a:pPr>
              <a:t>‹#›</a:t>
            </a:fld>
            <a:endParaRPr lang="en-GB"/>
          </a:p>
        </p:txBody>
      </p:sp>
      <p:pic>
        <p:nvPicPr>
          <p:cNvPr id="2054"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766763"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766763"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2" tx1="lt1" bg2="dk1" tx2="lt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dissolve/>
  </p:transition>
  <p:hf hdr="0" ftr="0" dt="0"/>
  <p:txStyles>
    <p:titleStyle>
      <a:lvl1pPr algn="ctr" rtl="0" eaLnBrk="0" fontAlgn="base" hangingPunct="0">
        <a:spcBef>
          <a:spcPct val="0"/>
        </a:spcBef>
        <a:spcAft>
          <a:spcPct val="0"/>
        </a:spcAft>
        <a:defRPr sz="2800">
          <a:solidFill>
            <a:schemeClr va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chemeClr va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800">
          <a:solidFill>
            <a:schemeClr va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800">
          <a:solidFill>
            <a:schemeClr va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800">
          <a:solidFill>
            <a:schemeClr va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2800">
          <a:solidFill>
            <a:schemeClr va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20000"/>
        <a:buChar char="•"/>
        <a:defRPr sz="2000" b="1">
          <a:solidFill>
            <a:schemeClr val="hlink"/>
          </a:solidFill>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hlink"/>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Font typeface="Monotype Sorts" pitchFamily="2" charset="2"/>
        <a:buChar char="u"/>
        <a:defRPr sz="2000">
          <a:solidFill>
            <a:schemeClr val="tx1"/>
          </a:solidFill>
          <a:latin typeface="+mn-lt"/>
        </a:defRPr>
      </a:lvl5pPr>
      <a:lvl6pPr marL="2514600" indent="-22860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6pPr>
      <a:lvl7pPr marL="2971800" indent="-22860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7pPr>
      <a:lvl8pPr marL="3429000" indent="-22860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8pPr>
      <a:lvl9pPr marL="3886200" indent="-228600" algn="l" rtl="0" fontAlgn="base">
        <a:spcBef>
          <a:spcPct val="20000"/>
        </a:spcBef>
        <a:spcAft>
          <a:spcPct val="0"/>
        </a:spcAft>
        <a:buClr>
          <a:schemeClr val="tx2"/>
        </a:buClr>
        <a:buSzPct val="65000"/>
        <a:buFont typeface="Monotype Sorts" pitchFamily="2" charset="2"/>
        <a:buChar char="u"/>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file:///C:\Videos\RFAccelerationCavity.mpg"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RFAccelerationCavity.m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1.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6.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0.w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21.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2.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image" Target="../media/image23.wmf"/><Relationship Id="rId4" Type="http://schemas.openxmlformats.org/officeDocument/2006/relationships/oleObject" Target="../embeddings/oleObject15.bin"/><Relationship Id="rId9" Type="http://schemas.openxmlformats.org/officeDocument/2006/relationships/image" Target="../media/image20.wmf"/></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w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wmf"/><Relationship Id="rId3" Type="http://schemas.openxmlformats.org/officeDocument/2006/relationships/notesSlide" Target="../notesSlides/notesSlide27.xml"/><Relationship Id="rId7" Type="http://schemas.openxmlformats.org/officeDocument/2006/relationships/image" Target="../media/image27.wmf"/><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1.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8.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28.wmf"/><Relationship Id="rId3" Type="http://schemas.openxmlformats.org/officeDocument/2006/relationships/notesSlide" Target="../notesSlides/notesSlide28.xml"/><Relationship Id="rId7" Type="http://schemas.openxmlformats.org/officeDocument/2006/relationships/image" Target="../media/image31.wmf"/><Relationship Id="rId12" Type="http://schemas.openxmlformats.org/officeDocument/2006/relationships/oleObject" Target="../embeddings/oleObject29.bin"/><Relationship Id="rId17"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16.vml"/><Relationship Id="rId6" Type="http://schemas.openxmlformats.org/officeDocument/2006/relationships/oleObject" Target="../embeddings/oleObject26.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29.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2.wmf"/><Relationship Id="rId14" Type="http://schemas.openxmlformats.org/officeDocument/2006/relationships/oleObject" Target="../embeddings/oleObject30.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9.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3.bin"/><Relationship Id="rId5" Type="http://schemas.openxmlformats.org/officeDocument/2006/relationships/image" Target="../media/image35.wmf"/><Relationship Id="rId4" Type="http://schemas.openxmlformats.org/officeDocument/2006/relationships/oleObject" Target="../embeddings/oleObject32.bin"/><Relationship Id="rId9" Type="http://schemas.openxmlformats.org/officeDocument/2006/relationships/image" Target="../media/image3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30.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6.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0.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31.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0.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4.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0.wmf"/><Relationship Id="rId3" Type="http://schemas.openxmlformats.org/officeDocument/2006/relationships/notesSlide" Target="../notesSlides/notesSlide32.xml"/><Relationship Id="rId7" Type="http://schemas.openxmlformats.org/officeDocument/2006/relationships/image" Target="../media/image47.wmf"/><Relationship Id="rId12"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4.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48.wmf"/></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9238" y="1531938"/>
            <a:ext cx="9328150" cy="762000"/>
          </a:xfrm>
          <a:noFill/>
          <a:extLst>
            <a:ext uri="{909E8E84-426E-40DD-AFC4-6F175D3DCCD1}">
              <a14:hiddenFill xmlns:a14="http://schemas.microsoft.com/office/drawing/2010/main">
                <a:solidFill>
                  <a:srgbClr val="FFFFCC"/>
                </a:solidFill>
              </a14:hiddenFill>
            </a:ext>
          </a:extLst>
        </p:spPr>
        <p:txBody>
          <a:bodyPr/>
          <a:lstStyle/>
          <a:p>
            <a:pPr algn="ctr" eaLnBrk="1" hangingPunct="1">
              <a:lnSpc>
                <a:spcPct val="130000"/>
              </a:lnSpc>
            </a:pPr>
            <a:r>
              <a:rPr lang="de-DE" sz="4400" u="sng" noProof="0" dirty="0" smtClean="0">
                <a:solidFill>
                  <a:srgbClr val="FF3300"/>
                </a:solidFill>
              </a:rPr>
              <a:t>Chapter 10</a:t>
            </a:r>
          </a:p>
        </p:txBody>
      </p:sp>
      <p:sp>
        <p:nvSpPr>
          <p:cNvPr id="4099" name="Text Box 3"/>
          <p:cNvSpPr txBox="1">
            <a:spLocks noChangeArrowheads="1"/>
          </p:cNvSpPr>
          <p:nvPr/>
        </p:nvSpPr>
        <p:spPr bwMode="auto">
          <a:xfrm>
            <a:off x="3643313" y="6330950"/>
            <a:ext cx="6083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sz="1200" dirty="0"/>
              <a:t>Rüdiger Schmidt (CERN) – Darmstadt TU - </a:t>
            </a:r>
            <a:r>
              <a:rPr lang="fr-CH" sz="1200" dirty="0" smtClean="0"/>
              <a:t>2011, </a:t>
            </a:r>
            <a:r>
              <a:rPr lang="fr-CH" sz="1200" dirty="0"/>
              <a:t>version </a:t>
            </a:r>
            <a:r>
              <a:rPr lang="fr-CH" sz="1200" dirty="0" smtClean="0"/>
              <a:t>E</a:t>
            </a:r>
            <a:r>
              <a:rPr lang="fr-CH" sz="1100" dirty="0" smtClean="0"/>
              <a:t>2.4</a:t>
            </a:r>
            <a:endParaRPr lang="en-GB" sz="1100" dirty="0"/>
          </a:p>
        </p:txBody>
      </p:sp>
      <p:sp>
        <p:nvSpPr>
          <p:cNvPr id="4100" name="Rectangle 4"/>
          <p:cNvSpPr>
            <a:spLocks noChangeArrowheads="1"/>
          </p:cNvSpPr>
          <p:nvPr/>
        </p:nvSpPr>
        <p:spPr bwMode="auto">
          <a:xfrm>
            <a:off x="249238" y="3398838"/>
            <a:ext cx="932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0000"/>
              </a:lnSpc>
            </a:pPr>
            <a:r>
              <a:rPr lang="de-DE" sz="4000" dirty="0"/>
              <a:t/>
            </a:r>
            <a:br>
              <a:rPr lang="de-DE" sz="4000" dirty="0"/>
            </a:br>
            <a:r>
              <a:rPr lang="en-GB" sz="4000" dirty="0" smtClean="0">
                <a:solidFill>
                  <a:schemeClr val="tx1"/>
                </a:solidFill>
              </a:rPr>
              <a:t>Acceleration and longitudinal phase space</a:t>
            </a:r>
            <a:endParaRPr lang="en-GB" sz="4000"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17FFA8D0-5AD7-45AF-B0FF-02202A8F0433}" type="slidenum">
              <a:rPr lang="en-GB" sz="1400" b="0">
                <a:solidFill>
                  <a:schemeClr val="tx1"/>
                </a:solidFill>
                <a:latin typeface="Times New Roman" pitchFamily="18" charset="0"/>
              </a:rPr>
              <a:pPr eaLnBrk="1" hangingPunct="1"/>
              <a:t>10</a:t>
            </a:fld>
            <a:endParaRPr lang="en-GB" sz="1400" b="0" dirty="0">
              <a:solidFill>
                <a:schemeClr val="tx1"/>
              </a:solidFill>
              <a:latin typeface="Times New Roman" pitchFamily="18" charset="0"/>
            </a:endParaRPr>
          </a:p>
        </p:txBody>
      </p:sp>
      <p:pic>
        <p:nvPicPr>
          <p:cNvPr id="12291" name="Picture 2" descr="rf-cavity">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1400175"/>
            <a:ext cx="8682038"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a:spLocks noGrp="1" noChangeArrowheads="1"/>
          </p:cNvSpPr>
          <p:nvPr>
            <p:ph type="title" idx="4294967295"/>
          </p:nvPr>
        </p:nvSpPr>
        <p:spPr/>
        <p:txBody>
          <a:bodyPr/>
          <a:lstStyle/>
          <a:p>
            <a:pPr eaLnBrk="1" hangingPunct="1"/>
            <a:r>
              <a:rPr lang="en-GB" dirty="0" smtClean="0"/>
              <a:t>Illustration for the electrical field in a cavity   </a:t>
            </a:r>
          </a:p>
        </p:txBody>
      </p:sp>
      <p:pic>
        <p:nvPicPr>
          <p:cNvPr id="2" name="RFAccelerationCavity.mpg">
            <a:hlinkClick r:id="" action="ppaction://media"/>
          </p:cNvPr>
          <p:cNvPicPr>
            <a:picLocks noRot="1" noChangeAspect="1"/>
          </p:cNvPicPr>
          <p:nvPr>
            <a:videoFile r:link="rId1"/>
          </p:nvPr>
        </p:nvPicPr>
        <p:blipFill>
          <a:blip r:embed="rId6"/>
          <a:stretch>
            <a:fillRect/>
          </a:stretch>
        </p:blipFill>
        <p:spPr>
          <a:xfrm>
            <a:off x="600075" y="1400175"/>
            <a:ext cx="8682038" cy="468947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06"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55" y="1033467"/>
            <a:ext cx="8443911" cy="5138505"/>
          </a:xfrm>
          <a:prstGeom prst="rect">
            <a:avLst/>
          </a:prstGeom>
          <a:noFill/>
          <a:ln>
            <a:noFill/>
          </a:ln>
          <a:effectLst/>
        </p:spPr>
      </p:pic>
      <p:sp>
        <p:nvSpPr>
          <p:cNvPr id="1331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02399A1F-A70B-4008-AED0-18CD70EABB62}" type="slidenum">
              <a:rPr lang="en-GB" sz="1400" b="0">
                <a:solidFill>
                  <a:schemeClr val="tx1"/>
                </a:solidFill>
                <a:latin typeface="Times New Roman" pitchFamily="18" charset="0"/>
              </a:rPr>
              <a:pPr eaLnBrk="1" hangingPunct="1"/>
              <a:t>11</a:t>
            </a:fld>
            <a:endParaRPr lang="en-GB" sz="1400" b="0" dirty="0">
              <a:solidFill>
                <a:schemeClr val="tx1"/>
              </a:solidFill>
              <a:latin typeface="Times New Roman" pitchFamily="18" charset="0"/>
            </a:endParaRPr>
          </a:p>
        </p:txBody>
      </p:sp>
      <p:sp>
        <p:nvSpPr>
          <p:cNvPr id="13315" name="Line 2"/>
          <p:cNvSpPr>
            <a:spLocks noChangeShapeType="1"/>
          </p:cNvSpPr>
          <p:nvPr/>
        </p:nvSpPr>
        <p:spPr bwMode="auto">
          <a:xfrm>
            <a:off x="4567238" y="610235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13316" name="Rectangle 3"/>
          <p:cNvSpPr>
            <a:spLocks noGrp="1" noChangeArrowheads="1"/>
          </p:cNvSpPr>
          <p:nvPr>
            <p:ph type="title"/>
          </p:nvPr>
        </p:nvSpPr>
        <p:spPr>
          <a:xfrm>
            <a:off x="1331913" y="0"/>
            <a:ext cx="8574087" cy="762000"/>
          </a:xfrm>
        </p:spPr>
        <p:txBody>
          <a:bodyPr/>
          <a:lstStyle/>
          <a:p>
            <a:pPr eaLnBrk="1" hangingPunct="1"/>
            <a:r>
              <a:rPr lang="en-GB" dirty="0" smtClean="0"/>
              <a:t>Acceleration in time dependent field</a:t>
            </a:r>
          </a:p>
        </p:txBody>
      </p:sp>
      <p:sp>
        <p:nvSpPr>
          <p:cNvPr id="13317" name="Rectangle 4"/>
          <p:cNvSpPr>
            <a:spLocks noGrp="1" noChangeArrowheads="1"/>
          </p:cNvSpPr>
          <p:nvPr>
            <p:ph type="body" idx="1"/>
          </p:nvPr>
        </p:nvSpPr>
        <p:spPr/>
        <p:txBody>
          <a:bodyPr/>
          <a:lstStyle/>
          <a:p>
            <a:pPr eaLnBrk="1" hangingPunct="1">
              <a:buFontTx/>
              <a:buChar char="•"/>
            </a:pPr>
            <a:endParaRPr lang="de-DE" noProof="0" smtClean="0"/>
          </a:p>
          <a:p>
            <a:pPr eaLnBrk="1" hangingPunct="1">
              <a:buFontTx/>
              <a:buChar char="•"/>
            </a:pPr>
            <a:endParaRPr lang="de-DE" noProof="0" smtClean="0"/>
          </a:p>
          <a:p>
            <a:pPr eaLnBrk="1" hangingPunct="1">
              <a:buFontTx/>
              <a:buChar char="•"/>
            </a:pPr>
            <a:endParaRPr lang="de-DE" noProof="0" smtClean="0"/>
          </a:p>
          <a:p>
            <a:pPr eaLnBrk="1" hangingPunct="1">
              <a:buFontTx/>
              <a:buChar char="•"/>
            </a:pPr>
            <a:endParaRPr lang="de-DE" noProof="0" smtClean="0"/>
          </a:p>
        </p:txBody>
      </p:sp>
      <p:sp>
        <p:nvSpPr>
          <p:cNvPr id="13319" name="Line 6"/>
          <p:cNvSpPr>
            <a:spLocks noChangeShapeType="1"/>
          </p:cNvSpPr>
          <p:nvPr/>
        </p:nvSpPr>
        <p:spPr bwMode="auto">
          <a:xfrm>
            <a:off x="2441575" y="6235700"/>
            <a:ext cx="626427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graphicFrame>
        <p:nvGraphicFramePr>
          <p:cNvPr id="13320" name="Object 7"/>
          <p:cNvGraphicFramePr>
            <a:graphicFrameLocks noChangeAspect="1"/>
          </p:cNvGraphicFramePr>
          <p:nvPr/>
        </p:nvGraphicFramePr>
        <p:xfrm>
          <a:off x="4243388" y="6445250"/>
          <a:ext cx="685800" cy="304800"/>
        </p:xfrm>
        <a:graphic>
          <a:graphicData uri="http://schemas.openxmlformats.org/presentationml/2006/ole">
            <mc:AlternateContent xmlns:mc="http://schemas.openxmlformats.org/markup-compatibility/2006">
              <mc:Choice xmlns:v="urn:schemas-microsoft-com:vml" Requires="v">
                <p:oleObj spid="_x0000_s13419" name="Equation" r:id="rId5" imgW="685502" imgH="304668" progId="Equation.3">
                  <p:embed/>
                </p:oleObj>
              </mc:Choice>
              <mc:Fallback>
                <p:oleObj name="Equation" r:id="rId5" imgW="685502" imgH="304668"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3388" y="6445250"/>
                        <a:ext cx="685800" cy="304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1" name="Line 8"/>
          <p:cNvSpPr>
            <a:spLocks noChangeShapeType="1"/>
          </p:cNvSpPr>
          <p:nvPr/>
        </p:nvSpPr>
        <p:spPr bwMode="auto">
          <a:xfrm>
            <a:off x="5984875" y="6075363"/>
            <a:ext cx="0" cy="3317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graphicFrame>
        <p:nvGraphicFramePr>
          <p:cNvPr id="13322" name="Object 9"/>
          <p:cNvGraphicFramePr>
            <a:graphicFrameLocks noChangeAspect="1"/>
          </p:cNvGraphicFramePr>
          <p:nvPr/>
        </p:nvGraphicFramePr>
        <p:xfrm>
          <a:off x="5654675" y="6477000"/>
          <a:ext cx="698500" cy="241300"/>
        </p:xfrm>
        <a:graphic>
          <a:graphicData uri="http://schemas.openxmlformats.org/presentationml/2006/ole">
            <mc:AlternateContent xmlns:mc="http://schemas.openxmlformats.org/markup-compatibility/2006">
              <mc:Choice xmlns:v="urn:schemas-microsoft-com:vml" Requires="v">
                <p:oleObj spid="_x0000_s13420" name="Equation" r:id="rId7" imgW="698500" imgH="241300" progId="Equation.3">
                  <p:embed/>
                </p:oleObj>
              </mc:Choice>
              <mc:Fallback>
                <p:oleObj name="Equation" r:id="rId7" imgW="698500" imgH="2413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4675" y="6477000"/>
                        <a:ext cx="698500" cy="2413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6" name="Line 13"/>
          <p:cNvSpPr>
            <a:spLocks noChangeShapeType="1"/>
          </p:cNvSpPr>
          <p:nvPr/>
        </p:nvSpPr>
        <p:spPr bwMode="auto">
          <a:xfrm>
            <a:off x="4568825" y="3543300"/>
            <a:ext cx="0" cy="2873375"/>
          </a:xfrm>
          <a:prstGeom prst="line">
            <a:avLst/>
          </a:prstGeom>
          <a:noFill/>
          <a:ln w="63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13327" name="Line 14"/>
          <p:cNvSpPr>
            <a:spLocks noChangeShapeType="1"/>
          </p:cNvSpPr>
          <p:nvPr/>
        </p:nvSpPr>
        <p:spPr bwMode="auto">
          <a:xfrm>
            <a:off x="5983288" y="3513138"/>
            <a:ext cx="0" cy="2873375"/>
          </a:xfrm>
          <a:prstGeom prst="line">
            <a:avLst/>
          </a:prstGeom>
          <a:noFill/>
          <a:ln w="63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13324" name="Rectangle 11"/>
          <p:cNvSpPr>
            <a:spLocks noChangeArrowheads="1"/>
          </p:cNvSpPr>
          <p:nvPr/>
        </p:nvSpPr>
        <p:spPr bwMode="auto">
          <a:xfrm>
            <a:off x="7443788" y="1906588"/>
            <a:ext cx="88900" cy="50165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3325" name="Text Box 12"/>
          <p:cNvSpPr txBox="1">
            <a:spLocks noChangeArrowheads="1"/>
          </p:cNvSpPr>
          <p:nvPr/>
        </p:nvSpPr>
        <p:spPr bwMode="auto">
          <a:xfrm>
            <a:off x="7224346" y="1381125"/>
            <a:ext cx="8258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r" eaLnBrk="1" hangingPunct="1"/>
            <a:r>
              <a:rPr lang="fr-CH" sz="1800" b="0" dirty="0" smtClean="0">
                <a:latin typeface="Arial" charset="0"/>
              </a:rPr>
              <a:t>Cavity</a:t>
            </a:r>
            <a:endParaRPr lang="en-GB" sz="1800" b="0" dirty="0">
              <a:latin typeface="Arial" charset="0"/>
            </a:endParaRPr>
          </a:p>
        </p:txBody>
      </p:sp>
      <p:sp>
        <p:nvSpPr>
          <p:cNvPr id="13323" name="Line 10"/>
          <p:cNvSpPr>
            <a:spLocks noChangeShapeType="1"/>
          </p:cNvSpPr>
          <p:nvPr/>
        </p:nvSpPr>
        <p:spPr bwMode="auto">
          <a:xfrm>
            <a:off x="6388100" y="2176463"/>
            <a:ext cx="24860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A003ADA5-127A-4326-B876-CE7CF45C59E2}" type="slidenum">
              <a:rPr lang="en-GB" sz="1400" b="0">
                <a:solidFill>
                  <a:schemeClr val="tx1"/>
                </a:solidFill>
                <a:latin typeface="Times New Roman" pitchFamily="18" charset="0"/>
              </a:rPr>
              <a:pPr eaLnBrk="1" hangingPunct="1"/>
              <a:t>12</a:t>
            </a:fld>
            <a:endParaRPr lang="en-GB" sz="1400" b="0" dirty="0">
              <a:solidFill>
                <a:schemeClr val="tx1"/>
              </a:solidFill>
              <a:latin typeface="Times New Roman" pitchFamily="18" charset="0"/>
            </a:endParaRPr>
          </a:p>
        </p:txBody>
      </p:sp>
      <p:sp>
        <p:nvSpPr>
          <p:cNvPr id="14339" name="Rectangle 2"/>
          <p:cNvSpPr>
            <a:spLocks noGrp="1" noChangeArrowheads="1"/>
          </p:cNvSpPr>
          <p:nvPr>
            <p:ph type="title"/>
          </p:nvPr>
        </p:nvSpPr>
        <p:spPr>
          <a:xfrm>
            <a:off x="1331913" y="0"/>
            <a:ext cx="8574087" cy="762000"/>
          </a:xfrm>
        </p:spPr>
        <p:txBody>
          <a:bodyPr/>
          <a:lstStyle/>
          <a:p>
            <a:pPr eaLnBrk="1" hangingPunct="1"/>
            <a:r>
              <a:rPr lang="en-GB" smtClean="0"/>
              <a:t>A</a:t>
            </a:r>
            <a:r>
              <a:rPr lang="en-GB" noProof="0" smtClean="0"/>
              <a:t>cceleration with Cavities </a:t>
            </a:r>
            <a:r>
              <a:rPr lang="en-GB" b="0" noProof="0" smtClean="0"/>
              <a:t> </a:t>
            </a:r>
            <a:endParaRPr lang="en-GB" b="0" noProof="0" dirty="0" smtClean="0"/>
          </a:p>
        </p:txBody>
      </p:sp>
      <p:sp>
        <p:nvSpPr>
          <p:cNvPr id="14340" name="Rectangle 3"/>
          <p:cNvSpPr>
            <a:spLocks noGrp="1" noChangeArrowheads="1"/>
          </p:cNvSpPr>
          <p:nvPr>
            <p:ph type="body" idx="1"/>
          </p:nvPr>
        </p:nvSpPr>
        <p:spPr>
          <a:xfrm>
            <a:off x="528638" y="2443163"/>
            <a:ext cx="9115425" cy="1531678"/>
          </a:xfrm>
          <a:ln>
            <a:solidFill>
              <a:schemeClr val="tx1"/>
            </a:solidFill>
            <a:miter lim="800000"/>
            <a:headEnd/>
            <a:tailEnd/>
          </a:ln>
        </p:spPr>
        <p:txBody>
          <a:bodyPr/>
          <a:lstStyle/>
          <a:p>
            <a:pPr marL="0" indent="0" eaLnBrk="1" hangingPunct="1">
              <a:lnSpc>
                <a:spcPct val="90000"/>
              </a:lnSpc>
            </a:pPr>
            <a:r>
              <a:rPr lang="en-GB" sz="1800" dirty="0" smtClean="0"/>
              <a:t>A p</a:t>
            </a:r>
            <a:r>
              <a:rPr lang="en-GB" sz="1800" noProof="0" dirty="0" smtClean="0"/>
              <a:t>article enters the cavity from the left. For acceleration, it needs to have the correct phase in the electric field.  </a:t>
            </a:r>
          </a:p>
          <a:p>
            <a:pPr marL="0" indent="0" eaLnBrk="1" hangingPunct="1">
              <a:lnSpc>
                <a:spcPct val="90000"/>
              </a:lnSpc>
            </a:pPr>
            <a:r>
              <a:rPr lang="en-GB" sz="1800" noProof="0" dirty="0" smtClean="0"/>
              <a:t>Assume that particle 1 travels at time t</a:t>
            </a:r>
            <a:r>
              <a:rPr lang="en-GB" sz="1800" baseline="-25000" noProof="0" dirty="0" smtClean="0"/>
              <a:t>0 </a:t>
            </a:r>
            <a:r>
              <a:rPr lang="en-GB" sz="1800" noProof="0" dirty="0" smtClean="0"/>
              <a:t>= 0 ns through cavity 1 – it will be accelerated by 1 MV. A particle that travels through the cavity at another time will be accelerated less, or decelerated. </a:t>
            </a:r>
            <a:endParaRPr lang="en-GB" sz="1800" noProof="0" dirty="0" smtClean="0">
              <a:solidFill>
                <a:schemeClr val="accent2"/>
              </a:solidFill>
            </a:endParaRPr>
          </a:p>
        </p:txBody>
      </p:sp>
      <p:sp>
        <p:nvSpPr>
          <p:cNvPr id="14341" name="Line 4"/>
          <p:cNvSpPr>
            <a:spLocks noChangeShapeType="1"/>
          </p:cNvSpPr>
          <p:nvPr/>
        </p:nvSpPr>
        <p:spPr bwMode="auto">
          <a:xfrm flipV="1">
            <a:off x="274638" y="1357313"/>
            <a:ext cx="9159875"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14342" name="Text Box 5"/>
          <p:cNvSpPr txBox="1">
            <a:spLocks noChangeArrowheads="1"/>
          </p:cNvSpPr>
          <p:nvPr/>
        </p:nvSpPr>
        <p:spPr bwMode="auto">
          <a:xfrm>
            <a:off x="8837613" y="1519238"/>
            <a:ext cx="444500"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en-GB" smtClean="0">
                <a:solidFill>
                  <a:srgbClr val="FF3300"/>
                </a:solidFill>
              </a:rPr>
              <a:t>z</a:t>
            </a:r>
            <a:endParaRPr lang="en-GB" dirty="0">
              <a:solidFill>
                <a:srgbClr val="FF3300"/>
              </a:solidFill>
            </a:endParaRPr>
          </a:p>
        </p:txBody>
      </p:sp>
      <p:sp>
        <p:nvSpPr>
          <p:cNvPr id="14343" name="Rectangle 6"/>
          <p:cNvSpPr>
            <a:spLocks noChangeArrowheads="1"/>
          </p:cNvSpPr>
          <p:nvPr/>
        </p:nvSpPr>
        <p:spPr bwMode="auto">
          <a:xfrm>
            <a:off x="1311275" y="1685925"/>
            <a:ext cx="1374775" cy="5254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Cavity 1</a:t>
            </a:r>
            <a:endParaRPr lang="en-GB" b="0" baseline="-25000" smtClean="0">
              <a:solidFill>
                <a:schemeClr val="tx1"/>
              </a:solidFill>
              <a:latin typeface="Arial" charset="0"/>
            </a:endParaRPr>
          </a:p>
          <a:p>
            <a:pPr marL="381000" indent="-381000">
              <a:lnSpc>
                <a:spcPct val="90000"/>
              </a:lnSpc>
              <a:spcBef>
                <a:spcPct val="20000"/>
              </a:spcBef>
              <a:spcAft>
                <a:spcPct val="20000"/>
              </a:spcAft>
            </a:pPr>
            <a:endParaRPr lang="en-GB" b="0" baseline="-25000" dirty="0">
              <a:solidFill>
                <a:schemeClr val="tx1"/>
              </a:solidFill>
              <a:latin typeface="Arial" charset="0"/>
            </a:endParaRPr>
          </a:p>
        </p:txBody>
      </p:sp>
      <p:sp>
        <p:nvSpPr>
          <p:cNvPr id="14344" name="Rectangle 7"/>
          <p:cNvSpPr>
            <a:spLocks noChangeArrowheads="1"/>
          </p:cNvSpPr>
          <p:nvPr/>
        </p:nvSpPr>
        <p:spPr bwMode="auto">
          <a:xfrm>
            <a:off x="6384925" y="1698625"/>
            <a:ext cx="1376363" cy="5254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Cavity 2</a:t>
            </a:r>
            <a:endParaRPr lang="en-GB" b="0" baseline="-25000" smtClean="0">
              <a:solidFill>
                <a:schemeClr val="tx1"/>
              </a:solidFill>
              <a:latin typeface="Arial" charset="0"/>
            </a:endParaRPr>
          </a:p>
          <a:p>
            <a:pPr marL="381000" indent="-381000">
              <a:lnSpc>
                <a:spcPct val="90000"/>
              </a:lnSpc>
              <a:spcBef>
                <a:spcPct val="20000"/>
              </a:spcBef>
              <a:spcAft>
                <a:spcPct val="20000"/>
              </a:spcAft>
            </a:pPr>
            <a:endParaRPr lang="en-GB" b="0" baseline="-25000" dirty="0">
              <a:solidFill>
                <a:schemeClr val="tx1"/>
              </a:solidFill>
              <a:latin typeface="Arial" charset="0"/>
            </a:endParaRPr>
          </a:p>
        </p:txBody>
      </p:sp>
      <p:graphicFrame>
        <p:nvGraphicFramePr>
          <p:cNvPr id="14345" name="Object 8"/>
          <p:cNvGraphicFramePr>
            <a:graphicFrameLocks noChangeAspect="1"/>
          </p:cNvGraphicFramePr>
          <p:nvPr>
            <p:extLst>
              <p:ext uri="{D42A27DB-BD31-4B8C-83A1-F6EECF244321}">
                <p14:modId xmlns:p14="http://schemas.microsoft.com/office/powerpoint/2010/main" val="827507483"/>
              </p:ext>
            </p:extLst>
          </p:nvPr>
        </p:nvGraphicFramePr>
        <p:xfrm>
          <a:off x="268288" y="4406900"/>
          <a:ext cx="9091612" cy="2425700"/>
        </p:xfrm>
        <a:graphic>
          <a:graphicData uri="http://schemas.openxmlformats.org/presentationml/2006/ole">
            <mc:AlternateContent xmlns:mc="http://schemas.openxmlformats.org/markup-compatibility/2006">
              <mc:Choice xmlns:v="urn:schemas-microsoft-com:vml" Requires="v">
                <p:oleObj spid="_x0000_s14397" name="Unknown" r:id="rId4" imgW="8391525" imgH="3429000" progId="Mathcad">
                  <p:embed/>
                </p:oleObj>
              </mc:Choice>
              <mc:Fallback>
                <p:oleObj name="Unknown" r:id="rId4" imgW="8391525" imgH="3429000" progId="Mathca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88" y="4406900"/>
                        <a:ext cx="9091612"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6" name="Rectangle 9"/>
          <p:cNvSpPr>
            <a:spLocks noChangeArrowheads="1"/>
          </p:cNvSpPr>
          <p:nvPr/>
        </p:nvSpPr>
        <p:spPr bwMode="auto">
          <a:xfrm>
            <a:off x="6677025" y="1162050"/>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347" name="Rectangle 10"/>
          <p:cNvSpPr>
            <a:spLocks noChangeArrowheads="1"/>
          </p:cNvSpPr>
          <p:nvPr/>
        </p:nvSpPr>
        <p:spPr bwMode="auto">
          <a:xfrm>
            <a:off x="1774825" y="1149350"/>
            <a:ext cx="506413"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348" name="Line 11"/>
          <p:cNvSpPr>
            <a:spLocks noChangeShapeType="1"/>
          </p:cNvSpPr>
          <p:nvPr/>
        </p:nvSpPr>
        <p:spPr bwMode="auto">
          <a:xfrm flipV="1">
            <a:off x="5430838" y="4811713"/>
            <a:ext cx="3175" cy="6350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14349" name="Text Box 12"/>
          <p:cNvSpPr txBox="1">
            <a:spLocks noChangeArrowheads="1"/>
          </p:cNvSpPr>
          <p:nvPr/>
        </p:nvSpPr>
        <p:spPr bwMode="auto">
          <a:xfrm>
            <a:off x="5160963" y="5546725"/>
            <a:ext cx="6461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r" eaLnBrk="1" hangingPunct="1"/>
            <a:r>
              <a:rPr lang="en-GB" sz="1600" b="0" smtClean="0">
                <a:latin typeface="Arial" charset="0"/>
              </a:rPr>
              <a:t>t</a:t>
            </a:r>
            <a:r>
              <a:rPr lang="en-GB" sz="1600" b="0" baseline="-25000" smtClean="0">
                <a:latin typeface="Arial" charset="0"/>
              </a:rPr>
              <a:t>0 </a:t>
            </a:r>
            <a:r>
              <a:rPr lang="en-GB" sz="1600" b="0" smtClean="0">
                <a:latin typeface="Arial" charset="0"/>
              </a:rPr>
              <a:t>= 0</a:t>
            </a:r>
            <a:endParaRPr lang="en-GB" sz="1600" b="0" dirty="0">
              <a:latin typeface="Arial" charset="0"/>
            </a:endParaRPr>
          </a:p>
        </p:txBody>
      </p:sp>
      <p:sp>
        <p:nvSpPr>
          <p:cNvPr id="14350" name="Line 13"/>
          <p:cNvSpPr>
            <a:spLocks noChangeShapeType="1"/>
          </p:cNvSpPr>
          <p:nvPr/>
        </p:nvSpPr>
        <p:spPr bwMode="auto">
          <a:xfrm>
            <a:off x="7019925" y="5611813"/>
            <a:ext cx="1588" cy="469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14351" name="Text Box 14"/>
          <p:cNvSpPr txBox="1">
            <a:spLocks noChangeArrowheads="1"/>
          </p:cNvSpPr>
          <p:nvPr/>
        </p:nvSpPr>
        <p:spPr bwMode="auto">
          <a:xfrm>
            <a:off x="6247919" y="5149624"/>
            <a:ext cx="15440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r" eaLnBrk="1" hangingPunct="1"/>
            <a:r>
              <a:rPr lang="en-GB" sz="1600" b="0" smtClean="0">
                <a:latin typeface="Arial" charset="0"/>
              </a:rPr>
              <a:t>„decelleration"</a:t>
            </a:r>
            <a:endParaRPr lang="en-GB" sz="1600" b="0" dirty="0">
              <a:latin typeface="Arial"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195434DB-AC24-4D50-9BB3-FE402FE80E8B}" type="slidenum">
              <a:rPr lang="en-GB" sz="1400" b="0">
                <a:solidFill>
                  <a:schemeClr val="tx1"/>
                </a:solidFill>
                <a:latin typeface="Times New Roman" pitchFamily="18" charset="0"/>
              </a:rPr>
              <a:pPr eaLnBrk="1" hangingPunct="1"/>
              <a:t>13</a:t>
            </a:fld>
            <a:endParaRPr lang="en-GB" sz="1400" b="0" dirty="0">
              <a:solidFill>
                <a:schemeClr val="tx1"/>
              </a:solidFill>
              <a:latin typeface="Times New Roman" pitchFamily="18" charset="0"/>
            </a:endParaRPr>
          </a:p>
        </p:txBody>
      </p:sp>
      <p:sp>
        <p:nvSpPr>
          <p:cNvPr id="15363" name="Rectangle 2"/>
          <p:cNvSpPr>
            <a:spLocks noGrp="1" noChangeArrowheads="1"/>
          </p:cNvSpPr>
          <p:nvPr>
            <p:ph type="title"/>
          </p:nvPr>
        </p:nvSpPr>
        <p:spPr/>
        <p:txBody>
          <a:bodyPr/>
          <a:lstStyle/>
          <a:p>
            <a:pPr eaLnBrk="1" hangingPunct="1"/>
            <a:r>
              <a:rPr lang="de-DE" noProof="0" smtClean="0"/>
              <a:t>Bunches</a:t>
            </a:r>
            <a:endParaRPr lang="de-DE" noProof="0" dirty="0" smtClean="0"/>
          </a:p>
        </p:txBody>
      </p:sp>
      <p:sp>
        <p:nvSpPr>
          <p:cNvPr id="15364" name="Rectangle 3"/>
          <p:cNvSpPr>
            <a:spLocks noGrp="1" noChangeArrowheads="1"/>
          </p:cNvSpPr>
          <p:nvPr>
            <p:ph type="body" idx="1"/>
          </p:nvPr>
        </p:nvSpPr>
        <p:spPr>
          <a:xfrm>
            <a:off x="528638" y="1127125"/>
            <a:ext cx="9088437" cy="2062389"/>
          </a:xfrm>
          <a:ln>
            <a:solidFill>
              <a:schemeClr val="tx1"/>
            </a:solidFill>
            <a:miter lim="800000"/>
            <a:headEnd/>
            <a:tailEnd/>
          </a:ln>
        </p:spPr>
        <p:txBody>
          <a:bodyPr/>
          <a:lstStyle/>
          <a:p>
            <a:pPr marL="381000" indent="-381000" eaLnBrk="1" hangingPunct="1">
              <a:lnSpc>
                <a:spcPct val="90000"/>
              </a:lnSpc>
              <a:buFontTx/>
              <a:buChar char="•"/>
            </a:pPr>
            <a:r>
              <a:rPr lang="en-GB" noProof="0" dirty="0" smtClean="0"/>
              <a:t>It is not possible to accelerate continuous beam in an RF field – acceleration is always in bunches</a:t>
            </a:r>
          </a:p>
          <a:p>
            <a:pPr marL="381000" indent="-381000" eaLnBrk="1" hangingPunct="1">
              <a:lnSpc>
                <a:spcPct val="90000"/>
              </a:lnSpc>
              <a:buFontTx/>
              <a:buChar char="•"/>
            </a:pPr>
            <a:r>
              <a:rPr lang="en-GB" dirty="0" smtClean="0"/>
              <a:t>The bunch length depends on several parameters, such as frequency and  voltage, and ranges from mm to m (in modern linacs possibly less than mm, and micro bunching can happen)</a:t>
            </a:r>
          </a:p>
          <a:p>
            <a:pPr marL="381000" indent="-381000" eaLnBrk="1" hangingPunct="1">
              <a:lnSpc>
                <a:spcPct val="90000"/>
              </a:lnSpc>
              <a:buFontTx/>
              <a:buChar char="•"/>
            </a:pPr>
            <a:r>
              <a:rPr lang="en-GB" noProof="0" dirty="0" smtClean="0"/>
              <a:t>Phase focusing is an </a:t>
            </a:r>
            <a:r>
              <a:rPr lang="en-GB" dirty="0" smtClean="0"/>
              <a:t>essential mechanism to keep the particles in a bunch</a:t>
            </a:r>
          </a:p>
          <a:p>
            <a:pPr marL="381000" indent="-381000" eaLnBrk="1" hangingPunct="1">
              <a:lnSpc>
                <a:spcPct val="90000"/>
              </a:lnSpc>
            </a:pPr>
            <a:endParaRPr lang="de-DE" noProof="0" dirty="0" smtClean="0"/>
          </a:p>
        </p:txBody>
      </p:sp>
      <p:graphicFrame>
        <p:nvGraphicFramePr>
          <p:cNvPr id="15365" name="Object 4"/>
          <p:cNvGraphicFramePr>
            <a:graphicFrameLocks noChangeAspect="1"/>
          </p:cNvGraphicFramePr>
          <p:nvPr/>
        </p:nvGraphicFramePr>
        <p:xfrm>
          <a:off x="268288" y="4406900"/>
          <a:ext cx="9091612" cy="2425700"/>
        </p:xfrm>
        <a:graphic>
          <a:graphicData uri="http://schemas.openxmlformats.org/presentationml/2006/ole">
            <mc:AlternateContent xmlns:mc="http://schemas.openxmlformats.org/markup-compatibility/2006">
              <mc:Choice xmlns:v="urn:schemas-microsoft-com:vml" Requires="v">
                <p:oleObj spid="_x0000_s15411" name="Mathcad" r:id="rId4" imgW="8391525" imgH="3429000" progId="Mathcad">
                  <p:embed/>
                </p:oleObj>
              </mc:Choice>
              <mc:Fallback>
                <p:oleObj name="Mathcad" r:id="rId4" imgW="8391525" imgH="3429000" progId="Mathca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288" y="4406900"/>
                        <a:ext cx="9091612"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2353A08-3D78-40F9-9F1C-EB7187C47E89}" type="slidenum">
              <a:rPr lang="en-GB" sz="1400" b="0">
                <a:solidFill>
                  <a:schemeClr val="tx1"/>
                </a:solidFill>
                <a:latin typeface="Times New Roman" pitchFamily="18" charset="0"/>
              </a:rPr>
              <a:pPr eaLnBrk="1" hangingPunct="1"/>
              <a:t>14</a:t>
            </a:fld>
            <a:endParaRPr lang="en-GB" sz="1400" b="0" dirty="0">
              <a:solidFill>
                <a:schemeClr val="tx1"/>
              </a:solidFill>
              <a:latin typeface="Times New Roman" pitchFamily="18" charset="0"/>
            </a:endParaRPr>
          </a:p>
        </p:txBody>
      </p:sp>
      <p:sp>
        <p:nvSpPr>
          <p:cNvPr id="17411" name="Rectangle 2"/>
          <p:cNvSpPr>
            <a:spLocks noGrp="1" noChangeArrowheads="1"/>
          </p:cNvSpPr>
          <p:nvPr>
            <p:ph type="title"/>
          </p:nvPr>
        </p:nvSpPr>
        <p:spPr>
          <a:xfrm>
            <a:off x="1331913" y="0"/>
            <a:ext cx="8574087" cy="762000"/>
          </a:xfrm>
        </p:spPr>
        <p:txBody>
          <a:bodyPr/>
          <a:lstStyle/>
          <a:p>
            <a:pPr eaLnBrk="1" hangingPunct="1"/>
            <a:r>
              <a:rPr lang="en-GB" dirty="0" smtClean="0"/>
              <a:t>Phase focusing in a </a:t>
            </a:r>
            <a:r>
              <a:rPr lang="en-GB" dirty="0" err="1" smtClean="0"/>
              <a:t>Linac</a:t>
            </a:r>
            <a:r>
              <a:rPr lang="en-GB" dirty="0" smtClean="0"/>
              <a:t>– </a:t>
            </a:r>
            <a:r>
              <a:rPr lang="en-GB" noProof="0" dirty="0" smtClean="0"/>
              <a:t>increasing field</a:t>
            </a:r>
          </a:p>
        </p:txBody>
      </p:sp>
      <p:sp>
        <p:nvSpPr>
          <p:cNvPr id="17412" name="Line 3"/>
          <p:cNvSpPr>
            <a:spLocks noChangeShapeType="1"/>
          </p:cNvSpPr>
          <p:nvPr/>
        </p:nvSpPr>
        <p:spPr bwMode="auto">
          <a:xfrm flipV="1">
            <a:off x="2987675" y="1370013"/>
            <a:ext cx="5072063"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17413" name="Text Box 4"/>
          <p:cNvSpPr txBox="1">
            <a:spLocks noChangeArrowheads="1"/>
          </p:cNvSpPr>
          <p:nvPr/>
        </p:nvSpPr>
        <p:spPr bwMode="auto">
          <a:xfrm>
            <a:off x="8069263" y="1647825"/>
            <a:ext cx="444500"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solidFill>
                  <a:srgbClr val="FF3300"/>
                </a:solidFill>
              </a:rPr>
              <a:t>z</a:t>
            </a:r>
            <a:endParaRPr lang="en-GB" dirty="0">
              <a:solidFill>
                <a:srgbClr val="FF3300"/>
              </a:solidFill>
            </a:endParaRPr>
          </a:p>
        </p:txBody>
      </p:sp>
      <p:sp>
        <p:nvSpPr>
          <p:cNvPr id="17414" name="Rectangle 5"/>
          <p:cNvSpPr>
            <a:spLocks noChangeArrowheads="1"/>
          </p:cNvSpPr>
          <p:nvPr/>
        </p:nvSpPr>
        <p:spPr bwMode="auto">
          <a:xfrm>
            <a:off x="4300538" y="1697038"/>
            <a:ext cx="1374775" cy="5254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de-DE" b="0" dirty="0">
                <a:solidFill>
                  <a:schemeClr val="tx1"/>
                </a:solidFill>
                <a:latin typeface="Arial" charset="0"/>
              </a:rPr>
              <a:t>Cavity 1</a:t>
            </a:r>
            <a:endParaRPr lang="de-DE" b="0" baseline="-25000" dirty="0">
              <a:solidFill>
                <a:schemeClr val="tx1"/>
              </a:solidFill>
              <a:latin typeface="Arial" charset="0"/>
            </a:endParaRPr>
          </a:p>
          <a:p>
            <a:pPr marL="381000" indent="-381000">
              <a:lnSpc>
                <a:spcPct val="90000"/>
              </a:lnSpc>
              <a:spcBef>
                <a:spcPct val="20000"/>
              </a:spcBef>
              <a:spcAft>
                <a:spcPct val="20000"/>
              </a:spcAft>
            </a:pPr>
            <a:endParaRPr lang="de-DE" b="0" baseline="-25000" dirty="0">
              <a:solidFill>
                <a:schemeClr val="tx1"/>
              </a:solidFill>
              <a:latin typeface="Arial" charset="0"/>
            </a:endParaRPr>
          </a:p>
        </p:txBody>
      </p:sp>
      <p:graphicFrame>
        <p:nvGraphicFramePr>
          <p:cNvPr id="17415" name="Object 6"/>
          <p:cNvGraphicFramePr>
            <a:graphicFrameLocks noChangeAspect="1"/>
          </p:cNvGraphicFramePr>
          <p:nvPr/>
        </p:nvGraphicFramePr>
        <p:xfrm>
          <a:off x="222250" y="2951163"/>
          <a:ext cx="9906000" cy="3651250"/>
        </p:xfrm>
        <a:graphic>
          <a:graphicData uri="http://schemas.openxmlformats.org/presentationml/2006/ole">
            <mc:AlternateContent xmlns:mc="http://schemas.openxmlformats.org/markup-compatibility/2006">
              <mc:Choice xmlns:v="urn:schemas-microsoft-com:vml" Requires="v">
                <p:oleObj spid="_x0000_s17468" name="Mathcad" r:id="rId4" imgW="8943975" imgH="3343275" progId="Mathcad">
                  <p:embed/>
                </p:oleObj>
              </mc:Choice>
              <mc:Fallback>
                <p:oleObj name="Mathcad" r:id="rId4" imgW="8943975" imgH="3343275" progId="Mathca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2951163"/>
                        <a:ext cx="99060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6" name="Oval 7"/>
          <p:cNvSpPr>
            <a:spLocks noChangeArrowheads="1"/>
          </p:cNvSpPr>
          <p:nvPr/>
        </p:nvSpPr>
        <p:spPr bwMode="auto">
          <a:xfrm>
            <a:off x="5427663" y="3921125"/>
            <a:ext cx="96837" cy="10318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7417" name="Oval 8"/>
          <p:cNvSpPr>
            <a:spLocks noChangeArrowheads="1"/>
          </p:cNvSpPr>
          <p:nvPr/>
        </p:nvSpPr>
        <p:spPr bwMode="auto">
          <a:xfrm>
            <a:off x="6107113" y="3590925"/>
            <a:ext cx="96837" cy="10318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7418" name="Rectangle 9"/>
          <p:cNvSpPr>
            <a:spLocks noChangeArrowheads="1"/>
          </p:cNvSpPr>
          <p:nvPr/>
        </p:nvSpPr>
        <p:spPr bwMode="auto">
          <a:xfrm>
            <a:off x="5300663" y="3013075"/>
            <a:ext cx="1144587" cy="361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7419" name="Line 10"/>
          <p:cNvSpPr>
            <a:spLocks noChangeShapeType="1"/>
          </p:cNvSpPr>
          <p:nvPr/>
        </p:nvSpPr>
        <p:spPr bwMode="auto">
          <a:xfrm>
            <a:off x="5826125" y="1122363"/>
            <a:ext cx="0" cy="27035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17420" name="Oval 11"/>
          <p:cNvSpPr>
            <a:spLocks noChangeArrowheads="1"/>
          </p:cNvSpPr>
          <p:nvPr/>
        </p:nvSpPr>
        <p:spPr bwMode="auto">
          <a:xfrm>
            <a:off x="5786438" y="3735388"/>
            <a:ext cx="95250"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7421" name="Rectangle 12"/>
          <p:cNvSpPr>
            <a:spLocks noChangeArrowheads="1"/>
          </p:cNvSpPr>
          <p:nvPr/>
        </p:nvSpPr>
        <p:spPr bwMode="auto">
          <a:xfrm>
            <a:off x="5565775" y="1149350"/>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EE55418F-6C3B-42C7-9FD8-0E2B4BE9D19C}" type="slidenum">
              <a:rPr lang="en-GB" sz="1400" b="0">
                <a:solidFill>
                  <a:schemeClr val="tx1"/>
                </a:solidFill>
                <a:latin typeface="Times New Roman" pitchFamily="18" charset="0"/>
              </a:rPr>
              <a:pPr eaLnBrk="1" hangingPunct="1"/>
              <a:t>15</a:t>
            </a:fld>
            <a:endParaRPr lang="en-GB" sz="1400" b="0" dirty="0">
              <a:solidFill>
                <a:schemeClr val="tx1"/>
              </a:solidFill>
              <a:latin typeface="Times New Roman" pitchFamily="18" charset="0"/>
            </a:endParaRPr>
          </a:p>
        </p:txBody>
      </p:sp>
      <p:sp>
        <p:nvSpPr>
          <p:cNvPr id="16387" name="Oval 2"/>
          <p:cNvSpPr>
            <a:spLocks noChangeArrowheads="1"/>
          </p:cNvSpPr>
          <p:nvPr/>
        </p:nvSpPr>
        <p:spPr bwMode="auto">
          <a:xfrm>
            <a:off x="2357438" y="1055688"/>
            <a:ext cx="766762" cy="579437"/>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388" name="Rectangle 3"/>
          <p:cNvSpPr>
            <a:spLocks noGrp="1" noChangeArrowheads="1"/>
          </p:cNvSpPr>
          <p:nvPr>
            <p:ph type="title"/>
          </p:nvPr>
        </p:nvSpPr>
        <p:spPr/>
        <p:txBody>
          <a:bodyPr/>
          <a:lstStyle/>
          <a:p>
            <a:pPr eaLnBrk="1" hangingPunct="1"/>
            <a:r>
              <a:rPr lang="en-GB" noProof="0" smtClean="0"/>
              <a:t>Phase focusing in a Linac</a:t>
            </a:r>
            <a:endParaRPr lang="en-GB" noProof="0" dirty="0" smtClean="0"/>
          </a:p>
        </p:txBody>
      </p:sp>
      <p:sp>
        <p:nvSpPr>
          <p:cNvPr id="16389" name="Line 4"/>
          <p:cNvSpPr>
            <a:spLocks noChangeShapeType="1"/>
          </p:cNvSpPr>
          <p:nvPr/>
        </p:nvSpPr>
        <p:spPr bwMode="auto">
          <a:xfrm flipV="1">
            <a:off x="274638" y="1357313"/>
            <a:ext cx="9159875"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16390" name="Text Box 5"/>
          <p:cNvSpPr txBox="1">
            <a:spLocks noChangeArrowheads="1"/>
          </p:cNvSpPr>
          <p:nvPr/>
        </p:nvSpPr>
        <p:spPr bwMode="auto">
          <a:xfrm>
            <a:off x="9201150" y="900113"/>
            <a:ext cx="442913"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en-GB" smtClean="0">
                <a:solidFill>
                  <a:srgbClr val="FF3300"/>
                </a:solidFill>
              </a:rPr>
              <a:t>z</a:t>
            </a:r>
            <a:endParaRPr lang="en-GB" dirty="0">
              <a:solidFill>
                <a:srgbClr val="FF3300"/>
              </a:solidFill>
            </a:endParaRPr>
          </a:p>
        </p:txBody>
      </p:sp>
      <p:sp>
        <p:nvSpPr>
          <p:cNvPr id="16391" name="Rectangle 6"/>
          <p:cNvSpPr>
            <a:spLocks noChangeArrowheads="1"/>
          </p:cNvSpPr>
          <p:nvPr/>
        </p:nvSpPr>
        <p:spPr bwMode="auto">
          <a:xfrm>
            <a:off x="2741613" y="1876425"/>
            <a:ext cx="1376362" cy="525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Cavity 1</a:t>
            </a:r>
            <a:endParaRPr lang="en-GB" b="0" baseline="-25000" smtClean="0">
              <a:solidFill>
                <a:schemeClr val="tx1"/>
              </a:solidFill>
              <a:latin typeface="Arial" charset="0"/>
            </a:endParaRPr>
          </a:p>
          <a:p>
            <a:pPr marL="381000" indent="-381000">
              <a:lnSpc>
                <a:spcPct val="90000"/>
              </a:lnSpc>
              <a:spcBef>
                <a:spcPct val="20000"/>
              </a:spcBef>
              <a:spcAft>
                <a:spcPct val="20000"/>
              </a:spcAft>
            </a:pPr>
            <a:endParaRPr lang="en-GB" b="0" baseline="-25000" dirty="0">
              <a:solidFill>
                <a:schemeClr val="tx1"/>
              </a:solidFill>
              <a:latin typeface="Arial" charset="0"/>
            </a:endParaRPr>
          </a:p>
        </p:txBody>
      </p:sp>
      <p:sp>
        <p:nvSpPr>
          <p:cNvPr id="16392" name="Oval 7"/>
          <p:cNvSpPr>
            <a:spLocks noChangeArrowheads="1"/>
          </p:cNvSpPr>
          <p:nvPr/>
        </p:nvSpPr>
        <p:spPr bwMode="auto">
          <a:xfrm>
            <a:off x="2662238" y="1300163"/>
            <a:ext cx="96837"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393" name="Oval 8"/>
          <p:cNvSpPr>
            <a:spLocks noChangeArrowheads="1"/>
          </p:cNvSpPr>
          <p:nvPr/>
        </p:nvSpPr>
        <p:spPr bwMode="auto">
          <a:xfrm>
            <a:off x="2894013" y="1304925"/>
            <a:ext cx="96837" cy="10318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394" name="Oval 9"/>
          <p:cNvSpPr>
            <a:spLocks noChangeArrowheads="1"/>
          </p:cNvSpPr>
          <p:nvPr/>
        </p:nvSpPr>
        <p:spPr bwMode="auto">
          <a:xfrm>
            <a:off x="2462213" y="1298575"/>
            <a:ext cx="96837" cy="10318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395" name="Rectangle 10"/>
          <p:cNvSpPr>
            <a:spLocks noChangeArrowheads="1"/>
          </p:cNvSpPr>
          <p:nvPr/>
        </p:nvSpPr>
        <p:spPr bwMode="auto">
          <a:xfrm>
            <a:off x="7926388" y="1889125"/>
            <a:ext cx="1376362" cy="525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Cavity 2</a:t>
            </a:r>
            <a:endParaRPr lang="en-GB" b="0" baseline="-25000" smtClean="0">
              <a:solidFill>
                <a:schemeClr val="tx1"/>
              </a:solidFill>
              <a:latin typeface="Arial" charset="0"/>
            </a:endParaRPr>
          </a:p>
          <a:p>
            <a:pPr marL="381000" indent="-381000">
              <a:lnSpc>
                <a:spcPct val="90000"/>
              </a:lnSpc>
              <a:spcBef>
                <a:spcPct val="20000"/>
              </a:spcBef>
              <a:spcAft>
                <a:spcPct val="20000"/>
              </a:spcAft>
            </a:pPr>
            <a:endParaRPr lang="en-GB" b="0" baseline="-25000" dirty="0">
              <a:solidFill>
                <a:schemeClr val="tx1"/>
              </a:solidFill>
              <a:latin typeface="Arial" charset="0"/>
            </a:endParaRPr>
          </a:p>
        </p:txBody>
      </p:sp>
      <p:sp>
        <p:nvSpPr>
          <p:cNvPr id="16396" name="Rectangle 11"/>
          <p:cNvSpPr>
            <a:spLocks noGrp="1" noChangeArrowheads="1"/>
          </p:cNvSpPr>
          <p:nvPr>
            <p:ph type="body" idx="1"/>
          </p:nvPr>
        </p:nvSpPr>
        <p:spPr>
          <a:xfrm>
            <a:off x="528638" y="2738438"/>
            <a:ext cx="9059862" cy="3854450"/>
          </a:xfrm>
          <a:noFill/>
          <a:ln>
            <a:solidFill>
              <a:schemeClr val="tx1"/>
            </a:solidFill>
            <a:miter lim="800000"/>
            <a:headEnd/>
            <a:tailEnd/>
          </a:ln>
        </p:spPr>
        <p:txBody>
          <a:bodyPr/>
          <a:lstStyle/>
          <a:p>
            <a:pPr marL="381000" indent="-381000" eaLnBrk="1" hangingPunct="1">
              <a:lnSpc>
                <a:spcPct val="90000"/>
              </a:lnSpc>
              <a:buFontTx/>
              <a:buChar char="•"/>
            </a:pPr>
            <a:r>
              <a:rPr lang="en-GB" noProof="0" dirty="0" smtClean="0"/>
              <a:t>We assume three particles, the velocity is much less than the speed of light.</a:t>
            </a:r>
          </a:p>
          <a:p>
            <a:pPr marL="857250" lvl="1" eaLnBrk="1" hangingPunct="1">
              <a:lnSpc>
                <a:spcPct val="90000"/>
              </a:lnSpc>
            </a:pPr>
            <a:r>
              <a:rPr lang="en-GB" noProof="0" dirty="0" smtClean="0">
                <a:solidFill>
                  <a:srgbClr val="FF3300"/>
                </a:solidFill>
              </a:rPr>
              <a:t>A </a:t>
            </a:r>
            <a:r>
              <a:rPr lang="en-GB" dirty="0" smtClean="0">
                <a:solidFill>
                  <a:srgbClr val="FF3300"/>
                </a:solidFill>
              </a:rPr>
              <a:t>p</a:t>
            </a:r>
            <a:r>
              <a:rPr lang="en-GB" noProof="0" dirty="0" smtClean="0">
                <a:solidFill>
                  <a:srgbClr val="FF3300"/>
                </a:solidFill>
              </a:rPr>
              <a:t>article with nominal momentum</a:t>
            </a:r>
          </a:p>
          <a:p>
            <a:pPr marL="857250" lvl="1" eaLnBrk="1" hangingPunct="1">
              <a:lnSpc>
                <a:spcPct val="90000"/>
              </a:lnSpc>
            </a:pPr>
            <a:r>
              <a:rPr lang="en-GB" dirty="0" smtClean="0">
                <a:solidFill>
                  <a:schemeClr val="accent2"/>
                </a:solidFill>
              </a:rPr>
              <a:t>A p</a:t>
            </a:r>
            <a:r>
              <a:rPr lang="en-GB" noProof="0" dirty="0" smtClean="0">
                <a:solidFill>
                  <a:schemeClr val="accent2"/>
                </a:solidFill>
              </a:rPr>
              <a:t>article with more energy, and therefore higher velocity (blue)  </a:t>
            </a:r>
          </a:p>
          <a:p>
            <a:pPr marL="857250" lvl="1" eaLnBrk="1" hangingPunct="1">
              <a:lnSpc>
                <a:spcPct val="90000"/>
              </a:lnSpc>
            </a:pPr>
            <a:r>
              <a:rPr lang="en-GB" noProof="0" dirty="0" smtClean="0">
                <a:solidFill>
                  <a:srgbClr val="008000"/>
                </a:solidFill>
              </a:rPr>
              <a:t>A </a:t>
            </a:r>
            <a:r>
              <a:rPr lang="en-GB" dirty="0" smtClean="0">
                <a:solidFill>
                  <a:srgbClr val="008000"/>
                </a:solidFill>
              </a:rPr>
              <a:t>p</a:t>
            </a:r>
            <a:r>
              <a:rPr lang="en-GB" noProof="0" dirty="0" smtClean="0">
                <a:solidFill>
                  <a:srgbClr val="008000"/>
                </a:solidFill>
              </a:rPr>
              <a:t>article with less energy, and therefore smaller velocity (green)</a:t>
            </a:r>
          </a:p>
          <a:p>
            <a:pPr marL="381000" indent="-381000" eaLnBrk="1" hangingPunct="1">
              <a:lnSpc>
                <a:spcPct val="90000"/>
              </a:lnSpc>
              <a:buFontTx/>
              <a:buChar char="•"/>
            </a:pPr>
            <a:r>
              <a:rPr lang="en-GB" noProof="0" dirty="0" smtClean="0"/>
              <a:t>The </a:t>
            </a:r>
            <a:r>
              <a:rPr lang="en-GB" b="1" noProof="0" dirty="0" smtClean="0">
                <a:solidFill>
                  <a:srgbClr val="FF3300"/>
                </a:solidFill>
              </a:rPr>
              <a:t>red </a:t>
            </a:r>
            <a:r>
              <a:rPr lang="en-GB" dirty="0" smtClean="0"/>
              <a:t>particle enters the cavity at </a:t>
            </a:r>
            <a:r>
              <a:rPr lang="en-GB" noProof="0" dirty="0" smtClean="0"/>
              <a:t>t = 1.25 ns. It is assumed that the electrical field increases (rising part of the RF field) </a:t>
            </a:r>
          </a:p>
          <a:p>
            <a:pPr marL="381000" indent="-381000" eaLnBrk="1" hangingPunct="1">
              <a:lnSpc>
                <a:spcPct val="90000"/>
              </a:lnSpc>
              <a:buFontTx/>
              <a:buChar char="•"/>
            </a:pPr>
            <a:r>
              <a:rPr lang="en-GB" noProof="0" dirty="0" smtClean="0"/>
              <a:t>The </a:t>
            </a:r>
            <a:r>
              <a:rPr lang="en-GB" b="1" noProof="0" dirty="0" smtClean="0">
                <a:solidFill>
                  <a:srgbClr val="008000"/>
                </a:solidFill>
              </a:rPr>
              <a:t>green </a:t>
            </a:r>
            <a:r>
              <a:rPr lang="en-GB" dirty="0" smtClean="0"/>
              <a:t>particle enters the cavity later at </a:t>
            </a:r>
            <a:r>
              <a:rPr lang="en-GB" noProof="0" dirty="0" smtClean="0"/>
              <a:t>t = 1.55 ns and</a:t>
            </a:r>
            <a:r>
              <a:rPr lang="en-GB" dirty="0" smtClean="0"/>
              <a:t> experiences a higher field</a:t>
            </a:r>
            <a:r>
              <a:rPr lang="en-GB" noProof="0" dirty="0" smtClean="0"/>
              <a:t> </a:t>
            </a:r>
          </a:p>
          <a:p>
            <a:pPr marL="381000" indent="-381000" eaLnBrk="1" hangingPunct="1">
              <a:lnSpc>
                <a:spcPct val="90000"/>
              </a:lnSpc>
              <a:buFontTx/>
              <a:buChar char="•"/>
            </a:pPr>
            <a:r>
              <a:rPr lang="en-GB" noProof="0" dirty="0" smtClean="0"/>
              <a:t>The </a:t>
            </a:r>
            <a:r>
              <a:rPr lang="en-GB" b="1" noProof="0" dirty="0" smtClean="0">
                <a:solidFill>
                  <a:schemeClr val="accent2"/>
                </a:solidFill>
              </a:rPr>
              <a:t>blue </a:t>
            </a:r>
            <a:r>
              <a:rPr lang="en-GB" dirty="0" smtClean="0"/>
              <a:t>particle enters the cavity earlier at </a:t>
            </a:r>
            <a:r>
              <a:rPr lang="en-GB" noProof="0" dirty="0" smtClean="0"/>
              <a:t>t = 0.95 ns, </a:t>
            </a:r>
            <a:r>
              <a:rPr lang="en-GB" dirty="0" smtClean="0"/>
              <a:t>and experiences a lower field </a:t>
            </a:r>
            <a:endParaRPr lang="en-GB" dirty="0"/>
          </a:p>
        </p:txBody>
      </p:sp>
      <p:sp>
        <p:nvSpPr>
          <p:cNvPr id="16397" name="Rectangle 12"/>
          <p:cNvSpPr>
            <a:spLocks noChangeArrowheads="1"/>
          </p:cNvSpPr>
          <p:nvPr/>
        </p:nvSpPr>
        <p:spPr bwMode="auto">
          <a:xfrm>
            <a:off x="8302625" y="1136650"/>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398" name="Rectangle 13"/>
          <p:cNvSpPr>
            <a:spLocks noChangeArrowheads="1"/>
          </p:cNvSpPr>
          <p:nvPr/>
        </p:nvSpPr>
        <p:spPr bwMode="auto">
          <a:xfrm>
            <a:off x="3209925" y="1136650"/>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959312959"/>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AC4F3AA5-C9B2-4E03-8AE5-487B201443A7}" type="slidenum">
              <a:rPr lang="en-GB" sz="1400" b="0">
                <a:solidFill>
                  <a:schemeClr val="tx1"/>
                </a:solidFill>
                <a:latin typeface="Times New Roman" pitchFamily="18" charset="0"/>
              </a:rPr>
              <a:pPr eaLnBrk="1" hangingPunct="1"/>
              <a:t>16</a:t>
            </a:fld>
            <a:endParaRPr lang="en-GB" sz="1400" b="0" dirty="0">
              <a:solidFill>
                <a:schemeClr val="tx1"/>
              </a:solidFill>
              <a:latin typeface="Times New Roman" pitchFamily="18" charset="0"/>
            </a:endParaRPr>
          </a:p>
        </p:txBody>
      </p:sp>
      <p:sp>
        <p:nvSpPr>
          <p:cNvPr id="18435" name="Rectangle 2"/>
          <p:cNvSpPr>
            <a:spLocks noGrp="1" noChangeArrowheads="1"/>
          </p:cNvSpPr>
          <p:nvPr>
            <p:ph type="title"/>
          </p:nvPr>
        </p:nvSpPr>
        <p:spPr>
          <a:xfrm>
            <a:off x="1331913" y="0"/>
            <a:ext cx="8574087" cy="762000"/>
          </a:xfrm>
        </p:spPr>
        <p:txBody>
          <a:bodyPr/>
          <a:lstStyle/>
          <a:p>
            <a:pPr eaLnBrk="1" hangingPunct="1"/>
            <a:r>
              <a:rPr lang="en-GB" smtClean="0"/>
              <a:t>Phase focusing in a Linac</a:t>
            </a:r>
            <a:endParaRPr lang="en-GB" noProof="0" dirty="0" smtClean="0"/>
          </a:p>
        </p:txBody>
      </p:sp>
      <p:sp>
        <p:nvSpPr>
          <p:cNvPr id="18436" name="Rectangle 3"/>
          <p:cNvSpPr>
            <a:spLocks noGrp="1" noChangeArrowheads="1"/>
          </p:cNvSpPr>
          <p:nvPr>
            <p:ph type="body" idx="1"/>
          </p:nvPr>
        </p:nvSpPr>
        <p:spPr>
          <a:xfrm>
            <a:off x="528638" y="1206500"/>
            <a:ext cx="9059862" cy="5362575"/>
          </a:xfrm>
          <a:noFill/>
          <a:ln>
            <a:solidFill>
              <a:schemeClr val="tx1"/>
            </a:solidFill>
            <a:miter lim="800000"/>
            <a:headEnd/>
            <a:tailEnd/>
          </a:ln>
        </p:spPr>
        <p:txBody>
          <a:bodyPr/>
          <a:lstStyle/>
          <a:p>
            <a:pPr marL="381000" indent="-381000" eaLnBrk="1" hangingPunct="1">
              <a:lnSpc>
                <a:spcPct val="110000"/>
              </a:lnSpc>
            </a:pPr>
            <a:r>
              <a:rPr lang="en-GB" noProof="0" smtClean="0"/>
              <a:t>Assume </a:t>
            </a:r>
            <a:r>
              <a:rPr lang="en-GB" smtClean="0"/>
              <a:t>that the difference in energy is large enough and the velocity is below the speed of light.</a:t>
            </a:r>
          </a:p>
          <a:p>
            <a:pPr marL="381000" indent="-381000" eaLnBrk="1" hangingPunct="1">
              <a:lnSpc>
                <a:spcPct val="90000"/>
              </a:lnSpc>
            </a:pPr>
            <a:endParaRPr lang="en-GB" noProof="0" smtClean="0"/>
          </a:p>
          <a:p>
            <a:pPr marL="381000" indent="-381000" eaLnBrk="1" hangingPunct="1">
              <a:lnSpc>
                <a:spcPct val="90000"/>
              </a:lnSpc>
            </a:pPr>
            <a:r>
              <a:rPr lang="en-GB" b="1" noProof="0" smtClean="0"/>
              <a:t>Before entering cavity 1:</a:t>
            </a:r>
          </a:p>
          <a:p>
            <a:pPr marL="381000" indent="-381000" eaLnBrk="1" hangingPunct="1">
              <a:lnSpc>
                <a:spcPct val="90000"/>
              </a:lnSpc>
            </a:pPr>
            <a:r>
              <a:rPr lang="en-GB" sz="3200" b="1" noProof="0" smtClean="0">
                <a:solidFill>
                  <a:schemeClr val="accent2"/>
                </a:solidFill>
              </a:rPr>
              <a:t>			v</a:t>
            </a:r>
            <a:r>
              <a:rPr lang="en-GB" sz="3200" b="1" baseline="-25000" noProof="0" smtClean="0">
                <a:solidFill>
                  <a:schemeClr val="accent2"/>
                </a:solidFill>
              </a:rPr>
              <a:t>blue</a:t>
            </a:r>
            <a:r>
              <a:rPr lang="en-GB" sz="3200" b="1" noProof="0" smtClean="0">
                <a:solidFill>
                  <a:schemeClr val="accent2"/>
                </a:solidFill>
              </a:rPr>
              <a:t>  </a:t>
            </a:r>
            <a:r>
              <a:rPr lang="en-GB" sz="3200" b="1" noProof="0" smtClean="0"/>
              <a:t>&gt;</a:t>
            </a:r>
            <a:r>
              <a:rPr lang="en-GB" sz="3200" b="1" noProof="0" smtClean="0">
                <a:solidFill>
                  <a:schemeClr val="accent2"/>
                </a:solidFill>
              </a:rPr>
              <a:t>  </a:t>
            </a:r>
            <a:r>
              <a:rPr lang="en-GB" sz="3200" b="1" noProof="0" smtClean="0">
                <a:solidFill>
                  <a:srgbClr val="FF3300"/>
                </a:solidFill>
              </a:rPr>
              <a:t>v</a:t>
            </a:r>
            <a:r>
              <a:rPr lang="en-GB" sz="3200" b="1" baseline="-25000" noProof="0" smtClean="0">
                <a:solidFill>
                  <a:srgbClr val="FF3300"/>
                </a:solidFill>
              </a:rPr>
              <a:t>red</a:t>
            </a:r>
            <a:r>
              <a:rPr lang="en-GB" sz="3200" b="1" noProof="0" smtClean="0">
                <a:solidFill>
                  <a:srgbClr val="FF3300"/>
                </a:solidFill>
              </a:rPr>
              <a:t>  </a:t>
            </a:r>
            <a:r>
              <a:rPr lang="en-GB" sz="3200" b="1" noProof="0" smtClean="0"/>
              <a:t>&gt;</a:t>
            </a:r>
            <a:r>
              <a:rPr lang="en-GB" sz="3200" b="1" noProof="0" smtClean="0">
                <a:solidFill>
                  <a:srgbClr val="FF3300"/>
                </a:solidFill>
              </a:rPr>
              <a:t>  </a:t>
            </a:r>
            <a:r>
              <a:rPr lang="en-GB" sz="3200" b="1" noProof="0" smtClean="0">
                <a:solidFill>
                  <a:srgbClr val="008000"/>
                </a:solidFill>
              </a:rPr>
              <a:t>v</a:t>
            </a:r>
            <a:r>
              <a:rPr lang="en-GB" sz="3200" b="1" baseline="-25000" noProof="0" smtClean="0">
                <a:solidFill>
                  <a:srgbClr val="008000"/>
                </a:solidFill>
              </a:rPr>
              <a:t>green</a:t>
            </a:r>
          </a:p>
          <a:p>
            <a:pPr marL="381000" indent="-381000" eaLnBrk="1" hangingPunct="1">
              <a:lnSpc>
                <a:spcPct val="90000"/>
              </a:lnSpc>
            </a:pPr>
            <a:endParaRPr lang="en-GB" sz="3200" b="1" baseline="-25000" noProof="0" smtClean="0">
              <a:solidFill>
                <a:srgbClr val="008000"/>
              </a:solidFill>
            </a:endParaRPr>
          </a:p>
          <a:p>
            <a:pPr marL="381000" indent="-381000" eaLnBrk="1" hangingPunct="1">
              <a:lnSpc>
                <a:spcPct val="90000"/>
              </a:lnSpc>
            </a:pPr>
            <a:r>
              <a:rPr lang="en-GB" b="1" noProof="0" smtClean="0"/>
              <a:t>After exiting </a:t>
            </a:r>
            <a:r>
              <a:rPr lang="en-GB" b="1" smtClean="0"/>
              <a:t>entering cavity 1:</a:t>
            </a:r>
          </a:p>
          <a:p>
            <a:pPr marL="381000" indent="-381000" eaLnBrk="1" hangingPunct="1">
              <a:lnSpc>
                <a:spcPct val="90000"/>
              </a:lnSpc>
            </a:pPr>
            <a:r>
              <a:rPr lang="en-GB" sz="3200" b="1" noProof="0" smtClean="0">
                <a:solidFill>
                  <a:srgbClr val="008000"/>
                </a:solidFill>
              </a:rPr>
              <a:t>			v</a:t>
            </a:r>
            <a:r>
              <a:rPr lang="en-GB" sz="3200" b="1" baseline="-25000" noProof="0" smtClean="0">
                <a:solidFill>
                  <a:srgbClr val="008000"/>
                </a:solidFill>
              </a:rPr>
              <a:t>green</a:t>
            </a:r>
            <a:r>
              <a:rPr lang="en-GB" sz="3200" b="1" noProof="0" smtClean="0">
                <a:solidFill>
                  <a:schemeClr val="accent2"/>
                </a:solidFill>
              </a:rPr>
              <a:t> </a:t>
            </a:r>
            <a:r>
              <a:rPr lang="en-GB" sz="3200" b="1" noProof="0" smtClean="0"/>
              <a:t>&gt;</a:t>
            </a:r>
            <a:r>
              <a:rPr lang="en-GB" sz="3200" b="1" noProof="0" smtClean="0">
                <a:solidFill>
                  <a:schemeClr val="accent2"/>
                </a:solidFill>
              </a:rPr>
              <a:t>  </a:t>
            </a:r>
            <a:r>
              <a:rPr lang="en-GB" sz="3200" b="1" noProof="0" smtClean="0">
                <a:solidFill>
                  <a:srgbClr val="FF3300"/>
                </a:solidFill>
              </a:rPr>
              <a:t>v</a:t>
            </a:r>
            <a:r>
              <a:rPr lang="en-GB" sz="3200" b="1" baseline="-25000" noProof="0" smtClean="0">
                <a:solidFill>
                  <a:srgbClr val="FF3300"/>
                </a:solidFill>
              </a:rPr>
              <a:t>red</a:t>
            </a:r>
            <a:r>
              <a:rPr lang="en-GB" sz="3200" b="1" noProof="0" smtClean="0">
                <a:solidFill>
                  <a:srgbClr val="FF3300"/>
                </a:solidFill>
              </a:rPr>
              <a:t>  </a:t>
            </a:r>
            <a:r>
              <a:rPr lang="en-GB" sz="3200" b="1" noProof="0" smtClean="0"/>
              <a:t>&gt;</a:t>
            </a:r>
            <a:r>
              <a:rPr lang="en-GB" sz="3200" b="1" noProof="0" smtClean="0">
                <a:solidFill>
                  <a:srgbClr val="FF3300"/>
                </a:solidFill>
              </a:rPr>
              <a:t>  </a:t>
            </a:r>
            <a:r>
              <a:rPr lang="en-GB" sz="3200" b="1" noProof="0" smtClean="0">
                <a:solidFill>
                  <a:schemeClr val="accent2"/>
                </a:solidFill>
              </a:rPr>
              <a:t>v</a:t>
            </a:r>
            <a:r>
              <a:rPr lang="en-GB" sz="3200" b="1" baseline="-25000" noProof="0" smtClean="0">
                <a:solidFill>
                  <a:schemeClr val="accent2"/>
                </a:solidFill>
              </a:rPr>
              <a:t>blue</a:t>
            </a:r>
          </a:p>
          <a:p>
            <a:pPr marL="381000" indent="-381000" eaLnBrk="1" hangingPunct="1">
              <a:lnSpc>
                <a:spcPct val="90000"/>
              </a:lnSpc>
            </a:pPr>
            <a:endParaRPr lang="en-GB" sz="3200" b="1" baseline="-25000" noProof="0" smtClean="0">
              <a:solidFill>
                <a:schemeClr val="accent2"/>
              </a:solidFill>
            </a:endParaRPr>
          </a:p>
          <a:p>
            <a:pPr marL="381000" indent="-381000" eaLnBrk="1" hangingPunct="1">
              <a:lnSpc>
                <a:spcPct val="120000"/>
              </a:lnSpc>
            </a:pPr>
            <a:r>
              <a:rPr lang="en-GB" sz="3200" baseline="-25000" noProof="0" smtClean="0"/>
              <a:t>The velocity of the </a:t>
            </a:r>
            <a:r>
              <a:rPr lang="en-GB" sz="3200" b="1" baseline="-25000" noProof="0" smtClean="0">
                <a:solidFill>
                  <a:srgbClr val="008000"/>
                </a:solidFill>
              </a:rPr>
              <a:t>green </a:t>
            </a:r>
            <a:r>
              <a:rPr lang="en-GB" sz="3200" baseline="-25000" noProof="0" smtClean="0"/>
              <a:t>particle is largest and it will take over the other two particles after a certain distance . </a:t>
            </a:r>
          </a:p>
          <a:p>
            <a:pPr marL="381000" indent="-381000" eaLnBrk="1" hangingPunct="1">
              <a:lnSpc>
                <a:spcPct val="90000"/>
              </a:lnSpc>
            </a:pPr>
            <a:endParaRPr lang="en-GB" sz="3200" noProof="0" dirty="0" smtClean="0">
              <a:solidFill>
                <a:schemeClr val="accent2"/>
              </a:solidFill>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331913" y="0"/>
            <a:ext cx="8574087" cy="762000"/>
          </a:xfrm>
        </p:spPr>
        <p:txBody>
          <a:bodyPr/>
          <a:lstStyle/>
          <a:p>
            <a:pPr eaLnBrk="1" hangingPunct="1"/>
            <a:r>
              <a:rPr lang="en-GB" smtClean="0"/>
              <a:t>Phase focusing in a Linac– </a:t>
            </a:r>
            <a:r>
              <a:rPr lang="en-GB" noProof="0" smtClean="0"/>
              <a:t>Synchrotron oscillations</a:t>
            </a:r>
            <a:endParaRPr lang="en-GB" noProof="0" dirty="0" smtClean="0"/>
          </a:p>
        </p:txBody>
      </p:sp>
      <p:sp>
        <p:nvSpPr>
          <p:cNvPr id="19460" name="Line 3"/>
          <p:cNvSpPr>
            <a:spLocks noChangeShapeType="1"/>
          </p:cNvSpPr>
          <p:nvPr/>
        </p:nvSpPr>
        <p:spPr bwMode="auto">
          <a:xfrm flipV="1">
            <a:off x="560388" y="1357313"/>
            <a:ext cx="9159875"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19461" name="Text Box 4"/>
          <p:cNvSpPr txBox="1">
            <a:spLocks noChangeArrowheads="1"/>
          </p:cNvSpPr>
          <p:nvPr/>
        </p:nvSpPr>
        <p:spPr bwMode="auto">
          <a:xfrm>
            <a:off x="9318625" y="890588"/>
            <a:ext cx="441325"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en-GB" smtClean="0">
                <a:solidFill>
                  <a:srgbClr val="FF3300"/>
                </a:solidFill>
              </a:rPr>
              <a:t>z</a:t>
            </a:r>
            <a:endParaRPr lang="en-GB" dirty="0">
              <a:solidFill>
                <a:srgbClr val="FF3300"/>
              </a:solidFill>
            </a:endParaRPr>
          </a:p>
        </p:txBody>
      </p:sp>
      <p:sp>
        <p:nvSpPr>
          <p:cNvPr id="19464" name="Line 7"/>
          <p:cNvSpPr>
            <a:spLocks noChangeShapeType="1"/>
          </p:cNvSpPr>
          <p:nvPr/>
        </p:nvSpPr>
        <p:spPr bwMode="auto">
          <a:xfrm>
            <a:off x="3727450" y="1109663"/>
            <a:ext cx="0" cy="4005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19465" name="Rectangle 8"/>
          <p:cNvSpPr>
            <a:spLocks noChangeArrowheads="1"/>
          </p:cNvSpPr>
          <p:nvPr/>
        </p:nvSpPr>
        <p:spPr bwMode="auto">
          <a:xfrm>
            <a:off x="3027363" y="1876425"/>
            <a:ext cx="1376362" cy="525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Cavity 1</a:t>
            </a:r>
            <a:endParaRPr lang="en-GB" b="0" baseline="-25000" smtClean="0">
              <a:solidFill>
                <a:schemeClr val="tx1"/>
              </a:solidFill>
              <a:latin typeface="Arial" charset="0"/>
            </a:endParaRPr>
          </a:p>
          <a:p>
            <a:pPr marL="381000" indent="-381000">
              <a:lnSpc>
                <a:spcPct val="90000"/>
              </a:lnSpc>
              <a:spcBef>
                <a:spcPct val="20000"/>
              </a:spcBef>
              <a:spcAft>
                <a:spcPct val="20000"/>
              </a:spcAft>
            </a:pPr>
            <a:endParaRPr lang="en-GB" b="0" baseline="-25000" dirty="0">
              <a:solidFill>
                <a:schemeClr val="tx1"/>
              </a:solidFill>
              <a:latin typeface="Arial" charset="0"/>
            </a:endParaRPr>
          </a:p>
        </p:txBody>
      </p:sp>
      <p:sp>
        <p:nvSpPr>
          <p:cNvPr id="19470" name="Line 13"/>
          <p:cNvSpPr>
            <a:spLocks noChangeShapeType="1"/>
          </p:cNvSpPr>
          <p:nvPr/>
        </p:nvSpPr>
        <p:spPr bwMode="auto">
          <a:xfrm>
            <a:off x="8678863" y="1033463"/>
            <a:ext cx="0" cy="40052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19471" name="Rectangle 14"/>
          <p:cNvSpPr>
            <a:spLocks noChangeArrowheads="1"/>
          </p:cNvSpPr>
          <p:nvPr/>
        </p:nvSpPr>
        <p:spPr bwMode="auto">
          <a:xfrm>
            <a:off x="8212138" y="1889125"/>
            <a:ext cx="1376362" cy="525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Cavity 2</a:t>
            </a:r>
            <a:endParaRPr lang="en-GB" b="0" baseline="-25000" smtClean="0">
              <a:solidFill>
                <a:schemeClr val="tx1"/>
              </a:solidFill>
              <a:latin typeface="Arial" charset="0"/>
            </a:endParaRPr>
          </a:p>
          <a:p>
            <a:pPr marL="381000" indent="-381000">
              <a:lnSpc>
                <a:spcPct val="90000"/>
              </a:lnSpc>
              <a:spcBef>
                <a:spcPct val="20000"/>
              </a:spcBef>
              <a:spcAft>
                <a:spcPct val="20000"/>
              </a:spcAft>
            </a:pPr>
            <a:endParaRPr lang="en-GB" b="0" baseline="-25000" dirty="0">
              <a:solidFill>
                <a:schemeClr val="tx1"/>
              </a:solidFill>
              <a:latin typeface="Arial" charset="0"/>
            </a:endParaRPr>
          </a:p>
        </p:txBody>
      </p:sp>
      <p:sp>
        <p:nvSpPr>
          <p:cNvPr id="19475" name="Rectangle 18"/>
          <p:cNvSpPr>
            <a:spLocks noChangeArrowheads="1"/>
          </p:cNvSpPr>
          <p:nvPr/>
        </p:nvSpPr>
        <p:spPr bwMode="auto">
          <a:xfrm>
            <a:off x="8423275" y="1149350"/>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9476" name="Rectangle 19"/>
          <p:cNvSpPr>
            <a:spLocks noChangeArrowheads="1"/>
          </p:cNvSpPr>
          <p:nvPr/>
        </p:nvSpPr>
        <p:spPr bwMode="auto">
          <a:xfrm>
            <a:off x="3470275" y="1136650"/>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9" name="Slide Number Placeholder 3"/>
          <p:cNvSpPr>
            <a:spLocks noGrp="1"/>
          </p:cNvSpPr>
          <p:nvPr>
            <p:ph type="sldNum" sz="quarter" idx="10"/>
          </p:nvPr>
        </p:nvSpPr>
        <p:spPr>
          <a:xfrm>
            <a:off x="7842250" y="6400800"/>
            <a:ext cx="2063750" cy="457200"/>
          </a:xfrm>
        </p:spPr>
        <p:txBody>
          <a:bodyPr/>
          <a:lstStyle/>
          <a:p>
            <a:fld id="{8E849CC6-EEA7-430E-8403-99095E71C5D0}" type="slidenum">
              <a:rPr lang="en-GB"/>
              <a:pPr/>
              <a:t>17</a:t>
            </a:fld>
            <a:endParaRPr lang="en-GB"/>
          </a:p>
        </p:txBody>
      </p:sp>
      <p:pic>
        <p:nvPicPr>
          <p:cNvPr id="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8" y="3036888"/>
            <a:ext cx="5226050" cy="382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3036888"/>
            <a:ext cx="5029200" cy="382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Oval 9"/>
          <p:cNvSpPr>
            <a:spLocks noChangeArrowheads="1"/>
          </p:cNvSpPr>
          <p:nvPr/>
        </p:nvSpPr>
        <p:spPr bwMode="auto">
          <a:xfrm>
            <a:off x="3675063" y="3760788"/>
            <a:ext cx="96837"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 name="Oval 10"/>
          <p:cNvSpPr>
            <a:spLocks noChangeArrowheads="1"/>
          </p:cNvSpPr>
          <p:nvPr/>
        </p:nvSpPr>
        <p:spPr bwMode="auto">
          <a:xfrm>
            <a:off x="3521075" y="4005263"/>
            <a:ext cx="95250" cy="10318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 name="Oval 11"/>
          <p:cNvSpPr>
            <a:spLocks noChangeArrowheads="1"/>
          </p:cNvSpPr>
          <p:nvPr/>
        </p:nvSpPr>
        <p:spPr bwMode="auto">
          <a:xfrm>
            <a:off x="3816350" y="3627438"/>
            <a:ext cx="96838" cy="10318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5" name="Line 12"/>
          <p:cNvSpPr>
            <a:spLocks noChangeShapeType="1"/>
          </p:cNvSpPr>
          <p:nvPr/>
        </p:nvSpPr>
        <p:spPr bwMode="auto">
          <a:xfrm flipV="1">
            <a:off x="3130550" y="3833813"/>
            <a:ext cx="5919788" cy="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a:p>
        </p:txBody>
      </p:sp>
      <p:sp>
        <p:nvSpPr>
          <p:cNvPr id="136" name="Oval 15"/>
          <p:cNvSpPr>
            <a:spLocks noChangeArrowheads="1"/>
          </p:cNvSpPr>
          <p:nvPr/>
        </p:nvSpPr>
        <p:spPr bwMode="auto">
          <a:xfrm>
            <a:off x="8628063" y="3779838"/>
            <a:ext cx="96837"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7" name="Oval 16"/>
          <p:cNvSpPr>
            <a:spLocks noChangeArrowheads="1"/>
          </p:cNvSpPr>
          <p:nvPr/>
        </p:nvSpPr>
        <p:spPr bwMode="auto">
          <a:xfrm>
            <a:off x="8763000" y="3633788"/>
            <a:ext cx="95250" cy="10318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8" name="Oval 17"/>
          <p:cNvSpPr>
            <a:spLocks noChangeArrowheads="1"/>
          </p:cNvSpPr>
          <p:nvPr/>
        </p:nvSpPr>
        <p:spPr bwMode="auto">
          <a:xfrm>
            <a:off x="8542338" y="3954463"/>
            <a:ext cx="96837" cy="10318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8EC00E5C-E82F-48D9-A627-F0B5960301A8}" type="slidenum">
              <a:rPr lang="en-GB" sz="1400" b="0">
                <a:solidFill>
                  <a:schemeClr val="tx1"/>
                </a:solidFill>
                <a:latin typeface="Times New Roman" pitchFamily="18" charset="0"/>
              </a:rPr>
              <a:pPr eaLnBrk="1" hangingPunct="1"/>
              <a:t>18</a:t>
            </a:fld>
            <a:endParaRPr lang="en-GB" sz="1400" b="0" dirty="0">
              <a:solidFill>
                <a:schemeClr val="tx1"/>
              </a:solidFill>
              <a:latin typeface="Times New Roman" pitchFamily="18" charset="0"/>
            </a:endParaRPr>
          </a:p>
        </p:txBody>
      </p:sp>
      <p:sp>
        <p:nvSpPr>
          <p:cNvPr id="20483" name="Rectangle 2"/>
          <p:cNvSpPr>
            <a:spLocks noGrp="1" noChangeArrowheads="1"/>
          </p:cNvSpPr>
          <p:nvPr>
            <p:ph type="title"/>
          </p:nvPr>
        </p:nvSpPr>
        <p:spPr>
          <a:xfrm>
            <a:off x="1331913" y="0"/>
            <a:ext cx="8574087" cy="762000"/>
          </a:xfrm>
        </p:spPr>
        <p:txBody>
          <a:bodyPr/>
          <a:lstStyle/>
          <a:p>
            <a:pPr eaLnBrk="1" hangingPunct="1"/>
            <a:r>
              <a:rPr lang="en-GB" dirty="0" smtClean="0"/>
              <a:t>Phase de-focusing  – decreasing field</a:t>
            </a:r>
            <a:endParaRPr lang="en-GB" dirty="0" smtClean="0"/>
          </a:p>
        </p:txBody>
      </p:sp>
      <p:sp>
        <p:nvSpPr>
          <p:cNvPr id="20484" name="Line 3"/>
          <p:cNvSpPr>
            <a:spLocks noChangeShapeType="1"/>
          </p:cNvSpPr>
          <p:nvPr/>
        </p:nvSpPr>
        <p:spPr bwMode="auto">
          <a:xfrm flipV="1">
            <a:off x="3062288" y="1217613"/>
            <a:ext cx="5072062"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20485" name="Text Box 4"/>
          <p:cNvSpPr txBox="1">
            <a:spLocks noChangeArrowheads="1"/>
          </p:cNvSpPr>
          <p:nvPr/>
        </p:nvSpPr>
        <p:spPr bwMode="auto">
          <a:xfrm>
            <a:off x="8143875" y="1495425"/>
            <a:ext cx="444500"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en-GB" smtClean="0">
                <a:solidFill>
                  <a:srgbClr val="FF3300"/>
                </a:solidFill>
              </a:rPr>
              <a:t>z</a:t>
            </a:r>
            <a:endParaRPr lang="en-GB" dirty="0">
              <a:solidFill>
                <a:srgbClr val="FF3300"/>
              </a:solidFill>
            </a:endParaRPr>
          </a:p>
        </p:txBody>
      </p:sp>
      <p:sp>
        <p:nvSpPr>
          <p:cNvPr id="20486" name="Rectangle 5"/>
          <p:cNvSpPr>
            <a:spLocks noChangeArrowheads="1"/>
          </p:cNvSpPr>
          <p:nvPr/>
        </p:nvSpPr>
        <p:spPr bwMode="auto">
          <a:xfrm>
            <a:off x="4056063" y="1338263"/>
            <a:ext cx="1374775" cy="5254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Cavity 1</a:t>
            </a:r>
            <a:endParaRPr lang="en-GB" b="0" baseline="-25000" smtClean="0">
              <a:solidFill>
                <a:schemeClr val="tx1"/>
              </a:solidFill>
              <a:latin typeface="Arial" charset="0"/>
            </a:endParaRPr>
          </a:p>
          <a:p>
            <a:pPr marL="381000" indent="-381000">
              <a:lnSpc>
                <a:spcPct val="90000"/>
              </a:lnSpc>
              <a:spcBef>
                <a:spcPct val="20000"/>
              </a:spcBef>
              <a:spcAft>
                <a:spcPct val="20000"/>
              </a:spcAft>
            </a:pPr>
            <a:endParaRPr lang="en-GB" b="0" baseline="-25000" dirty="0">
              <a:solidFill>
                <a:schemeClr val="tx1"/>
              </a:solidFill>
              <a:latin typeface="Arial" charset="0"/>
            </a:endParaRPr>
          </a:p>
        </p:txBody>
      </p:sp>
      <p:sp>
        <p:nvSpPr>
          <p:cNvPr id="20487" name="Line 6"/>
          <p:cNvSpPr>
            <a:spLocks noChangeShapeType="1"/>
          </p:cNvSpPr>
          <p:nvPr/>
        </p:nvSpPr>
        <p:spPr bwMode="auto">
          <a:xfrm>
            <a:off x="5900738" y="969963"/>
            <a:ext cx="0" cy="1327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GB" dirty="0"/>
          </a:p>
        </p:txBody>
      </p:sp>
      <p:sp>
        <p:nvSpPr>
          <p:cNvPr id="20488" name="Oval 7"/>
          <p:cNvSpPr>
            <a:spLocks noChangeArrowheads="1"/>
          </p:cNvSpPr>
          <p:nvPr/>
        </p:nvSpPr>
        <p:spPr bwMode="auto">
          <a:xfrm>
            <a:off x="5861050" y="2319338"/>
            <a:ext cx="95250"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aphicFrame>
        <p:nvGraphicFramePr>
          <p:cNvPr id="20489" name="Object 8"/>
          <p:cNvGraphicFramePr>
            <a:graphicFrameLocks noChangeAspect="1"/>
          </p:cNvGraphicFramePr>
          <p:nvPr>
            <p:extLst>
              <p:ext uri="{D42A27DB-BD31-4B8C-83A1-F6EECF244321}">
                <p14:modId xmlns:p14="http://schemas.microsoft.com/office/powerpoint/2010/main" val="3398590371"/>
              </p:ext>
            </p:extLst>
          </p:nvPr>
        </p:nvGraphicFramePr>
        <p:xfrm>
          <a:off x="296863" y="1693863"/>
          <a:ext cx="9906000" cy="3609975"/>
        </p:xfrm>
        <a:graphic>
          <a:graphicData uri="http://schemas.openxmlformats.org/presentationml/2006/ole">
            <mc:AlternateContent xmlns:mc="http://schemas.openxmlformats.org/markup-compatibility/2006">
              <mc:Choice xmlns:v="urn:schemas-microsoft-com:vml" Requires="v">
                <p:oleObj spid="_x0000_s20540" name="Mathcad" r:id="rId4" imgW="8943975" imgH="3171825" progId="Mathcad">
                  <p:embed/>
                </p:oleObj>
              </mc:Choice>
              <mc:Fallback>
                <p:oleObj name="Mathcad" r:id="rId4" imgW="8943975" imgH="3171825" progId="Mathca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1693863"/>
                        <a:ext cx="99060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0" name="Oval 9"/>
          <p:cNvSpPr>
            <a:spLocks noChangeArrowheads="1"/>
          </p:cNvSpPr>
          <p:nvPr/>
        </p:nvSpPr>
        <p:spPr bwMode="auto">
          <a:xfrm>
            <a:off x="6181725" y="2492375"/>
            <a:ext cx="96838" cy="10318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491" name="Oval 10"/>
          <p:cNvSpPr>
            <a:spLocks noChangeArrowheads="1"/>
          </p:cNvSpPr>
          <p:nvPr/>
        </p:nvSpPr>
        <p:spPr bwMode="auto">
          <a:xfrm>
            <a:off x="5502275" y="2155825"/>
            <a:ext cx="96838" cy="10318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492" name="Rectangle 11"/>
          <p:cNvSpPr>
            <a:spLocks noGrp="1" noChangeArrowheads="1"/>
          </p:cNvSpPr>
          <p:nvPr>
            <p:ph type="body" idx="1"/>
          </p:nvPr>
        </p:nvSpPr>
        <p:spPr>
          <a:xfrm>
            <a:off x="528638" y="5297488"/>
            <a:ext cx="9124950" cy="1408112"/>
          </a:xfrm>
          <a:noFill/>
          <a:ln>
            <a:solidFill>
              <a:schemeClr val="tx1"/>
            </a:solidFill>
            <a:miter lim="800000"/>
            <a:headEnd/>
            <a:tailEnd/>
          </a:ln>
        </p:spPr>
        <p:txBody>
          <a:bodyPr/>
          <a:lstStyle/>
          <a:p>
            <a:pPr marL="0" indent="0" eaLnBrk="1" hangingPunct="1">
              <a:lnSpc>
                <a:spcPct val="150000"/>
              </a:lnSpc>
            </a:pPr>
            <a:r>
              <a:rPr lang="en-GB" noProof="0" dirty="0" smtClean="0"/>
              <a:t>The particle with less energy and less velocity </a:t>
            </a:r>
            <a:r>
              <a:rPr lang="en-GB" dirty="0" smtClean="0">
                <a:solidFill>
                  <a:srgbClr val="008000"/>
                </a:solidFill>
              </a:rPr>
              <a:t>(</a:t>
            </a:r>
            <a:r>
              <a:rPr lang="en-GB" b="1" dirty="0" smtClean="0">
                <a:solidFill>
                  <a:srgbClr val="008000"/>
                </a:solidFill>
              </a:rPr>
              <a:t>green</a:t>
            </a:r>
            <a:r>
              <a:rPr lang="en-GB" dirty="0" smtClean="0">
                <a:solidFill>
                  <a:srgbClr val="008000"/>
                </a:solidFill>
              </a:rPr>
              <a:t>)</a:t>
            </a:r>
            <a:r>
              <a:rPr lang="en-GB" dirty="0" smtClean="0"/>
              <a:t> arrives </a:t>
            </a:r>
            <a:r>
              <a:rPr lang="en-GB" noProof="0" dirty="0" smtClean="0"/>
              <a:t>late at                   t = 1.55 ns</a:t>
            </a:r>
            <a:r>
              <a:rPr lang="en-GB" dirty="0" smtClean="0"/>
              <a:t>. It is accelerated less than the other particles. The velocity difference between the particles increases, and the particles are de-bunching.</a:t>
            </a:r>
            <a:endParaRPr lang="en-GB" noProof="0" dirty="0" smtClean="0"/>
          </a:p>
        </p:txBody>
      </p:sp>
      <p:sp>
        <p:nvSpPr>
          <p:cNvPr id="20493" name="Rectangle 12"/>
          <p:cNvSpPr>
            <a:spLocks noChangeArrowheads="1"/>
          </p:cNvSpPr>
          <p:nvPr/>
        </p:nvSpPr>
        <p:spPr bwMode="auto">
          <a:xfrm>
            <a:off x="5640388" y="996950"/>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D4DCAB28-3B26-414D-8F18-A1ECF91DFD82}" type="slidenum">
              <a:rPr lang="en-GB" sz="1400" b="0">
                <a:solidFill>
                  <a:schemeClr val="tx1"/>
                </a:solidFill>
                <a:latin typeface="Times New Roman" pitchFamily="18" charset="0"/>
              </a:rPr>
              <a:pPr eaLnBrk="1" hangingPunct="1"/>
              <a:t>19</a:t>
            </a:fld>
            <a:endParaRPr lang="en-GB" sz="1400" b="0" dirty="0">
              <a:solidFill>
                <a:schemeClr val="tx1"/>
              </a:solidFill>
              <a:latin typeface="Times New Roman" pitchFamily="18" charset="0"/>
            </a:endParaRPr>
          </a:p>
        </p:txBody>
      </p:sp>
      <p:sp>
        <p:nvSpPr>
          <p:cNvPr id="21507" name="Rectangle 2"/>
          <p:cNvSpPr>
            <a:spLocks noGrp="1" noChangeArrowheads="1"/>
          </p:cNvSpPr>
          <p:nvPr>
            <p:ph type="title"/>
          </p:nvPr>
        </p:nvSpPr>
        <p:spPr>
          <a:xfrm>
            <a:off x="1331913" y="0"/>
            <a:ext cx="8574087" cy="762000"/>
          </a:xfrm>
        </p:spPr>
        <p:txBody>
          <a:bodyPr/>
          <a:lstStyle/>
          <a:p>
            <a:pPr eaLnBrk="1" hangingPunct="1"/>
            <a:r>
              <a:rPr lang="de-DE" noProof="0" dirty="0" smtClean="0"/>
              <a:t>Phase de-</a:t>
            </a:r>
            <a:r>
              <a:rPr lang="de-DE" noProof="0" dirty="0" err="1" smtClean="0"/>
              <a:t>focussing</a:t>
            </a:r>
            <a:r>
              <a:rPr lang="de-DE" noProof="0" dirty="0" smtClean="0"/>
              <a:t> </a:t>
            </a:r>
            <a:r>
              <a:rPr lang="de-DE" noProof="0" dirty="0" smtClean="0"/>
              <a:t>in a Linac</a:t>
            </a:r>
          </a:p>
        </p:txBody>
      </p:sp>
      <p:sp>
        <p:nvSpPr>
          <p:cNvPr id="21508" name="Line 3"/>
          <p:cNvSpPr>
            <a:spLocks noChangeShapeType="1"/>
          </p:cNvSpPr>
          <p:nvPr/>
        </p:nvSpPr>
        <p:spPr bwMode="auto">
          <a:xfrm flipV="1">
            <a:off x="508000" y="1443038"/>
            <a:ext cx="9161463"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21509" name="Text Box 4"/>
          <p:cNvSpPr txBox="1">
            <a:spLocks noChangeArrowheads="1"/>
          </p:cNvSpPr>
          <p:nvPr/>
        </p:nvSpPr>
        <p:spPr bwMode="auto">
          <a:xfrm>
            <a:off x="9291638" y="941388"/>
            <a:ext cx="442912"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solidFill>
                  <a:srgbClr val="FF3300"/>
                </a:solidFill>
              </a:rPr>
              <a:t>z</a:t>
            </a:r>
            <a:endParaRPr lang="en-GB" dirty="0">
              <a:solidFill>
                <a:srgbClr val="FF3300"/>
              </a:solidFill>
            </a:endParaRPr>
          </a:p>
        </p:txBody>
      </p:sp>
      <p:sp>
        <p:nvSpPr>
          <p:cNvPr id="21510" name="Line 5"/>
          <p:cNvSpPr>
            <a:spLocks noChangeShapeType="1"/>
          </p:cNvSpPr>
          <p:nvPr/>
        </p:nvSpPr>
        <p:spPr bwMode="auto">
          <a:xfrm>
            <a:off x="3675063" y="1131888"/>
            <a:ext cx="0" cy="32178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21511" name="Rectangle 6"/>
          <p:cNvSpPr>
            <a:spLocks noChangeArrowheads="1"/>
          </p:cNvSpPr>
          <p:nvPr/>
        </p:nvSpPr>
        <p:spPr bwMode="auto">
          <a:xfrm>
            <a:off x="2974975" y="1962150"/>
            <a:ext cx="1376363" cy="525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de-DE" b="0" dirty="0">
                <a:solidFill>
                  <a:schemeClr val="tx1"/>
                </a:solidFill>
                <a:latin typeface="Arial" charset="0"/>
              </a:rPr>
              <a:t>Cavity 1</a:t>
            </a:r>
            <a:endParaRPr lang="de-DE" b="0" baseline="-25000" dirty="0">
              <a:solidFill>
                <a:schemeClr val="tx1"/>
              </a:solidFill>
              <a:latin typeface="Arial" charset="0"/>
            </a:endParaRPr>
          </a:p>
          <a:p>
            <a:pPr marL="381000" indent="-381000">
              <a:lnSpc>
                <a:spcPct val="90000"/>
              </a:lnSpc>
              <a:spcBef>
                <a:spcPct val="20000"/>
              </a:spcBef>
              <a:spcAft>
                <a:spcPct val="20000"/>
              </a:spcAft>
            </a:pPr>
            <a:endParaRPr lang="de-DE" b="0" baseline="-25000" dirty="0">
              <a:solidFill>
                <a:schemeClr val="tx1"/>
              </a:solidFill>
              <a:latin typeface="Arial" charset="0"/>
            </a:endParaRPr>
          </a:p>
        </p:txBody>
      </p:sp>
      <p:sp>
        <p:nvSpPr>
          <p:cNvPr id="21512" name="Oval 7"/>
          <p:cNvSpPr>
            <a:spLocks noChangeArrowheads="1"/>
          </p:cNvSpPr>
          <p:nvPr/>
        </p:nvSpPr>
        <p:spPr bwMode="auto">
          <a:xfrm>
            <a:off x="3567113" y="4278313"/>
            <a:ext cx="96837"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1513" name="Line 8"/>
          <p:cNvSpPr>
            <a:spLocks noChangeShapeType="1"/>
          </p:cNvSpPr>
          <p:nvPr/>
        </p:nvSpPr>
        <p:spPr bwMode="auto">
          <a:xfrm flipV="1">
            <a:off x="3078163" y="4338638"/>
            <a:ext cx="5919787" cy="0"/>
          </a:xfrm>
          <a:prstGeom prst="line">
            <a:avLst/>
          </a:prstGeom>
          <a:noFill/>
          <a:ln w="9525">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21514" name="Line 9"/>
          <p:cNvSpPr>
            <a:spLocks noChangeShapeType="1"/>
          </p:cNvSpPr>
          <p:nvPr/>
        </p:nvSpPr>
        <p:spPr bwMode="auto">
          <a:xfrm>
            <a:off x="8432800" y="1108075"/>
            <a:ext cx="0" cy="32702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21515" name="Rectangle 10"/>
          <p:cNvSpPr>
            <a:spLocks noChangeArrowheads="1"/>
          </p:cNvSpPr>
          <p:nvPr/>
        </p:nvSpPr>
        <p:spPr bwMode="auto">
          <a:xfrm>
            <a:off x="7885113" y="1974850"/>
            <a:ext cx="1374775" cy="5254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de-DE" b="0" dirty="0">
                <a:solidFill>
                  <a:schemeClr val="tx1"/>
                </a:solidFill>
                <a:latin typeface="Arial" charset="0"/>
              </a:rPr>
              <a:t>Cavity 2</a:t>
            </a:r>
            <a:endParaRPr lang="de-DE" b="0" baseline="-25000" dirty="0">
              <a:solidFill>
                <a:schemeClr val="tx1"/>
              </a:solidFill>
              <a:latin typeface="Arial" charset="0"/>
            </a:endParaRPr>
          </a:p>
          <a:p>
            <a:pPr marL="381000" indent="-381000">
              <a:lnSpc>
                <a:spcPct val="90000"/>
              </a:lnSpc>
              <a:spcBef>
                <a:spcPct val="20000"/>
              </a:spcBef>
              <a:spcAft>
                <a:spcPct val="20000"/>
              </a:spcAft>
            </a:pPr>
            <a:endParaRPr lang="de-DE" b="0" baseline="-25000" dirty="0">
              <a:solidFill>
                <a:schemeClr val="tx1"/>
              </a:solidFill>
              <a:latin typeface="Arial" charset="0"/>
            </a:endParaRPr>
          </a:p>
        </p:txBody>
      </p:sp>
      <p:graphicFrame>
        <p:nvGraphicFramePr>
          <p:cNvPr id="21516" name="Object 11"/>
          <p:cNvGraphicFramePr>
            <a:graphicFrameLocks noChangeAspect="1"/>
          </p:cNvGraphicFramePr>
          <p:nvPr/>
        </p:nvGraphicFramePr>
        <p:xfrm>
          <a:off x="285750" y="3498850"/>
          <a:ext cx="5133975" cy="3171825"/>
        </p:xfrm>
        <a:graphic>
          <a:graphicData uri="http://schemas.openxmlformats.org/presentationml/2006/ole">
            <mc:AlternateContent xmlns:mc="http://schemas.openxmlformats.org/markup-compatibility/2006">
              <mc:Choice xmlns:v="urn:schemas-microsoft-com:vml" Requires="v">
                <p:oleObj spid="_x0000_s21617" name="Mathcad" r:id="rId4" imgW="5133975" imgH="3171825" progId="Mathcad">
                  <p:embed/>
                </p:oleObj>
              </mc:Choice>
              <mc:Fallback>
                <p:oleObj name="Mathcad" r:id="rId4" imgW="5133975" imgH="3171825" progId="Mathcad">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3498850"/>
                        <a:ext cx="513397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7" name="Object 12"/>
          <p:cNvGraphicFramePr>
            <a:graphicFrameLocks noChangeAspect="1"/>
          </p:cNvGraphicFramePr>
          <p:nvPr/>
        </p:nvGraphicFramePr>
        <p:xfrm>
          <a:off x="5011738" y="3522663"/>
          <a:ext cx="5133975" cy="3171825"/>
        </p:xfrm>
        <a:graphic>
          <a:graphicData uri="http://schemas.openxmlformats.org/presentationml/2006/ole">
            <mc:AlternateContent xmlns:mc="http://schemas.openxmlformats.org/markup-compatibility/2006">
              <mc:Choice xmlns:v="urn:schemas-microsoft-com:vml" Requires="v">
                <p:oleObj spid="_x0000_s21618" name="Mathcad" r:id="rId6" imgW="5133975" imgH="3171825" progId="Mathcad">
                  <p:embed/>
                </p:oleObj>
              </mc:Choice>
              <mc:Fallback>
                <p:oleObj name="Mathcad" r:id="rId6" imgW="5133975" imgH="3171825" progId="Mathca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1738" y="3522663"/>
                        <a:ext cx="513397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8" name="Oval 13"/>
          <p:cNvSpPr>
            <a:spLocks noChangeArrowheads="1"/>
          </p:cNvSpPr>
          <p:nvPr/>
        </p:nvSpPr>
        <p:spPr bwMode="auto">
          <a:xfrm>
            <a:off x="3663950" y="4437063"/>
            <a:ext cx="95250" cy="10318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1519" name="Oval 14"/>
          <p:cNvSpPr>
            <a:spLocks noChangeArrowheads="1"/>
          </p:cNvSpPr>
          <p:nvPr/>
        </p:nvSpPr>
        <p:spPr bwMode="auto">
          <a:xfrm>
            <a:off x="3411538" y="4090988"/>
            <a:ext cx="95250" cy="10318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1520" name="Oval 15"/>
          <p:cNvSpPr>
            <a:spLocks noChangeArrowheads="1"/>
          </p:cNvSpPr>
          <p:nvPr/>
        </p:nvSpPr>
        <p:spPr bwMode="auto">
          <a:xfrm>
            <a:off x="8286750" y="4303713"/>
            <a:ext cx="96838"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1521" name="Oval 16"/>
          <p:cNvSpPr>
            <a:spLocks noChangeArrowheads="1"/>
          </p:cNvSpPr>
          <p:nvPr/>
        </p:nvSpPr>
        <p:spPr bwMode="auto">
          <a:xfrm>
            <a:off x="8772525" y="5002213"/>
            <a:ext cx="98425" cy="10318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1522" name="Oval 17"/>
          <p:cNvSpPr>
            <a:spLocks noChangeArrowheads="1"/>
          </p:cNvSpPr>
          <p:nvPr/>
        </p:nvSpPr>
        <p:spPr bwMode="auto">
          <a:xfrm>
            <a:off x="7664450" y="3760788"/>
            <a:ext cx="96838" cy="10318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1523" name="Rectangle 18"/>
          <p:cNvSpPr>
            <a:spLocks noChangeArrowheads="1"/>
          </p:cNvSpPr>
          <p:nvPr/>
        </p:nvSpPr>
        <p:spPr bwMode="auto">
          <a:xfrm>
            <a:off x="8180388" y="1222375"/>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1524" name="Rectangle 19"/>
          <p:cNvSpPr>
            <a:spLocks noChangeArrowheads="1"/>
          </p:cNvSpPr>
          <p:nvPr/>
        </p:nvSpPr>
        <p:spPr bwMode="auto">
          <a:xfrm>
            <a:off x="3430588" y="1209675"/>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C317897C-BC10-410E-9CCE-35D3FB3F62D1}" type="slidenum">
              <a:rPr lang="en-GB" sz="1400" b="0">
                <a:solidFill>
                  <a:schemeClr val="tx1"/>
                </a:solidFill>
                <a:latin typeface="Times New Roman" pitchFamily="18" charset="0"/>
              </a:rPr>
              <a:pPr eaLnBrk="1" hangingPunct="1"/>
              <a:t>2</a:t>
            </a:fld>
            <a:endParaRPr lang="en-GB" sz="1400" b="0" dirty="0">
              <a:solidFill>
                <a:schemeClr val="tx1"/>
              </a:solidFill>
              <a:latin typeface="Times New Roman" pitchFamily="18" charset="0"/>
            </a:endParaRPr>
          </a:p>
        </p:txBody>
      </p:sp>
      <p:sp>
        <p:nvSpPr>
          <p:cNvPr id="5123" name="Rectangle 2"/>
          <p:cNvSpPr>
            <a:spLocks noGrp="1" noChangeArrowheads="1"/>
          </p:cNvSpPr>
          <p:nvPr>
            <p:ph type="title"/>
          </p:nvPr>
        </p:nvSpPr>
        <p:spPr>
          <a:xfrm>
            <a:off x="1331913" y="0"/>
            <a:ext cx="8574087" cy="762000"/>
          </a:xfrm>
        </p:spPr>
        <p:txBody>
          <a:bodyPr/>
          <a:lstStyle/>
          <a:p>
            <a:pPr eaLnBrk="1" hangingPunct="1"/>
            <a:r>
              <a:rPr lang="en-GB" noProof="0" dirty="0" smtClean="0"/>
              <a:t>Beam optics essentials....</a:t>
            </a:r>
          </a:p>
        </p:txBody>
      </p:sp>
      <p:sp>
        <p:nvSpPr>
          <p:cNvPr id="5124" name="Rectangle 3"/>
          <p:cNvSpPr>
            <a:spLocks noGrp="1" noChangeArrowheads="1"/>
          </p:cNvSpPr>
          <p:nvPr>
            <p:ph type="body" idx="1"/>
          </p:nvPr>
        </p:nvSpPr>
        <p:spPr>
          <a:xfrm>
            <a:off x="528638" y="1143000"/>
            <a:ext cx="9047162" cy="5181600"/>
          </a:xfrm>
        </p:spPr>
        <p:txBody>
          <a:bodyPr/>
          <a:lstStyle/>
          <a:p>
            <a:pPr eaLnBrk="1" hangingPunct="1">
              <a:lnSpc>
                <a:spcPct val="40000"/>
              </a:lnSpc>
            </a:pPr>
            <a:endParaRPr lang="de-DE" b="1" noProof="0" dirty="0" smtClean="0"/>
          </a:p>
          <a:p>
            <a:pPr eaLnBrk="1" hangingPunct="1">
              <a:buFont typeface="Arial" pitchFamily="34" charset="0"/>
              <a:buChar char="•"/>
            </a:pPr>
            <a:r>
              <a:rPr lang="en-GB" b="1" noProof="0" dirty="0" smtClean="0"/>
              <a:t>Description </a:t>
            </a:r>
            <a:r>
              <a:rPr lang="en-GB" b="1" dirty="0" smtClean="0"/>
              <a:t>for particle dynamics with transfer matrices</a:t>
            </a:r>
            <a:endParaRPr lang="en-GB" b="1" noProof="0" dirty="0" smtClean="0"/>
          </a:p>
          <a:p>
            <a:pPr eaLnBrk="1" hangingPunct="1">
              <a:lnSpc>
                <a:spcPct val="40000"/>
              </a:lnSpc>
              <a:buFont typeface="Arial" pitchFamily="34" charset="0"/>
              <a:buChar char="•"/>
            </a:pPr>
            <a:endParaRPr lang="en-GB" b="1" noProof="0" dirty="0" smtClean="0"/>
          </a:p>
          <a:p>
            <a:pPr eaLnBrk="1" hangingPunct="1">
              <a:buFont typeface="Arial" pitchFamily="34" charset="0"/>
              <a:buChar char="•"/>
            </a:pPr>
            <a:r>
              <a:rPr lang="en-GB" b="1" noProof="0" dirty="0" smtClean="0"/>
              <a:t>Differential equation for </a:t>
            </a:r>
            <a:r>
              <a:rPr lang="en-GB" b="1" dirty="0" smtClean="0"/>
              <a:t>particle </a:t>
            </a:r>
            <a:r>
              <a:rPr lang="en-GB" b="1" dirty="0"/>
              <a:t>dynamics </a:t>
            </a:r>
            <a:endParaRPr lang="en-GB" b="1" dirty="0" smtClean="0"/>
          </a:p>
          <a:p>
            <a:pPr eaLnBrk="1" hangingPunct="1">
              <a:buFont typeface="Arial" pitchFamily="34" charset="0"/>
              <a:buChar char="•"/>
            </a:pPr>
            <a:endParaRPr lang="en-GB" b="1" noProof="0" dirty="0" smtClean="0"/>
          </a:p>
          <a:p>
            <a:pPr eaLnBrk="1" hangingPunct="1">
              <a:buFont typeface="Arial" pitchFamily="34" charset="0"/>
              <a:buChar char="•"/>
            </a:pPr>
            <a:r>
              <a:rPr lang="en-GB" b="1" noProof="0" dirty="0" smtClean="0"/>
              <a:t>Description of particle </a:t>
            </a:r>
            <a:r>
              <a:rPr lang="en-GB" b="1" dirty="0" smtClean="0"/>
              <a:t>movement </a:t>
            </a:r>
            <a:r>
              <a:rPr lang="en-GB" b="1" noProof="0" dirty="0" smtClean="0"/>
              <a:t>with the </a:t>
            </a:r>
            <a:r>
              <a:rPr lang="en-GB" b="1" noProof="0" dirty="0" smtClean="0"/>
              <a:t>betatron function</a:t>
            </a:r>
            <a:endParaRPr lang="en-GB" b="1" noProof="0" dirty="0" smtClean="0"/>
          </a:p>
          <a:p>
            <a:pPr eaLnBrk="1" hangingPunct="1">
              <a:buFont typeface="Arial" pitchFamily="34" charset="0"/>
              <a:buChar char="•"/>
            </a:pPr>
            <a:endParaRPr lang="en-GB" b="1" dirty="0" smtClean="0"/>
          </a:p>
          <a:p>
            <a:pPr eaLnBrk="1" hangingPunct="1">
              <a:buFont typeface="Arial" pitchFamily="34" charset="0"/>
              <a:buChar char="•"/>
            </a:pPr>
            <a:r>
              <a:rPr lang="en-GB" b="1" noProof="0" dirty="0" smtClean="0"/>
              <a:t>Betatron oscillation</a:t>
            </a:r>
          </a:p>
          <a:p>
            <a:pPr eaLnBrk="1" hangingPunct="1">
              <a:lnSpc>
                <a:spcPct val="40000"/>
              </a:lnSpc>
              <a:buFont typeface="Arial" pitchFamily="34" charset="0"/>
              <a:buChar char="•"/>
            </a:pPr>
            <a:endParaRPr lang="en-GB" b="1" noProof="0" dirty="0" smtClean="0"/>
          </a:p>
          <a:p>
            <a:pPr eaLnBrk="1" hangingPunct="1">
              <a:buFont typeface="Arial" pitchFamily="34" charset="0"/>
              <a:buChar char="•"/>
            </a:pPr>
            <a:r>
              <a:rPr lang="en-GB" b="1" noProof="0" dirty="0" smtClean="0"/>
              <a:t>Beam size: </a:t>
            </a:r>
          </a:p>
          <a:p>
            <a:pPr eaLnBrk="1" hangingPunct="1">
              <a:lnSpc>
                <a:spcPct val="40000"/>
              </a:lnSpc>
              <a:buFont typeface="Arial" pitchFamily="34" charset="0"/>
              <a:buChar char="•"/>
            </a:pPr>
            <a:endParaRPr lang="en-GB" b="1" noProof="0" dirty="0" smtClean="0"/>
          </a:p>
          <a:p>
            <a:pPr eaLnBrk="1" hangingPunct="1">
              <a:buFont typeface="Arial" pitchFamily="34" charset="0"/>
              <a:buChar char="•"/>
            </a:pPr>
            <a:r>
              <a:rPr lang="en-GB" b="1" noProof="0" dirty="0" smtClean="0"/>
              <a:t>Working points: Q values</a:t>
            </a:r>
          </a:p>
          <a:p>
            <a:pPr eaLnBrk="1" hangingPunct="1">
              <a:lnSpc>
                <a:spcPct val="40000"/>
              </a:lnSpc>
              <a:buFont typeface="Arial" pitchFamily="34" charset="0"/>
              <a:buChar char="•"/>
            </a:pPr>
            <a:endParaRPr lang="en-GB" b="1" noProof="0" dirty="0" smtClean="0"/>
          </a:p>
          <a:p>
            <a:pPr eaLnBrk="1" hangingPunct="1">
              <a:buFont typeface="Arial" pitchFamily="34" charset="0"/>
              <a:buChar char="•"/>
            </a:pPr>
            <a:r>
              <a:rPr lang="en-GB" b="1" noProof="0" dirty="0" smtClean="0"/>
              <a:t>Closed Orbit</a:t>
            </a:r>
          </a:p>
          <a:p>
            <a:pPr eaLnBrk="1" hangingPunct="1">
              <a:lnSpc>
                <a:spcPct val="40000"/>
              </a:lnSpc>
              <a:buFont typeface="Arial" pitchFamily="34" charset="0"/>
              <a:buChar char="•"/>
            </a:pPr>
            <a:endParaRPr lang="en-GB" b="1" noProof="0" dirty="0" smtClean="0"/>
          </a:p>
          <a:p>
            <a:pPr eaLnBrk="1" hangingPunct="1">
              <a:buFont typeface="Arial" pitchFamily="34" charset="0"/>
              <a:buChar char="•"/>
            </a:pPr>
            <a:r>
              <a:rPr lang="en-GB" b="1" noProof="0" dirty="0" smtClean="0"/>
              <a:t>Dispersion</a:t>
            </a:r>
          </a:p>
          <a:p>
            <a:pPr eaLnBrk="1" hangingPunct="1"/>
            <a:endParaRPr lang="en-GB" b="1" noProof="0" dirty="0" smtClean="0"/>
          </a:p>
        </p:txBody>
      </p:sp>
      <p:graphicFrame>
        <p:nvGraphicFramePr>
          <p:cNvPr id="5125" name="Object 4"/>
          <p:cNvGraphicFramePr>
            <a:graphicFrameLocks noChangeAspect="1"/>
          </p:cNvGraphicFramePr>
          <p:nvPr>
            <p:extLst>
              <p:ext uri="{D42A27DB-BD31-4B8C-83A1-F6EECF244321}">
                <p14:modId xmlns:p14="http://schemas.microsoft.com/office/powerpoint/2010/main" val="3423781060"/>
              </p:ext>
            </p:extLst>
          </p:nvPr>
        </p:nvGraphicFramePr>
        <p:xfrm>
          <a:off x="3864656" y="3732115"/>
          <a:ext cx="5540375" cy="730250"/>
        </p:xfrm>
        <a:graphic>
          <a:graphicData uri="http://schemas.openxmlformats.org/presentationml/2006/ole">
            <mc:AlternateContent xmlns:mc="http://schemas.openxmlformats.org/markup-compatibility/2006">
              <mc:Choice xmlns:v="urn:schemas-microsoft-com:vml" Requires="v">
                <p:oleObj spid="_x0000_s5171" name="Equation" r:id="rId4" imgW="5118100" imgH="736600" progId="Equation.3">
                  <p:embed/>
                </p:oleObj>
              </mc:Choice>
              <mc:Fallback>
                <p:oleObj name="Equation" r:id="rId4" imgW="5118100" imgH="736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4656" y="3732115"/>
                        <a:ext cx="5540375" cy="730250"/>
                      </a:xfrm>
                      <a:prstGeom prst="rect">
                        <a:avLst/>
                      </a:prstGeom>
                      <a:solidFill>
                        <a:srgbClr val="FFF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544AB11-E0FB-4956-B467-C716FB0258C0}" type="slidenum">
              <a:rPr lang="en-GB" sz="1400" b="0">
                <a:solidFill>
                  <a:schemeClr val="tx1"/>
                </a:solidFill>
                <a:latin typeface="Times New Roman" pitchFamily="18" charset="0"/>
              </a:rPr>
              <a:pPr eaLnBrk="1" hangingPunct="1"/>
              <a:t>20</a:t>
            </a:fld>
            <a:endParaRPr lang="en-GB" sz="1400" b="0" dirty="0">
              <a:solidFill>
                <a:schemeClr val="tx1"/>
              </a:solidFill>
              <a:latin typeface="Times New Roman" pitchFamily="18" charset="0"/>
            </a:endParaRPr>
          </a:p>
        </p:txBody>
      </p:sp>
      <p:sp>
        <p:nvSpPr>
          <p:cNvPr id="22531" name="Rectangle 2"/>
          <p:cNvSpPr>
            <a:spLocks noGrp="1" noChangeArrowheads="1"/>
          </p:cNvSpPr>
          <p:nvPr>
            <p:ph type="title"/>
          </p:nvPr>
        </p:nvSpPr>
        <p:spPr>
          <a:xfrm>
            <a:off x="1331913" y="0"/>
            <a:ext cx="8574087" cy="762000"/>
          </a:xfrm>
        </p:spPr>
        <p:txBody>
          <a:bodyPr/>
          <a:lstStyle/>
          <a:p>
            <a:pPr eaLnBrk="1" hangingPunct="1"/>
            <a:r>
              <a:rPr lang="en-GB" noProof="0" dirty="0" smtClean="0"/>
              <a:t>Phase focusing in a circular accelerator</a:t>
            </a:r>
          </a:p>
        </p:txBody>
      </p:sp>
      <p:sp>
        <p:nvSpPr>
          <p:cNvPr id="22532" name="Rectangle 3"/>
          <p:cNvSpPr>
            <a:spLocks noChangeArrowheads="1"/>
          </p:cNvSpPr>
          <p:nvPr/>
        </p:nvSpPr>
        <p:spPr bwMode="auto">
          <a:xfrm>
            <a:off x="2800350" y="1652588"/>
            <a:ext cx="1106488" cy="5254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de-DE" b="0" dirty="0">
                <a:solidFill>
                  <a:schemeClr val="tx1"/>
                </a:solidFill>
                <a:latin typeface="Arial" charset="0"/>
              </a:rPr>
              <a:t>Cavity</a:t>
            </a:r>
            <a:endParaRPr lang="de-DE" b="0" baseline="-25000" dirty="0">
              <a:solidFill>
                <a:schemeClr val="tx1"/>
              </a:solidFill>
              <a:latin typeface="Arial" charset="0"/>
            </a:endParaRPr>
          </a:p>
        </p:txBody>
      </p:sp>
      <p:sp>
        <p:nvSpPr>
          <p:cNvPr id="22533" name="Oval 4"/>
          <p:cNvSpPr>
            <a:spLocks noChangeArrowheads="1"/>
          </p:cNvSpPr>
          <p:nvPr/>
        </p:nvSpPr>
        <p:spPr bwMode="auto">
          <a:xfrm rot="-841214">
            <a:off x="2112963" y="1238250"/>
            <a:ext cx="766762" cy="346075"/>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2534" name="Oval 5"/>
          <p:cNvSpPr>
            <a:spLocks noChangeArrowheads="1"/>
          </p:cNvSpPr>
          <p:nvPr/>
        </p:nvSpPr>
        <p:spPr bwMode="auto">
          <a:xfrm>
            <a:off x="577850" y="1322388"/>
            <a:ext cx="5327650" cy="491807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2535" name="Oval 6"/>
          <p:cNvSpPr>
            <a:spLocks noChangeArrowheads="1"/>
          </p:cNvSpPr>
          <p:nvPr/>
        </p:nvSpPr>
        <p:spPr bwMode="auto">
          <a:xfrm>
            <a:off x="450850" y="1331913"/>
            <a:ext cx="5622925" cy="5191125"/>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2536" name="Oval 7"/>
          <p:cNvSpPr>
            <a:spLocks noChangeArrowheads="1"/>
          </p:cNvSpPr>
          <p:nvPr/>
        </p:nvSpPr>
        <p:spPr bwMode="auto">
          <a:xfrm>
            <a:off x="760413" y="1325563"/>
            <a:ext cx="4962525" cy="4581525"/>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2537" name="Rectangle 8"/>
          <p:cNvSpPr>
            <a:spLocks noGrp="1" noChangeArrowheads="1"/>
          </p:cNvSpPr>
          <p:nvPr>
            <p:ph type="body" idx="1"/>
          </p:nvPr>
        </p:nvSpPr>
        <p:spPr>
          <a:xfrm>
            <a:off x="5722938" y="4394718"/>
            <a:ext cx="3878262" cy="2233095"/>
          </a:xfrm>
          <a:solidFill>
            <a:schemeClr val="bg1"/>
          </a:solidFill>
          <a:ln>
            <a:solidFill>
              <a:schemeClr val="tx1"/>
            </a:solidFill>
            <a:miter lim="800000"/>
            <a:headEnd/>
            <a:tailEnd/>
          </a:ln>
        </p:spPr>
        <p:txBody>
          <a:bodyPr/>
          <a:lstStyle/>
          <a:p>
            <a:pPr marL="0" indent="0" eaLnBrk="1" hangingPunct="1"/>
            <a:r>
              <a:rPr lang="en-GB" sz="1800" noProof="0" smtClean="0"/>
              <a:t>The particles with different momenta are circulating </a:t>
            </a:r>
            <a:r>
              <a:rPr lang="en-GB" sz="1800" smtClean="0"/>
              <a:t>on different orbits, here shown simplified as a circle.</a:t>
            </a:r>
            <a:endParaRPr lang="en-GB" sz="1800" dirty="0" smtClean="0"/>
          </a:p>
        </p:txBody>
      </p:sp>
      <p:graphicFrame>
        <p:nvGraphicFramePr>
          <p:cNvPr id="22538" name="Object 9"/>
          <p:cNvGraphicFramePr>
            <a:graphicFrameLocks noChangeAspect="1"/>
          </p:cNvGraphicFramePr>
          <p:nvPr/>
        </p:nvGraphicFramePr>
        <p:xfrm>
          <a:off x="6156325" y="5513388"/>
          <a:ext cx="1539875" cy="1028700"/>
        </p:xfrm>
        <a:graphic>
          <a:graphicData uri="http://schemas.openxmlformats.org/presentationml/2006/ole">
            <mc:AlternateContent xmlns:mc="http://schemas.openxmlformats.org/markup-compatibility/2006">
              <mc:Choice xmlns:v="urn:schemas-microsoft-com:vml" Requires="v">
                <p:oleObj spid="_x0000_s22595" name="Equation" r:id="rId4" imgW="1422400" imgH="1041400" progId="Equation.3">
                  <p:embed/>
                </p:oleObj>
              </mc:Choice>
              <mc:Fallback>
                <p:oleObj name="Equation" r:id="rId4" imgW="1422400" imgH="10414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5513388"/>
                        <a:ext cx="1539875" cy="1028700"/>
                      </a:xfrm>
                      <a:prstGeom prst="rect">
                        <a:avLst/>
                      </a:prstGeom>
                      <a:solidFill>
                        <a:srgbClr val="FFFFCC"/>
                      </a:soli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9" name="Oval 10"/>
          <p:cNvSpPr>
            <a:spLocks noChangeArrowheads="1"/>
          </p:cNvSpPr>
          <p:nvPr/>
        </p:nvSpPr>
        <p:spPr bwMode="auto">
          <a:xfrm rot="-841214">
            <a:off x="2419350" y="1370013"/>
            <a:ext cx="96838"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2540" name="Oval 11"/>
          <p:cNvSpPr>
            <a:spLocks noChangeArrowheads="1"/>
          </p:cNvSpPr>
          <p:nvPr/>
        </p:nvSpPr>
        <p:spPr bwMode="auto">
          <a:xfrm rot="-841214">
            <a:off x="2646363" y="1322388"/>
            <a:ext cx="96837" cy="10318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2541" name="Oval 12"/>
          <p:cNvSpPr>
            <a:spLocks noChangeArrowheads="1"/>
          </p:cNvSpPr>
          <p:nvPr/>
        </p:nvSpPr>
        <p:spPr bwMode="auto">
          <a:xfrm rot="-841214">
            <a:off x="2225675" y="1438275"/>
            <a:ext cx="96838" cy="10318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2542" name="Text Box 13"/>
          <p:cNvSpPr txBox="1">
            <a:spLocks noChangeArrowheads="1"/>
          </p:cNvSpPr>
          <p:nvPr/>
        </p:nvSpPr>
        <p:spPr bwMode="auto">
          <a:xfrm>
            <a:off x="2054225" y="5105400"/>
            <a:ext cx="4032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r" eaLnBrk="1" hangingPunct="1"/>
            <a:r>
              <a:rPr lang="fr-CH" sz="1800" b="0" dirty="0">
                <a:solidFill>
                  <a:srgbClr val="FF3300"/>
                </a:solidFill>
                <a:latin typeface="Arial" charset="0"/>
              </a:rPr>
              <a:t>p</a:t>
            </a:r>
            <a:r>
              <a:rPr lang="fr-CH" sz="1800" b="0" baseline="-25000" dirty="0">
                <a:solidFill>
                  <a:srgbClr val="FF3300"/>
                </a:solidFill>
                <a:latin typeface="Arial" charset="0"/>
              </a:rPr>
              <a:t>0</a:t>
            </a:r>
            <a:endParaRPr lang="en-GB" sz="1800" b="0" baseline="-25000" dirty="0">
              <a:solidFill>
                <a:srgbClr val="FF3300"/>
              </a:solidFill>
              <a:latin typeface="Arial" charset="0"/>
            </a:endParaRPr>
          </a:p>
        </p:txBody>
      </p:sp>
      <p:sp>
        <p:nvSpPr>
          <p:cNvPr id="22543" name="Text Box 14"/>
          <p:cNvSpPr txBox="1">
            <a:spLocks noChangeArrowheads="1"/>
          </p:cNvSpPr>
          <p:nvPr/>
        </p:nvSpPr>
        <p:spPr bwMode="auto">
          <a:xfrm>
            <a:off x="2800350" y="5332413"/>
            <a:ext cx="839788"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r" eaLnBrk="1" hangingPunct="1"/>
            <a:r>
              <a:rPr lang="fr-CH" sz="1800" b="0" dirty="0">
                <a:solidFill>
                  <a:srgbClr val="008000"/>
                </a:solidFill>
                <a:latin typeface="Arial" charset="0"/>
              </a:rPr>
              <a:t>p</a:t>
            </a:r>
            <a:r>
              <a:rPr lang="fr-CH" sz="1800" b="0" baseline="-25000" dirty="0">
                <a:solidFill>
                  <a:srgbClr val="008000"/>
                </a:solidFill>
                <a:latin typeface="Arial" charset="0"/>
              </a:rPr>
              <a:t>0 </a:t>
            </a:r>
            <a:r>
              <a:rPr lang="fr-CH" sz="1800" b="0" dirty="0">
                <a:solidFill>
                  <a:srgbClr val="008000"/>
                </a:solidFill>
                <a:latin typeface="Arial" charset="0"/>
              </a:rPr>
              <a:t>- dp</a:t>
            </a:r>
            <a:endParaRPr lang="en-GB" sz="1800" b="0" dirty="0">
              <a:solidFill>
                <a:srgbClr val="008000"/>
              </a:solidFill>
              <a:latin typeface="Arial" charset="0"/>
            </a:endParaRPr>
          </a:p>
        </p:txBody>
      </p:sp>
      <p:sp>
        <p:nvSpPr>
          <p:cNvPr id="22544" name="Text Box 15"/>
          <p:cNvSpPr txBox="1">
            <a:spLocks noChangeArrowheads="1"/>
          </p:cNvSpPr>
          <p:nvPr/>
        </p:nvSpPr>
        <p:spPr bwMode="auto">
          <a:xfrm>
            <a:off x="1273175" y="4489450"/>
            <a:ext cx="896938"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r" eaLnBrk="1" hangingPunct="1"/>
            <a:r>
              <a:rPr lang="fr-CH" sz="1800" b="0" dirty="0">
                <a:latin typeface="Arial" charset="0"/>
              </a:rPr>
              <a:t>p</a:t>
            </a:r>
            <a:r>
              <a:rPr lang="fr-CH" sz="1800" b="0" baseline="-25000" dirty="0">
                <a:latin typeface="Arial" charset="0"/>
              </a:rPr>
              <a:t>0 </a:t>
            </a:r>
            <a:r>
              <a:rPr lang="fr-CH" sz="1800" b="0" dirty="0">
                <a:latin typeface="Arial" charset="0"/>
              </a:rPr>
              <a:t>+ dp</a:t>
            </a:r>
            <a:endParaRPr lang="en-GB" sz="1800" b="0" dirty="0">
              <a:latin typeface="Arial" charset="0"/>
            </a:endParaRPr>
          </a:p>
        </p:txBody>
      </p:sp>
      <p:sp>
        <p:nvSpPr>
          <p:cNvPr id="22545" name="Line 16"/>
          <p:cNvSpPr>
            <a:spLocks noChangeShapeType="1"/>
          </p:cNvSpPr>
          <p:nvPr/>
        </p:nvSpPr>
        <p:spPr bwMode="auto">
          <a:xfrm>
            <a:off x="2252663" y="5486400"/>
            <a:ext cx="0" cy="579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22546" name="Line 17"/>
          <p:cNvSpPr>
            <a:spLocks noChangeShapeType="1"/>
          </p:cNvSpPr>
          <p:nvPr/>
        </p:nvSpPr>
        <p:spPr bwMode="auto">
          <a:xfrm>
            <a:off x="3230563" y="5705475"/>
            <a:ext cx="0" cy="193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22547" name="Line 18"/>
          <p:cNvSpPr>
            <a:spLocks noChangeShapeType="1"/>
          </p:cNvSpPr>
          <p:nvPr/>
        </p:nvSpPr>
        <p:spPr bwMode="auto">
          <a:xfrm>
            <a:off x="1414463" y="4868863"/>
            <a:ext cx="0" cy="101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22548" name="Rectangle 19"/>
          <p:cNvSpPr>
            <a:spLocks noChangeArrowheads="1"/>
          </p:cNvSpPr>
          <p:nvPr/>
        </p:nvSpPr>
        <p:spPr bwMode="auto">
          <a:xfrm>
            <a:off x="3006725" y="1136650"/>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D743EC8B-290B-4985-AD33-19C318948CE5}" type="slidenum">
              <a:rPr lang="en-GB" sz="1400" b="0">
                <a:solidFill>
                  <a:schemeClr val="tx1"/>
                </a:solidFill>
                <a:latin typeface="Times New Roman" pitchFamily="18" charset="0"/>
              </a:rPr>
              <a:pPr eaLnBrk="1" hangingPunct="1"/>
              <a:t>21</a:t>
            </a:fld>
            <a:endParaRPr lang="en-GB" sz="1400" b="0" dirty="0">
              <a:solidFill>
                <a:schemeClr val="tx1"/>
              </a:solidFill>
              <a:latin typeface="Times New Roman" pitchFamily="18" charset="0"/>
            </a:endParaRPr>
          </a:p>
        </p:txBody>
      </p:sp>
      <p:sp>
        <p:nvSpPr>
          <p:cNvPr id="23555" name="Line 2"/>
          <p:cNvSpPr>
            <a:spLocks noChangeShapeType="1"/>
          </p:cNvSpPr>
          <p:nvPr/>
        </p:nvSpPr>
        <p:spPr bwMode="auto">
          <a:xfrm flipV="1">
            <a:off x="3145422" y="3340099"/>
            <a:ext cx="0" cy="15560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23557" name="Line 4"/>
          <p:cNvSpPr>
            <a:spLocks noChangeShapeType="1"/>
          </p:cNvSpPr>
          <p:nvPr/>
        </p:nvSpPr>
        <p:spPr bwMode="auto">
          <a:xfrm flipV="1">
            <a:off x="8773835" y="3479800"/>
            <a:ext cx="0" cy="11960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23558" name="Rectangle 5"/>
          <p:cNvSpPr>
            <a:spLocks noGrp="1" noChangeArrowheads="1"/>
          </p:cNvSpPr>
          <p:nvPr>
            <p:ph type="title"/>
          </p:nvPr>
        </p:nvSpPr>
        <p:spPr>
          <a:xfrm>
            <a:off x="1331913" y="0"/>
            <a:ext cx="8574087" cy="762000"/>
          </a:xfrm>
        </p:spPr>
        <p:txBody>
          <a:bodyPr/>
          <a:lstStyle/>
          <a:p>
            <a:pPr eaLnBrk="1" hangingPunct="1"/>
            <a:r>
              <a:rPr lang="en-GB" noProof="0" dirty="0" smtClean="0"/>
              <a:t>RF-frequency and revolution frequency </a:t>
            </a:r>
          </a:p>
        </p:txBody>
      </p:sp>
      <mc:AlternateContent xmlns:mc="http://schemas.openxmlformats.org/markup-compatibility/2006" xmlns:a14="http://schemas.microsoft.com/office/drawing/2010/main">
        <mc:Choice Requires="a14">
          <p:sp>
            <p:nvSpPr>
              <p:cNvPr id="23559" name="Rectangle 6"/>
              <p:cNvSpPr>
                <a:spLocks noGrp="1" noChangeArrowheads="1"/>
              </p:cNvSpPr>
              <p:nvPr>
                <p:ph type="body" idx="1"/>
              </p:nvPr>
            </p:nvSpPr>
            <p:spPr>
              <a:xfrm>
                <a:off x="345234" y="877077"/>
                <a:ext cx="9442578" cy="2000444"/>
              </a:xfrm>
            </p:spPr>
            <p:txBody>
              <a:bodyPr lIns="36000" rIns="36000"/>
              <a:lstStyle/>
              <a:p>
                <a:pPr marL="0" indent="0" eaLnBrk="1" hangingPunct="1"/>
                <a:r>
                  <a:rPr lang="en-GB" noProof="0" dirty="0" smtClean="0"/>
                  <a:t>A particle with nominal momentum travels around the accelerator. In order to be in the same phase of the RF field during the next turn, the frequency of the RF field must be a multiple of the revolution frequency:</a:t>
                </a:r>
              </a:p>
              <a:p>
                <a:pPr marL="0" indent="0" eaLnBrk="1" hangingPunct="1">
                  <a:lnSpc>
                    <a:spcPts val="1200"/>
                  </a:lnSpc>
                </a:pPr>
                <a:endParaRPr lang="en-GB" noProof="0" dirty="0" smtClean="0"/>
              </a:p>
              <a:p>
                <a:pPr marL="0" indent="0" algn="ctr" eaLnBrk="1" hangingPunct="1"/>
                <a14:m>
                  <m:oMath xmlns:m="http://schemas.openxmlformats.org/officeDocument/2006/math">
                    <m:sSub>
                      <m:sSubPr>
                        <m:ctrlPr>
                          <a:rPr lang="en-US" sz="2400" b="1" i="1" noProof="0" smtClean="0">
                            <a:latin typeface="Cambria Math"/>
                          </a:rPr>
                        </m:ctrlPr>
                      </m:sSubPr>
                      <m:e>
                        <m:r>
                          <a:rPr lang="en-US" sz="2400" b="1" i="1" noProof="0" smtClean="0">
                            <a:latin typeface="Cambria Math"/>
                          </a:rPr>
                          <m:t>𝝎</m:t>
                        </m:r>
                      </m:e>
                      <m:sub>
                        <m:r>
                          <a:rPr lang="en-US" sz="2400" b="1" i="1" noProof="0" smtClean="0">
                            <a:latin typeface="Cambria Math"/>
                          </a:rPr>
                          <m:t>𝑹𝑭</m:t>
                        </m:r>
                      </m:sub>
                    </m:sSub>
                    <m:r>
                      <a:rPr lang="en-GB" sz="2400" b="1" i="1" noProof="0" smtClean="0">
                        <a:latin typeface="Cambria Math"/>
                      </a:rPr>
                      <m:t>=</m:t>
                    </m:r>
                    <m:r>
                      <a:rPr lang="en-US" sz="2400" b="1" i="1" noProof="0" smtClean="0">
                        <a:latin typeface="Cambria Math"/>
                      </a:rPr>
                      <m:t>𝒉</m:t>
                    </m:r>
                    <m:r>
                      <a:rPr lang="en-US" sz="2400" b="1" i="1" noProof="0" smtClean="0">
                        <a:latin typeface="Cambria Math"/>
                      </a:rPr>
                      <m:t> ∗</m:t>
                    </m:r>
                    <m:sSub>
                      <m:sSubPr>
                        <m:ctrlPr>
                          <a:rPr lang="en-US" sz="2400" b="1" i="1" noProof="0" smtClean="0">
                            <a:latin typeface="Cambria Math"/>
                          </a:rPr>
                        </m:ctrlPr>
                      </m:sSubPr>
                      <m:e>
                        <m:r>
                          <a:rPr lang="en-US" sz="2400" b="1" i="1" noProof="0" smtClean="0">
                            <a:latin typeface="Cambria Math"/>
                          </a:rPr>
                          <m:t>𝝎</m:t>
                        </m:r>
                      </m:e>
                      <m:sub>
                        <m:r>
                          <a:rPr lang="en-US" sz="2400" b="1" i="1" noProof="0" smtClean="0">
                            <a:latin typeface="Cambria Math"/>
                          </a:rPr>
                          <m:t>𝒓𝒆𝒗</m:t>
                        </m:r>
                      </m:sub>
                    </m:sSub>
                  </m:oMath>
                </a14:m>
                <a:r>
                  <a:rPr lang="en-GB" sz="2400" noProof="0" dirty="0" smtClean="0"/>
                  <a:t>, </a:t>
                </a:r>
                <a:r>
                  <a:rPr lang="en-GB" noProof="0" dirty="0" smtClean="0"/>
                  <a:t>with h: integer number, so-called harmonic number</a:t>
                </a:r>
              </a:p>
              <a:p>
                <a:pPr marL="0" indent="0" eaLnBrk="1" hangingPunct="1">
                  <a:lnSpc>
                    <a:spcPts val="1200"/>
                  </a:lnSpc>
                </a:pPr>
                <a:endParaRPr lang="en-GB" dirty="0"/>
              </a:p>
              <a:p>
                <a:pPr eaLnBrk="1" hangingPunct="1"/>
                <a:r>
                  <a:rPr lang="en-GB" dirty="0" smtClean="0"/>
                  <a:t>The maximum number of bunches is given by h</a:t>
                </a:r>
                <a:r>
                  <a:rPr lang="de-DE" dirty="0" smtClean="0"/>
                  <a:t>.</a:t>
                </a:r>
              </a:p>
            </p:txBody>
          </p:sp>
        </mc:Choice>
        <mc:Fallback xmlns="">
          <p:sp>
            <p:nvSpPr>
              <p:cNvPr id="23559" name="Rectangle 6"/>
              <p:cNvSpPr>
                <a:spLocks noGrp="1" noRot="1" noChangeAspect="1" noMove="1" noResize="1" noEditPoints="1" noAdjustHandles="1" noChangeArrowheads="1" noChangeShapeType="1" noTextEdit="1"/>
              </p:cNvSpPr>
              <p:nvPr>
                <p:ph type="body" idx="1"/>
              </p:nvPr>
            </p:nvSpPr>
            <p:spPr>
              <a:xfrm>
                <a:off x="345234" y="877077"/>
                <a:ext cx="9442578" cy="2000444"/>
              </a:xfrm>
              <a:blipFill rotWithShape="1">
                <a:blip r:embed="rId4"/>
                <a:stretch>
                  <a:fillRect l="-1291" t="-1220" r="-387" b="-17683"/>
                </a:stretch>
              </a:blipFill>
            </p:spPr>
            <p:txBody>
              <a:bodyPr/>
              <a:lstStyle/>
              <a:p>
                <a:r>
                  <a:rPr lang="de-DE">
                    <a:noFill/>
                  </a:rPr>
                  <a:t> </a:t>
                </a:r>
              </a:p>
            </p:txBody>
          </p:sp>
        </mc:Fallback>
      </mc:AlternateContent>
      <p:graphicFrame>
        <p:nvGraphicFramePr>
          <p:cNvPr id="23560" name="Object 7"/>
          <p:cNvGraphicFramePr>
            <a:graphicFrameLocks noChangeAspect="1"/>
          </p:cNvGraphicFramePr>
          <p:nvPr>
            <p:extLst>
              <p:ext uri="{D42A27DB-BD31-4B8C-83A1-F6EECF244321}">
                <p14:modId xmlns:p14="http://schemas.microsoft.com/office/powerpoint/2010/main" val="277859647"/>
              </p:ext>
            </p:extLst>
          </p:nvPr>
        </p:nvGraphicFramePr>
        <p:xfrm>
          <a:off x="312738" y="3605213"/>
          <a:ext cx="9445625" cy="3171825"/>
        </p:xfrm>
        <a:graphic>
          <a:graphicData uri="http://schemas.openxmlformats.org/presentationml/2006/ole">
            <mc:AlternateContent xmlns:mc="http://schemas.openxmlformats.org/markup-compatibility/2006">
              <mc:Choice xmlns:v="urn:schemas-microsoft-com:vml" Requires="v">
                <p:oleObj spid="_x0000_s37946" name="Unknown" r:id="rId5" imgW="8334375" imgH="3171825" progId="Mathcad">
                  <p:embed/>
                </p:oleObj>
              </mc:Choice>
              <mc:Fallback>
                <p:oleObj name="Unknown" r:id="rId5" imgW="8334375" imgH="3171825" progId="Mathca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38" y="3605213"/>
                        <a:ext cx="94456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1" name="Oval 8"/>
          <p:cNvSpPr>
            <a:spLocks noChangeArrowheads="1"/>
          </p:cNvSpPr>
          <p:nvPr/>
        </p:nvSpPr>
        <p:spPr bwMode="auto">
          <a:xfrm>
            <a:off x="3106357" y="4322060"/>
            <a:ext cx="96837"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3562" name="Oval 9"/>
          <p:cNvSpPr>
            <a:spLocks noChangeArrowheads="1"/>
          </p:cNvSpPr>
          <p:nvPr/>
        </p:nvSpPr>
        <p:spPr bwMode="auto">
          <a:xfrm>
            <a:off x="8723942" y="4337884"/>
            <a:ext cx="96838" cy="10318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3564" name="Text Box 11"/>
          <p:cNvSpPr txBox="1">
            <a:spLocks noChangeArrowheads="1"/>
          </p:cNvSpPr>
          <p:nvPr/>
        </p:nvSpPr>
        <p:spPr bwMode="auto">
          <a:xfrm>
            <a:off x="6894513" y="6303575"/>
            <a:ext cx="1960562"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b="0" dirty="0" err="1" smtClean="0">
                <a:solidFill>
                  <a:schemeClr val="tx1"/>
                </a:solidFill>
              </a:rPr>
              <a:t>Here</a:t>
            </a:r>
            <a:r>
              <a:rPr lang="fr-CH" b="0" dirty="0" smtClean="0">
                <a:solidFill>
                  <a:schemeClr val="tx1"/>
                </a:solidFill>
              </a:rPr>
              <a:t>: </a:t>
            </a:r>
            <a:r>
              <a:rPr lang="fr-CH" b="0" dirty="0">
                <a:solidFill>
                  <a:schemeClr val="tx1"/>
                </a:solidFill>
              </a:rPr>
              <a:t>h = 8</a:t>
            </a:r>
            <a:endParaRPr lang="en-GB" b="0" dirty="0">
              <a:solidFill>
                <a:schemeClr val="tx1"/>
              </a:solidFill>
            </a:endParaRPr>
          </a:p>
        </p:txBody>
      </p:sp>
      <p:sp>
        <p:nvSpPr>
          <p:cNvPr id="23569" name="Line 16"/>
          <p:cNvSpPr>
            <a:spLocks noChangeShapeType="1"/>
          </p:cNvSpPr>
          <p:nvPr/>
        </p:nvSpPr>
        <p:spPr bwMode="auto">
          <a:xfrm>
            <a:off x="3151195" y="3582441"/>
            <a:ext cx="56134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graphicFrame>
        <p:nvGraphicFramePr>
          <p:cNvPr id="23571" name="Object 18"/>
          <p:cNvGraphicFramePr>
            <a:graphicFrameLocks noChangeAspect="1"/>
          </p:cNvGraphicFramePr>
          <p:nvPr>
            <p:extLst>
              <p:ext uri="{D42A27DB-BD31-4B8C-83A1-F6EECF244321}">
                <p14:modId xmlns:p14="http://schemas.microsoft.com/office/powerpoint/2010/main" val="3335479964"/>
              </p:ext>
            </p:extLst>
          </p:nvPr>
        </p:nvGraphicFramePr>
        <p:xfrm>
          <a:off x="5378450" y="3390354"/>
          <a:ext cx="330200" cy="330200"/>
        </p:xfrm>
        <a:graphic>
          <a:graphicData uri="http://schemas.openxmlformats.org/presentationml/2006/ole">
            <mc:AlternateContent xmlns:mc="http://schemas.openxmlformats.org/markup-compatibility/2006">
              <mc:Choice xmlns:v="urn:schemas-microsoft-com:vml" Requires="v">
                <p:oleObj spid="_x0000_s37947" name="Equation" r:id="rId7" imgW="330057" imgH="330057" progId="Equation.3">
                  <p:embed/>
                </p:oleObj>
              </mc:Choice>
              <mc:Fallback>
                <p:oleObj name="Equation" r:id="rId7" imgW="330057" imgH="3300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8450" y="3390354"/>
                        <a:ext cx="330200" cy="330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9199472"/>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03F29792-631B-4137-88CE-FDF5AC24B729}" type="slidenum">
              <a:rPr lang="en-GB" sz="1400" b="0">
                <a:solidFill>
                  <a:schemeClr val="tx1"/>
                </a:solidFill>
                <a:latin typeface="Times New Roman" pitchFamily="18" charset="0"/>
              </a:rPr>
              <a:pPr eaLnBrk="1" hangingPunct="1"/>
              <a:t>22</a:t>
            </a:fld>
            <a:endParaRPr lang="en-GB" sz="1400" b="0" dirty="0">
              <a:solidFill>
                <a:schemeClr val="tx1"/>
              </a:solidFill>
              <a:latin typeface="Times New Roman" pitchFamily="18" charset="0"/>
            </a:endParaRPr>
          </a:p>
        </p:txBody>
      </p:sp>
      <p:sp>
        <p:nvSpPr>
          <p:cNvPr id="24579" name="Rectangle 2"/>
          <p:cNvSpPr>
            <a:spLocks noGrp="1" noChangeArrowheads="1"/>
          </p:cNvSpPr>
          <p:nvPr>
            <p:ph type="title"/>
          </p:nvPr>
        </p:nvSpPr>
        <p:spPr>
          <a:xfrm>
            <a:off x="1331913" y="0"/>
            <a:ext cx="8574087" cy="762000"/>
          </a:xfrm>
        </p:spPr>
        <p:txBody>
          <a:bodyPr/>
          <a:lstStyle/>
          <a:p>
            <a:pPr eaLnBrk="1" hangingPunct="1"/>
            <a:r>
              <a:rPr lang="de-DE" noProof="0" dirty="0" smtClean="0"/>
              <a:t>Momentum Compaction Factor</a:t>
            </a:r>
          </a:p>
        </p:txBody>
      </p:sp>
      <p:graphicFrame>
        <p:nvGraphicFramePr>
          <p:cNvPr id="24580" name="Object 3"/>
          <p:cNvGraphicFramePr>
            <a:graphicFrameLocks noChangeAspect="1"/>
          </p:cNvGraphicFramePr>
          <p:nvPr>
            <p:extLst>
              <p:ext uri="{D42A27DB-BD31-4B8C-83A1-F6EECF244321}">
                <p14:modId xmlns:p14="http://schemas.microsoft.com/office/powerpoint/2010/main" val="989418259"/>
              </p:ext>
            </p:extLst>
          </p:nvPr>
        </p:nvGraphicFramePr>
        <p:xfrm>
          <a:off x="1486289" y="2536793"/>
          <a:ext cx="1595438" cy="1028700"/>
        </p:xfrm>
        <a:graphic>
          <a:graphicData uri="http://schemas.openxmlformats.org/presentationml/2006/ole">
            <mc:AlternateContent xmlns:mc="http://schemas.openxmlformats.org/markup-compatibility/2006">
              <mc:Choice xmlns:v="urn:schemas-microsoft-com:vml" Requires="v">
                <p:oleObj spid="_x0000_s24725" name="Equation" r:id="rId4" imgW="1473200" imgH="1041400" progId="Equation.3">
                  <p:embed/>
                </p:oleObj>
              </mc:Choice>
              <mc:Fallback>
                <p:oleObj name="Equation" r:id="rId4" imgW="1473200" imgH="1041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289" y="2536793"/>
                        <a:ext cx="1595438" cy="10287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1" name="Rectangle 4"/>
          <p:cNvSpPr>
            <a:spLocks noGrp="1" noChangeArrowheads="1"/>
          </p:cNvSpPr>
          <p:nvPr>
            <p:ph type="body" idx="1"/>
          </p:nvPr>
        </p:nvSpPr>
        <p:spPr>
          <a:xfrm>
            <a:off x="528638" y="1079500"/>
            <a:ext cx="9061450" cy="1844675"/>
          </a:xfrm>
        </p:spPr>
        <p:txBody>
          <a:bodyPr/>
          <a:lstStyle/>
          <a:p>
            <a:pPr marL="0" indent="0" eaLnBrk="1" hangingPunct="1"/>
            <a:r>
              <a:rPr lang="en-GB" noProof="0" dirty="0" smtClean="0"/>
              <a:t>A particle with different momentum travels on a different orbit</a:t>
            </a:r>
            <a:r>
              <a:rPr lang="en-GB" dirty="0" smtClean="0"/>
              <a:t> with respect to the orbit of a particle with nominal momentum. </a:t>
            </a:r>
            <a:endParaRPr lang="en-GB" noProof="0" dirty="0" smtClean="0"/>
          </a:p>
          <a:p>
            <a:pPr marL="0" indent="0" eaLnBrk="1" hangingPunct="1"/>
            <a:r>
              <a:rPr lang="en-GB" noProof="0" dirty="0" smtClean="0"/>
              <a:t>The </a:t>
            </a:r>
            <a:r>
              <a:rPr lang="en-GB" b="1" noProof="0" dirty="0" smtClean="0">
                <a:solidFill>
                  <a:srgbClr val="009900"/>
                </a:solidFill>
              </a:rPr>
              <a:t>momentum compaction factor</a:t>
            </a:r>
            <a:r>
              <a:rPr lang="en-GB" noProof="0" dirty="0" smtClean="0"/>
              <a:t> is the relative difference of the </a:t>
            </a:r>
            <a:r>
              <a:rPr lang="en-GB" dirty="0" smtClean="0"/>
              <a:t>orbit length:</a:t>
            </a:r>
            <a:endParaRPr lang="en-GB" noProof="0" dirty="0" smtClean="0"/>
          </a:p>
        </p:txBody>
      </p:sp>
      <p:graphicFrame>
        <p:nvGraphicFramePr>
          <p:cNvPr id="24582" name="Object 5"/>
          <p:cNvGraphicFramePr>
            <a:graphicFrameLocks noChangeAspect="1"/>
          </p:cNvGraphicFramePr>
          <p:nvPr/>
        </p:nvGraphicFramePr>
        <p:xfrm>
          <a:off x="1514475" y="4411663"/>
          <a:ext cx="2049463" cy="1041400"/>
        </p:xfrm>
        <a:graphic>
          <a:graphicData uri="http://schemas.openxmlformats.org/presentationml/2006/ole">
            <mc:AlternateContent xmlns:mc="http://schemas.openxmlformats.org/markup-compatibility/2006">
              <mc:Choice xmlns:v="urn:schemas-microsoft-com:vml" Requires="v">
                <p:oleObj spid="_x0000_s24726" name="Equation" r:id="rId6" imgW="1892300" imgH="1054100" progId="Equation.3">
                  <p:embed/>
                </p:oleObj>
              </mc:Choice>
              <mc:Fallback>
                <p:oleObj name="Equation" r:id="rId6" imgW="1892300" imgH="1054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4475" y="4411663"/>
                        <a:ext cx="2049463" cy="10414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Rectangle 6"/>
          <p:cNvSpPr>
            <a:spLocks noChangeArrowheads="1"/>
          </p:cNvSpPr>
          <p:nvPr/>
        </p:nvSpPr>
        <p:spPr bwMode="auto">
          <a:xfrm>
            <a:off x="528638" y="3935413"/>
            <a:ext cx="9061450"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80000"/>
              </a:lnSpc>
              <a:spcBef>
                <a:spcPct val="20000"/>
              </a:spcBef>
              <a:spcAft>
                <a:spcPct val="20000"/>
              </a:spcAft>
            </a:pPr>
            <a:r>
              <a:rPr lang="en-GB" b="0" dirty="0" smtClean="0">
                <a:solidFill>
                  <a:schemeClr val="tx1"/>
                </a:solidFill>
                <a:latin typeface="Arial" charset="0"/>
              </a:rPr>
              <a:t>It can be shown that the momentum compaction factor is given by</a:t>
            </a:r>
            <a:r>
              <a:rPr lang="de-DE" b="0" dirty="0" smtClean="0">
                <a:solidFill>
                  <a:schemeClr val="tx1"/>
                </a:solidFill>
                <a:latin typeface="Arial" charset="0"/>
              </a:rPr>
              <a:t>: </a:t>
            </a:r>
            <a:endParaRPr lang="de-DE" b="0" dirty="0">
              <a:solidFill>
                <a:schemeClr val="tx1"/>
              </a:solidFill>
              <a:latin typeface="Arial" charset="0"/>
            </a:endParaRPr>
          </a:p>
        </p:txBody>
      </p:sp>
      <p:sp>
        <p:nvSpPr>
          <p:cNvPr id="24584" name="Rectangle 7"/>
          <p:cNvSpPr>
            <a:spLocks noChangeArrowheads="1"/>
          </p:cNvSpPr>
          <p:nvPr/>
        </p:nvSpPr>
        <p:spPr bwMode="auto">
          <a:xfrm>
            <a:off x="528638" y="5662613"/>
            <a:ext cx="9061450"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80000"/>
              </a:lnSpc>
              <a:spcBef>
                <a:spcPct val="20000"/>
              </a:spcBef>
              <a:spcAft>
                <a:spcPct val="20000"/>
              </a:spcAft>
            </a:pPr>
            <a:r>
              <a:rPr lang="en-GB" b="0" dirty="0" smtClean="0">
                <a:solidFill>
                  <a:schemeClr val="tx1"/>
                </a:solidFill>
                <a:latin typeface="Arial" charset="0"/>
              </a:rPr>
              <a:t>The relative change of the length of the</a:t>
            </a:r>
          </a:p>
          <a:p>
            <a:pPr marL="381000" indent="-381000">
              <a:lnSpc>
                <a:spcPct val="80000"/>
              </a:lnSpc>
              <a:spcBef>
                <a:spcPct val="20000"/>
              </a:spcBef>
              <a:spcAft>
                <a:spcPct val="20000"/>
              </a:spcAft>
            </a:pPr>
            <a:r>
              <a:rPr lang="en-GB" b="0" dirty="0" smtClean="0">
                <a:solidFill>
                  <a:schemeClr val="tx1"/>
                </a:solidFill>
                <a:latin typeface="Arial" charset="0"/>
              </a:rPr>
              <a:t>orbit for a particle with different momentum is:</a:t>
            </a:r>
            <a:endParaRPr lang="en-GB" b="0" dirty="0">
              <a:solidFill>
                <a:schemeClr val="tx1"/>
              </a:solidFill>
              <a:latin typeface="Arial" charset="0"/>
            </a:endParaRPr>
          </a:p>
        </p:txBody>
      </p:sp>
      <p:graphicFrame>
        <p:nvGraphicFramePr>
          <p:cNvPr id="24585" name="Object 8"/>
          <p:cNvGraphicFramePr>
            <a:graphicFrameLocks noChangeAspect="1"/>
          </p:cNvGraphicFramePr>
          <p:nvPr>
            <p:extLst>
              <p:ext uri="{D42A27DB-BD31-4B8C-83A1-F6EECF244321}">
                <p14:modId xmlns:p14="http://schemas.microsoft.com/office/powerpoint/2010/main" val="4173635776"/>
              </p:ext>
            </p:extLst>
          </p:nvPr>
        </p:nvGraphicFramePr>
        <p:xfrm>
          <a:off x="6425033" y="5523706"/>
          <a:ext cx="1539875" cy="1028700"/>
        </p:xfrm>
        <a:graphic>
          <a:graphicData uri="http://schemas.openxmlformats.org/presentationml/2006/ole">
            <mc:AlternateContent xmlns:mc="http://schemas.openxmlformats.org/markup-compatibility/2006">
              <mc:Choice xmlns:v="urn:schemas-microsoft-com:vml" Requires="v">
                <p:oleObj spid="_x0000_s24727" name="Equation" r:id="rId8" imgW="1422400" imgH="1041400" progId="Equation.3">
                  <p:embed/>
                </p:oleObj>
              </mc:Choice>
              <mc:Fallback>
                <p:oleObj name="Equation" r:id="rId8" imgW="1422400" imgH="10414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5033" y="5523706"/>
                        <a:ext cx="1539875" cy="10287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6" name="Text Box 9"/>
          <p:cNvSpPr txBox="1">
            <a:spLocks noChangeArrowheads="1"/>
          </p:cNvSpPr>
          <p:nvPr/>
        </p:nvSpPr>
        <p:spPr bwMode="auto">
          <a:xfrm rot="954662">
            <a:off x="6991937" y="376419"/>
            <a:ext cx="2496196"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r" eaLnBrk="1" hangingPunct="1"/>
            <a:r>
              <a:rPr lang="fr-CH" b="0" dirty="0" err="1" smtClean="0"/>
              <a:t>From</a:t>
            </a:r>
            <a:r>
              <a:rPr lang="fr-CH" b="0" dirty="0" smtClean="0"/>
              <a:t> </a:t>
            </a:r>
            <a:r>
              <a:rPr lang="fr-CH" b="0" dirty="0" err="1" smtClean="0"/>
              <a:t>beam</a:t>
            </a:r>
            <a:r>
              <a:rPr lang="fr-CH" b="0" dirty="0" smtClean="0"/>
              <a:t> </a:t>
            </a:r>
            <a:r>
              <a:rPr lang="fr-CH" b="0" dirty="0" err="1" smtClean="0"/>
              <a:t>optics</a:t>
            </a:r>
            <a:endParaRPr lang="en-GB" b="0"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E0E0E8B5-13A3-48C6-8D26-8D93B65F9379}" type="slidenum">
              <a:rPr lang="en-GB" sz="1400" b="0">
                <a:solidFill>
                  <a:schemeClr val="tx1"/>
                </a:solidFill>
                <a:latin typeface="Times New Roman" pitchFamily="18" charset="0"/>
              </a:rPr>
              <a:pPr eaLnBrk="1" hangingPunct="1"/>
              <a:t>23</a:t>
            </a:fld>
            <a:endParaRPr lang="en-GB" sz="1400" b="0">
              <a:solidFill>
                <a:schemeClr val="tx1"/>
              </a:solidFill>
              <a:latin typeface="Times New Roman" pitchFamily="18" charset="0"/>
            </a:endParaRPr>
          </a:p>
        </p:txBody>
      </p:sp>
      <p:sp>
        <p:nvSpPr>
          <p:cNvPr id="25603" name="Rectangle 2"/>
          <p:cNvSpPr>
            <a:spLocks noGrp="1" noChangeArrowheads="1"/>
          </p:cNvSpPr>
          <p:nvPr>
            <p:ph type="title"/>
          </p:nvPr>
        </p:nvSpPr>
        <p:spPr>
          <a:xfrm>
            <a:off x="1331913" y="0"/>
            <a:ext cx="8574087" cy="762000"/>
          </a:xfrm>
        </p:spPr>
        <p:txBody>
          <a:bodyPr/>
          <a:lstStyle/>
          <a:p>
            <a:pPr eaLnBrk="1" hangingPunct="1"/>
            <a:r>
              <a:rPr lang="en-GB" dirty="0" smtClean="0"/>
              <a:t>Momentum of a particle and orbit length</a:t>
            </a:r>
          </a:p>
        </p:txBody>
      </p:sp>
      <p:sp>
        <p:nvSpPr>
          <p:cNvPr id="25605" name="Rectangle 4"/>
          <p:cNvSpPr>
            <a:spLocks noGrp="1" noChangeArrowheads="1"/>
          </p:cNvSpPr>
          <p:nvPr>
            <p:ph type="body" idx="1"/>
          </p:nvPr>
        </p:nvSpPr>
        <p:spPr>
          <a:xfrm>
            <a:off x="528638" y="1117600"/>
            <a:ext cx="9059862" cy="1756229"/>
          </a:xfrm>
          <a:noFill/>
          <a:ln>
            <a:solidFill>
              <a:schemeClr val="tx1"/>
            </a:solidFill>
            <a:miter lim="800000"/>
            <a:headEnd/>
            <a:tailEnd/>
          </a:ln>
        </p:spPr>
        <p:txBody>
          <a:bodyPr/>
          <a:lstStyle/>
          <a:p>
            <a:pPr eaLnBrk="1" hangingPunct="1"/>
            <a:r>
              <a:rPr lang="en-GB" noProof="0" dirty="0" smtClean="0"/>
              <a:t>Particles with </a:t>
            </a:r>
            <a:r>
              <a:rPr lang="en-GB" noProof="0" dirty="0" smtClean="0">
                <a:solidFill>
                  <a:schemeClr val="accent2"/>
                </a:solidFill>
              </a:rPr>
              <a:t>larger energy </a:t>
            </a:r>
            <a:r>
              <a:rPr lang="en-GB" noProof="0" dirty="0" smtClean="0"/>
              <a:t>with respect to the nominal energy:</a:t>
            </a:r>
          </a:p>
          <a:p>
            <a:pPr marL="625475" lvl="1" indent="-355600" eaLnBrk="1" hangingPunct="1"/>
            <a:r>
              <a:rPr lang="en-GB" sz="2000" noProof="0" dirty="0" smtClean="0">
                <a:solidFill>
                  <a:schemeClr val="accent2"/>
                </a:solidFill>
              </a:rPr>
              <a:t>…travel further outside =&gt; larger path length =&gt; take more time for a turn</a:t>
            </a:r>
            <a:endParaRPr lang="en-GB" sz="2000" noProof="0" dirty="0" smtClean="0"/>
          </a:p>
          <a:p>
            <a:pPr marL="625475" lvl="1" indent="-355600" eaLnBrk="1" hangingPunct="1"/>
            <a:r>
              <a:rPr lang="en-GB" sz="2000" noProof="0" dirty="0" smtClean="0">
                <a:solidFill>
                  <a:schemeClr val="accent2"/>
                </a:solidFill>
              </a:rPr>
              <a:t>…the speed is higher </a:t>
            </a:r>
            <a:r>
              <a:rPr lang="en-GB" sz="2000" dirty="0" smtClean="0">
                <a:solidFill>
                  <a:schemeClr val="accent2"/>
                </a:solidFill>
              </a:rPr>
              <a:t>=&gt; take less time for a turn</a:t>
            </a:r>
            <a:endParaRPr lang="en-GB" sz="2000" noProof="0" dirty="0" smtClean="0"/>
          </a:p>
          <a:p>
            <a:pPr eaLnBrk="1" hangingPunct="1"/>
            <a:r>
              <a:rPr lang="en-GB" noProof="0" dirty="0" smtClean="0"/>
              <a:t>Both effects need to be considered in order to calculate the revolution time</a:t>
            </a:r>
          </a:p>
        </p:txBody>
      </p:sp>
      <mc:AlternateContent xmlns:mc="http://schemas.openxmlformats.org/markup-compatibility/2006" xmlns:a14="http://schemas.microsoft.com/office/drawing/2010/main">
        <mc:Choice Requires="a14">
          <p:sp>
            <p:nvSpPr>
              <p:cNvPr id="6" name="Rectangle 4"/>
              <p:cNvSpPr txBox="1">
                <a:spLocks noChangeArrowheads="1"/>
              </p:cNvSpPr>
              <p:nvPr/>
            </p:nvSpPr>
            <p:spPr bwMode="auto">
              <a:xfrm>
                <a:off x="419100" y="3546670"/>
                <a:ext cx="9059862" cy="2835469"/>
              </a:xfrm>
              <a:prstGeom prst="rect">
                <a:avLst/>
              </a:prstGeom>
              <a:noFill/>
              <a:ln>
                <a:solidFill>
                  <a:schemeClr val="tx1"/>
                </a:solid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Times New Roman" pitchFamily="18" charset="0"/>
                  </a:defRPr>
                </a:lvl5pPr>
                <a:lvl6pPr marL="2514600" indent="-228600" algn="l" rtl="0" fontAlgn="base">
                  <a:spcBef>
                    <a:spcPct val="20000"/>
                  </a:spcBef>
                  <a:spcAft>
                    <a:spcPct val="0"/>
                  </a:spcAft>
                  <a:buChar char="»"/>
                  <a:defRPr sz="1600">
                    <a:solidFill>
                      <a:schemeClr val="tx1"/>
                    </a:solidFill>
                    <a:latin typeface="Times New Roman" pitchFamily="18" charset="0"/>
                  </a:defRPr>
                </a:lvl6pPr>
                <a:lvl7pPr marL="2971800" indent="-228600" algn="l" rtl="0" fontAlgn="base">
                  <a:spcBef>
                    <a:spcPct val="20000"/>
                  </a:spcBef>
                  <a:spcAft>
                    <a:spcPct val="0"/>
                  </a:spcAft>
                  <a:buChar char="»"/>
                  <a:defRPr sz="1600">
                    <a:solidFill>
                      <a:schemeClr val="tx1"/>
                    </a:solidFill>
                    <a:latin typeface="Times New Roman" pitchFamily="18" charset="0"/>
                  </a:defRPr>
                </a:lvl7pPr>
                <a:lvl8pPr marL="3429000" indent="-228600" algn="l" rtl="0" fontAlgn="base">
                  <a:spcBef>
                    <a:spcPct val="20000"/>
                  </a:spcBef>
                  <a:spcAft>
                    <a:spcPct val="0"/>
                  </a:spcAft>
                  <a:buChar char="»"/>
                  <a:defRPr sz="1600">
                    <a:solidFill>
                      <a:schemeClr val="tx1"/>
                    </a:solidFill>
                    <a:latin typeface="Times New Roman" pitchFamily="18" charset="0"/>
                  </a:defRPr>
                </a:lvl8pPr>
                <a:lvl9pPr marL="3886200" indent="-228600" algn="l" rtl="0" fontAlgn="base">
                  <a:spcBef>
                    <a:spcPct val="20000"/>
                  </a:spcBef>
                  <a:spcAft>
                    <a:spcPct val="0"/>
                  </a:spcAft>
                  <a:buChar char="»"/>
                  <a:defRPr sz="1600">
                    <a:solidFill>
                      <a:schemeClr val="tx1"/>
                    </a:solidFill>
                    <a:latin typeface="Times New Roman" pitchFamily="18" charset="0"/>
                  </a:defRPr>
                </a:lvl9pPr>
              </a:lstStyle>
              <a:p>
                <a:pPr marL="0" indent="0" eaLnBrk="1" hangingPunct="1"/>
                <a:r>
                  <a:rPr lang="en-GB" b="0" dirty="0" smtClean="0"/>
                  <a:t>The change of the revolution time for a particle with a momentum different from nominal momentum is given by:</a:t>
                </a:r>
              </a:p>
              <a:p>
                <a:pPr marL="0" indent="0" eaLnBrk="1" hangingPunct="1"/>
                <a:endParaRPr lang="en-GB" b="0" dirty="0" smtClean="0"/>
              </a:p>
              <a:p>
                <a:pPr eaLnBrk="1" hangingPunct="1"/>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a:rPr lang="en-US" b="0" i="1" smtClean="0">
                              <a:latin typeface="Cambria Math"/>
                            </a:rPr>
                            <m:t>𝛿</m:t>
                          </m:r>
                          <m:r>
                            <m:rPr>
                              <m:sty m:val="p"/>
                            </m:rPr>
                            <a:rPr lang="en-US" b="0" i="1" smtClean="0">
                              <a:latin typeface="Cambria Math"/>
                            </a:rPr>
                            <m:t>T</m:t>
                          </m:r>
                        </m:num>
                        <m:den>
                          <m:sSub>
                            <m:sSubPr>
                              <m:ctrlPr>
                                <a:rPr lang="en-US" b="0" i="1" smtClean="0">
                                  <a:latin typeface="Cambria Math"/>
                                </a:rPr>
                              </m:ctrlPr>
                            </m:sSubPr>
                            <m:e>
                              <m:r>
                                <a:rPr lang="en-US" b="0" i="1" smtClean="0">
                                  <a:latin typeface="Cambria Math"/>
                                </a:rPr>
                                <m:t>𝑇</m:t>
                              </m:r>
                            </m:e>
                            <m:sub>
                              <m:r>
                                <a:rPr lang="en-US" b="0" i="1" smtClean="0">
                                  <a:latin typeface="Cambria Math"/>
                                </a:rPr>
                                <m:t>0</m:t>
                              </m:r>
                            </m:sub>
                          </m:sSub>
                        </m:den>
                      </m:f>
                      <m:r>
                        <a:rPr lang="en-US" b="0" i="1" smtClean="0">
                          <a:latin typeface="Cambria Math"/>
                        </a:rPr>
                        <m:t> </m:t>
                      </m:r>
                      <m:r>
                        <a:rPr lang="en-GB" b="0" i="1" smtClean="0">
                          <a:latin typeface="Cambria Math"/>
                        </a:rPr>
                        <m:t>=</m:t>
                      </m:r>
                      <m:d>
                        <m:dPr>
                          <m:ctrlPr>
                            <a:rPr lang="en-US" b="0" i="1" smtClean="0">
                              <a:latin typeface="Cambria Math"/>
                            </a:rPr>
                          </m:ctrlPr>
                        </m:dPr>
                        <m:e>
                          <m:r>
                            <a:rPr lang="en-US" b="0" i="1" smtClean="0">
                              <a:latin typeface="Cambria Math"/>
                            </a:rPr>
                            <m:t>𝛼</m:t>
                          </m:r>
                          <m:r>
                            <a:rPr lang="en-US" b="0" i="1" smtClean="0">
                              <a:latin typeface="Cambria Math"/>
                            </a:rPr>
                            <m:t>−</m:t>
                          </m:r>
                          <m:f>
                            <m:fPr>
                              <m:ctrlPr>
                                <a:rPr lang="en-US" b="0" i="1" smtClean="0">
                                  <a:latin typeface="Cambria Math"/>
                                </a:rPr>
                              </m:ctrlPr>
                            </m:fPr>
                            <m:num>
                              <m:r>
                                <a:rPr lang="en-US" b="0" i="1" smtClean="0">
                                  <a:latin typeface="Cambria Math"/>
                                </a:rPr>
                                <m:t>1</m:t>
                              </m:r>
                            </m:num>
                            <m:den>
                              <m:sSup>
                                <m:sSupPr>
                                  <m:ctrlPr>
                                    <a:rPr lang="en-US" b="0" i="1" smtClean="0">
                                      <a:latin typeface="Cambria Math"/>
                                    </a:rPr>
                                  </m:ctrlPr>
                                </m:sSupPr>
                                <m:e>
                                  <m:r>
                                    <a:rPr lang="en-US" b="0" i="1" smtClean="0">
                                      <a:latin typeface="Cambria Math"/>
                                    </a:rPr>
                                    <m:t>𝛾</m:t>
                                  </m:r>
                                </m:e>
                                <m:sup>
                                  <m:r>
                                    <a:rPr lang="en-US" b="0" i="1" smtClean="0">
                                      <a:latin typeface="Cambria Math"/>
                                    </a:rPr>
                                    <m:t>2</m:t>
                                  </m:r>
                                </m:sup>
                              </m:sSup>
                              <m:r>
                                <a:rPr lang="en-US" b="0" i="1" smtClean="0">
                                  <a:latin typeface="Cambria Math"/>
                                </a:rPr>
                                <m:t>  </m:t>
                              </m:r>
                            </m:den>
                          </m:f>
                        </m:e>
                      </m:d>
                    </m:oMath>
                  </m:oMathPara>
                </a14:m>
                <a:endParaRPr lang="en-US" b="0" dirty="0" smtClean="0"/>
              </a:p>
              <a:p>
                <a:pPr eaLnBrk="1" hangingPunct="1"/>
                <a:endParaRPr lang="en-GB" b="0" dirty="0" smtClean="0"/>
              </a:p>
              <a:p>
                <a:pPr marL="269875" lvl="1" indent="0" eaLnBrk="1" hangingPunct="1">
                  <a:buNone/>
                </a:pPr>
                <a14:m>
                  <m:oMath xmlns:m="http://schemas.openxmlformats.org/officeDocument/2006/math">
                    <m:r>
                      <a:rPr lang="en-US" sz="2200" b="0" i="1" smtClean="0">
                        <a:latin typeface="Cambria Math"/>
                      </a:rPr>
                      <m:t>𝛼</m:t>
                    </m:r>
                    <m:r>
                      <a:rPr lang="de-CH" sz="2200" b="0" i="0" smtClean="0">
                        <a:latin typeface="Cambria Math"/>
                      </a:rPr>
                      <m:t>…</m:t>
                    </m:r>
                  </m:oMath>
                </a14:m>
                <a:r>
                  <a:rPr lang="en-GB" sz="2200" b="0" dirty="0" smtClean="0"/>
                  <a:t> </a:t>
                </a:r>
                <a:r>
                  <a:rPr lang="en-GB" b="0" dirty="0" smtClean="0"/>
                  <a:t>momentum compaction factor and </a:t>
                </a:r>
                <a:r>
                  <a:rPr lang="en-US" b="0" i="1" dirty="0">
                    <a:latin typeface="Cambria Math"/>
                  </a:rPr>
                  <a:t> </a:t>
                </a:r>
                <a14:m>
                  <m:oMath xmlns:m="http://schemas.openxmlformats.org/officeDocument/2006/math">
                    <m:r>
                      <a:rPr lang="en-US" sz="2200" b="0" i="1" smtClean="0">
                        <a:latin typeface="Cambria Math"/>
                      </a:rPr>
                      <m:t>𝛾</m:t>
                    </m:r>
                    <m:r>
                      <a:rPr lang="en-GB" sz="2200" b="0" i="1" smtClean="0">
                        <a:latin typeface="Cambria Math"/>
                      </a:rPr>
                      <m:t>=</m:t>
                    </m:r>
                    <m:f>
                      <m:fPr>
                        <m:ctrlPr>
                          <a:rPr lang="en-US" sz="2200" b="0" i="1" smtClean="0">
                            <a:latin typeface="Cambria Math"/>
                          </a:rPr>
                        </m:ctrlPr>
                      </m:fPr>
                      <m:num>
                        <m:r>
                          <a:rPr lang="en-US" sz="2200" b="0" i="1" smtClean="0">
                            <a:latin typeface="Cambria Math"/>
                          </a:rPr>
                          <m:t>1</m:t>
                        </m:r>
                      </m:num>
                      <m:den>
                        <m:rad>
                          <m:radPr>
                            <m:degHide m:val="on"/>
                            <m:ctrlPr>
                              <a:rPr lang="en-US" sz="2200" b="0" i="1" smtClean="0">
                                <a:latin typeface="Cambria Math"/>
                              </a:rPr>
                            </m:ctrlPr>
                          </m:radPr>
                          <m:deg/>
                          <m:e>
                            <m:r>
                              <a:rPr lang="en-US" sz="2200" b="0" i="1" smtClean="0">
                                <a:latin typeface="Cambria Math"/>
                              </a:rPr>
                              <m:t>1 −</m:t>
                            </m:r>
                            <m:sSup>
                              <m:sSupPr>
                                <m:ctrlPr>
                                  <a:rPr lang="en-US" sz="2200" b="0" i="1" smtClean="0">
                                    <a:latin typeface="Cambria Math"/>
                                  </a:rPr>
                                </m:ctrlPr>
                              </m:sSupPr>
                              <m:e>
                                <m:r>
                                  <a:rPr lang="en-US" sz="2200" b="0" i="1" smtClean="0">
                                    <a:latin typeface="Cambria Math"/>
                                  </a:rPr>
                                  <m:t>𝛽</m:t>
                                </m:r>
                              </m:e>
                              <m:sup>
                                <m:r>
                                  <a:rPr lang="en-US" sz="2200" b="0" i="1" smtClean="0">
                                    <a:latin typeface="Cambria Math"/>
                                  </a:rPr>
                                  <m:t>2</m:t>
                                </m:r>
                              </m:sup>
                            </m:sSup>
                          </m:e>
                        </m:rad>
                        <m:r>
                          <a:rPr lang="en-US" sz="2200" b="0" i="1" smtClean="0">
                            <a:latin typeface="Cambria Math"/>
                          </a:rPr>
                          <m:t> </m:t>
                        </m:r>
                      </m:den>
                    </m:f>
                  </m:oMath>
                </a14:m>
                <a:endParaRPr lang="en-GB" sz="2200" b="0" dirty="0" smtClean="0"/>
              </a:p>
            </p:txBody>
          </p:sp>
        </mc:Choice>
        <mc:Fallback xmlns="">
          <p:sp>
            <p:nvSpPr>
              <p:cNvPr id="6" name="Rectangle 4"/>
              <p:cNvSpPr txBox="1">
                <a:spLocks noRot="1" noChangeAspect="1" noMove="1" noResize="1" noEditPoints="1" noAdjustHandles="1" noChangeArrowheads="1" noChangeShapeType="1" noTextEdit="1"/>
              </p:cNvSpPr>
              <p:nvPr/>
            </p:nvSpPr>
            <p:spPr bwMode="auto">
              <a:xfrm>
                <a:off x="419100" y="3546670"/>
                <a:ext cx="9059862" cy="2835469"/>
              </a:xfrm>
              <a:prstGeom prst="rect">
                <a:avLst/>
              </a:prstGeom>
              <a:blipFill rotWithShape="1">
                <a:blip r:embed="rId3"/>
                <a:stretch>
                  <a:fillRect l="-672" t="-642" r="-1210"/>
                </a:stretch>
              </a:blipFill>
              <a:l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918760057"/>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4F14820A-862D-482A-BE7A-081A1BE25428}" type="slidenum">
              <a:rPr lang="en-GB" sz="1400" b="0">
                <a:solidFill>
                  <a:schemeClr val="tx1"/>
                </a:solidFill>
                <a:latin typeface="Times New Roman" pitchFamily="18" charset="0"/>
              </a:rPr>
              <a:pPr eaLnBrk="1" hangingPunct="1"/>
              <a:t>24</a:t>
            </a:fld>
            <a:endParaRPr lang="en-GB" sz="1400" b="0">
              <a:solidFill>
                <a:schemeClr val="tx1"/>
              </a:solidFill>
              <a:latin typeface="Times New Roman" pitchFamily="18" charset="0"/>
            </a:endParaRPr>
          </a:p>
        </p:txBody>
      </p:sp>
      <p:sp>
        <p:nvSpPr>
          <p:cNvPr id="26627" name="Oval 2"/>
          <p:cNvSpPr>
            <a:spLocks noChangeArrowheads="1"/>
          </p:cNvSpPr>
          <p:nvPr/>
        </p:nvSpPr>
        <p:spPr bwMode="auto">
          <a:xfrm>
            <a:off x="4288874" y="975756"/>
            <a:ext cx="766762" cy="42386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628" name="Oval 3"/>
          <p:cNvSpPr>
            <a:spLocks noChangeArrowheads="1"/>
          </p:cNvSpPr>
          <p:nvPr/>
        </p:nvSpPr>
        <p:spPr bwMode="auto">
          <a:xfrm>
            <a:off x="4592086" y="1223406"/>
            <a:ext cx="96838" cy="10318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629" name="Rectangle 4"/>
          <p:cNvSpPr>
            <a:spLocks noGrp="1" noChangeArrowheads="1"/>
          </p:cNvSpPr>
          <p:nvPr>
            <p:ph type="title"/>
          </p:nvPr>
        </p:nvSpPr>
        <p:spPr>
          <a:xfrm>
            <a:off x="1331913" y="0"/>
            <a:ext cx="8574087" cy="762000"/>
          </a:xfrm>
        </p:spPr>
        <p:txBody>
          <a:bodyPr/>
          <a:lstStyle/>
          <a:p>
            <a:pPr eaLnBrk="1" hangingPunct="1"/>
            <a:r>
              <a:rPr lang="en-GB" dirty="0"/>
              <a:t>Phase focusing in a circular </a:t>
            </a:r>
            <a:r>
              <a:rPr lang="en-GB" dirty="0" smtClean="0"/>
              <a:t>accelerator</a:t>
            </a:r>
            <a:endParaRPr lang="de-DE" noProof="0" dirty="0" smtClean="0"/>
          </a:p>
        </p:txBody>
      </p:sp>
      <p:sp>
        <p:nvSpPr>
          <p:cNvPr id="26630" name="Line 5"/>
          <p:cNvSpPr>
            <a:spLocks noChangeShapeType="1"/>
          </p:cNvSpPr>
          <p:nvPr/>
        </p:nvSpPr>
        <p:spPr bwMode="auto">
          <a:xfrm flipV="1">
            <a:off x="274638" y="1226679"/>
            <a:ext cx="9159875"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6631" name="Text Box 6"/>
          <p:cNvSpPr txBox="1">
            <a:spLocks noChangeArrowheads="1"/>
          </p:cNvSpPr>
          <p:nvPr/>
        </p:nvSpPr>
        <p:spPr bwMode="auto">
          <a:xfrm>
            <a:off x="9144226" y="1076562"/>
            <a:ext cx="442913"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solidFill>
                  <a:srgbClr val="FF3300"/>
                </a:solidFill>
              </a:rPr>
              <a:t>z</a:t>
            </a:r>
            <a:endParaRPr lang="en-GB" dirty="0">
              <a:solidFill>
                <a:srgbClr val="FF3300"/>
              </a:solidFill>
            </a:endParaRPr>
          </a:p>
        </p:txBody>
      </p:sp>
      <p:sp>
        <p:nvSpPr>
          <p:cNvPr id="26633" name="Oval 8"/>
          <p:cNvSpPr>
            <a:spLocks noChangeArrowheads="1"/>
          </p:cNvSpPr>
          <p:nvPr/>
        </p:nvSpPr>
        <p:spPr bwMode="auto">
          <a:xfrm>
            <a:off x="4593674" y="1142444"/>
            <a:ext cx="96837"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634" name="Oval 9"/>
          <p:cNvSpPr>
            <a:spLocks noChangeArrowheads="1"/>
          </p:cNvSpPr>
          <p:nvPr/>
        </p:nvSpPr>
        <p:spPr bwMode="auto">
          <a:xfrm>
            <a:off x="4600024" y="1090056"/>
            <a:ext cx="96837" cy="103188"/>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 name="Rectangle 11"/>
          <p:cNvSpPr txBox="1">
            <a:spLocks noChangeArrowheads="1"/>
          </p:cNvSpPr>
          <p:nvPr/>
        </p:nvSpPr>
        <p:spPr bwMode="auto">
          <a:xfrm>
            <a:off x="419100" y="2103956"/>
            <a:ext cx="9059862" cy="4380820"/>
          </a:xfrm>
          <a:prstGeom prst="rect">
            <a:avLst/>
          </a:prstGeom>
          <a:noFill/>
          <a:l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Times New Roman" pitchFamily="18" charset="0"/>
              </a:defRPr>
            </a:lvl5pPr>
            <a:lvl6pPr marL="2514600" indent="-228600" algn="l" rtl="0" fontAlgn="base">
              <a:spcBef>
                <a:spcPct val="20000"/>
              </a:spcBef>
              <a:spcAft>
                <a:spcPct val="0"/>
              </a:spcAft>
              <a:buChar char="»"/>
              <a:defRPr sz="1600">
                <a:solidFill>
                  <a:schemeClr val="tx1"/>
                </a:solidFill>
                <a:latin typeface="Times New Roman" pitchFamily="18" charset="0"/>
              </a:defRPr>
            </a:lvl6pPr>
            <a:lvl7pPr marL="2971800" indent="-228600" algn="l" rtl="0" fontAlgn="base">
              <a:spcBef>
                <a:spcPct val="20000"/>
              </a:spcBef>
              <a:spcAft>
                <a:spcPct val="0"/>
              </a:spcAft>
              <a:buChar char="»"/>
              <a:defRPr sz="1600">
                <a:solidFill>
                  <a:schemeClr val="tx1"/>
                </a:solidFill>
                <a:latin typeface="Times New Roman" pitchFamily="18" charset="0"/>
              </a:defRPr>
            </a:lvl7pPr>
            <a:lvl8pPr marL="3429000" indent="-228600" algn="l" rtl="0" fontAlgn="base">
              <a:spcBef>
                <a:spcPct val="20000"/>
              </a:spcBef>
              <a:spcAft>
                <a:spcPct val="0"/>
              </a:spcAft>
              <a:buChar char="»"/>
              <a:defRPr sz="1600">
                <a:solidFill>
                  <a:schemeClr val="tx1"/>
                </a:solidFill>
                <a:latin typeface="Times New Roman" pitchFamily="18" charset="0"/>
              </a:defRPr>
            </a:lvl8pPr>
            <a:lvl9pPr marL="3886200" indent="-228600" algn="l" rtl="0" fontAlgn="base">
              <a:spcBef>
                <a:spcPct val="20000"/>
              </a:spcBef>
              <a:spcAft>
                <a:spcPct val="0"/>
              </a:spcAft>
              <a:buChar char="»"/>
              <a:defRPr sz="1600">
                <a:solidFill>
                  <a:schemeClr val="tx1"/>
                </a:solidFill>
                <a:latin typeface="Times New Roman" pitchFamily="18" charset="0"/>
              </a:defRPr>
            </a:lvl9pPr>
          </a:lstStyle>
          <a:p>
            <a:pPr marL="0" indent="0" eaLnBrk="1" hangingPunct="1">
              <a:lnSpc>
                <a:spcPct val="90000"/>
              </a:lnSpc>
            </a:pPr>
            <a:r>
              <a:rPr lang="en-GB" dirty="0" smtClean="0"/>
              <a:t>First turn</a:t>
            </a:r>
            <a:endParaRPr lang="en-GB" b="0" dirty="0"/>
          </a:p>
          <a:p>
            <a:pPr marL="381000" indent="-381000" eaLnBrk="1" hangingPunct="1">
              <a:lnSpc>
                <a:spcPct val="90000"/>
              </a:lnSpc>
              <a:buFontTx/>
              <a:buChar char="•"/>
            </a:pPr>
            <a:r>
              <a:rPr lang="en-GB" b="0" dirty="0" smtClean="0"/>
              <a:t>We assume three particles, the velocity is close to the speed of light</a:t>
            </a:r>
          </a:p>
          <a:p>
            <a:pPr marL="381000" indent="-381000" eaLnBrk="1" hangingPunct="1">
              <a:lnSpc>
                <a:spcPct val="90000"/>
              </a:lnSpc>
              <a:buFontTx/>
              <a:buChar char="•"/>
            </a:pPr>
            <a:endParaRPr lang="en-GB" b="0" dirty="0" smtClean="0"/>
          </a:p>
          <a:p>
            <a:pPr marL="857250" lvl="1" eaLnBrk="1" hangingPunct="1">
              <a:lnSpc>
                <a:spcPct val="90000"/>
              </a:lnSpc>
            </a:pPr>
            <a:r>
              <a:rPr lang="en-GB" b="0" dirty="0" smtClean="0">
                <a:solidFill>
                  <a:srgbClr val="FF3300"/>
                </a:solidFill>
              </a:rPr>
              <a:t>A particle with nominal momentum</a:t>
            </a:r>
          </a:p>
          <a:p>
            <a:pPr marL="857250" lvl="1" eaLnBrk="1" hangingPunct="1">
              <a:lnSpc>
                <a:spcPct val="90000"/>
              </a:lnSpc>
            </a:pPr>
            <a:r>
              <a:rPr lang="en-GB" b="0" dirty="0" smtClean="0">
                <a:solidFill>
                  <a:schemeClr val="accent2"/>
                </a:solidFill>
              </a:rPr>
              <a:t>A particle with more energy, and therefore higher velocity (blue)  </a:t>
            </a:r>
          </a:p>
          <a:p>
            <a:pPr marL="857250" lvl="1" eaLnBrk="1" hangingPunct="1">
              <a:lnSpc>
                <a:spcPct val="90000"/>
              </a:lnSpc>
            </a:pPr>
            <a:r>
              <a:rPr lang="en-GB" b="0" dirty="0" smtClean="0">
                <a:solidFill>
                  <a:srgbClr val="008000"/>
                </a:solidFill>
              </a:rPr>
              <a:t>A particle with less energy, and therefore smaller velocity (green)</a:t>
            </a:r>
          </a:p>
          <a:p>
            <a:pPr marL="857250" lvl="1" eaLnBrk="1" hangingPunct="1">
              <a:lnSpc>
                <a:spcPct val="90000"/>
              </a:lnSpc>
            </a:pPr>
            <a:endParaRPr lang="en-GB" b="0" dirty="0" smtClean="0">
              <a:solidFill>
                <a:srgbClr val="008000"/>
              </a:solidFill>
            </a:endParaRPr>
          </a:p>
          <a:p>
            <a:pPr marL="457200" indent="-457200" eaLnBrk="1" hangingPunct="1">
              <a:lnSpc>
                <a:spcPct val="90000"/>
              </a:lnSpc>
              <a:buFont typeface="Arial" pitchFamily="34" charset="0"/>
              <a:buChar char="•"/>
            </a:pPr>
            <a:r>
              <a:rPr lang="en-GB" b="0" dirty="0"/>
              <a:t>We assume </a:t>
            </a:r>
            <a:r>
              <a:rPr lang="en-GB" b="0" dirty="0" smtClean="0"/>
              <a:t>that the three particles enter into the cavity at the same time</a:t>
            </a:r>
            <a:endParaRPr lang="en-GB" b="0" dirty="0"/>
          </a:p>
          <a:p>
            <a:pPr marL="457200" eaLnBrk="1" hangingPunct="1">
              <a:lnSpc>
                <a:spcPct val="90000"/>
              </a:lnSpc>
            </a:pPr>
            <a:endParaRPr lang="en-GB" b="0" dirty="0" smtClean="0">
              <a:solidFill>
                <a:srgbClr val="008000"/>
              </a:solidFill>
            </a:endParaRPr>
          </a:p>
          <a:p>
            <a:pPr marL="381000" indent="-381000" eaLnBrk="1" hangingPunct="1">
              <a:lnSpc>
                <a:spcPct val="90000"/>
              </a:lnSpc>
              <a:buFontTx/>
              <a:buChar char="•"/>
            </a:pPr>
            <a:r>
              <a:rPr lang="en-GB" b="0" dirty="0" smtClean="0"/>
              <a:t>The </a:t>
            </a:r>
            <a:r>
              <a:rPr lang="en-GB" b="0" dirty="0" smtClean="0">
                <a:solidFill>
                  <a:srgbClr val="FF3300"/>
                </a:solidFill>
              </a:rPr>
              <a:t>red </a:t>
            </a:r>
            <a:r>
              <a:rPr lang="en-GB" b="0" dirty="0" smtClean="0"/>
              <a:t>particle travels on the ideal orbit</a:t>
            </a:r>
          </a:p>
          <a:p>
            <a:pPr marL="381000" indent="-381000" eaLnBrk="1" hangingPunct="1">
              <a:lnSpc>
                <a:spcPct val="90000"/>
              </a:lnSpc>
              <a:buFontTx/>
              <a:buChar char="•"/>
            </a:pPr>
            <a:r>
              <a:rPr lang="en-GB" b="0" dirty="0" smtClean="0"/>
              <a:t>The </a:t>
            </a:r>
            <a:r>
              <a:rPr lang="en-GB" b="0" dirty="0" smtClean="0">
                <a:solidFill>
                  <a:srgbClr val="008000"/>
                </a:solidFill>
              </a:rPr>
              <a:t>green </a:t>
            </a:r>
            <a:r>
              <a:rPr lang="en-GB" b="0" dirty="0" smtClean="0"/>
              <a:t>particle has less energy, and travels on a shorter orbit</a:t>
            </a:r>
          </a:p>
          <a:p>
            <a:pPr marL="381000" indent="-381000" eaLnBrk="1" hangingPunct="1">
              <a:lnSpc>
                <a:spcPct val="90000"/>
              </a:lnSpc>
              <a:buFontTx/>
              <a:buChar char="•"/>
            </a:pPr>
            <a:r>
              <a:rPr lang="en-GB" b="0" dirty="0" smtClean="0"/>
              <a:t>The </a:t>
            </a:r>
            <a:r>
              <a:rPr lang="en-GB" b="0" dirty="0" smtClean="0">
                <a:solidFill>
                  <a:schemeClr val="accent2"/>
                </a:solidFill>
              </a:rPr>
              <a:t>blue </a:t>
            </a:r>
            <a:r>
              <a:rPr lang="en-GB" b="0" dirty="0" smtClean="0"/>
              <a:t>particle has more energy, and travels on a longer orbit</a:t>
            </a:r>
            <a:endParaRPr lang="en-GB" b="0" dirty="0"/>
          </a:p>
        </p:txBody>
      </p:sp>
      <p:sp>
        <p:nvSpPr>
          <p:cNvPr id="15" name="Rectangle 12"/>
          <p:cNvSpPr>
            <a:spLocks noChangeArrowheads="1"/>
          </p:cNvSpPr>
          <p:nvPr/>
        </p:nvSpPr>
        <p:spPr bwMode="auto">
          <a:xfrm>
            <a:off x="5343525" y="996950"/>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 name="Text Box 6"/>
          <p:cNvSpPr txBox="1">
            <a:spLocks noChangeArrowheads="1"/>
          </p:cNvSpPr>
          <p:nvPr/>
        </p:nvSpPr>
        <p:spPr bwMode="auto">
          <a:xfrm>
            <a:off x="9136159" y="1019200"/>
            <a:ext cx="442913"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solidFill>
                  <a:srgbClr val="FF3300"/>
                </a:solidFill>
              </a:rPr>
              <a:t>z</a:t>
            </a:r>
            <a:endParaRPr lang="en-GB" dirty="0">
              <a:solidFill>
                <a:srgbClr val="FF3300"/>
              </a:solidFill>
            </a:endParaRPr>
          </a:p>
        </p:txBody>
      </p:sp>
    </p:spTree>
    <p:extLst>
      <p:ext uri="{BB962C8B-B14F-4D97-AF65-F5344CB8AC3E}">
        <p14:creationId xmlns:p14="http://schemas.microsoft.com/office/powerpoint/2010/main" val="1009438795"/>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F79CC634-56D5-4DDA-80BE-777766B5F093}" type="slidenum">
              <a:rPr lang="en-GB" sz="1400" b="0">
                <a:solidFill>
                  <a:schemeClr val="tx1"/>
                </a:solidFill>
                <a:latin typeface="Times New Roman" pitchFamily="18" charset="0"/>
              </a:rPr>
              <a:pPr eaLnBrk="1" hangingPunct="1"/>
              <a:t>25</a:t>
            </a:fld>
            <a:endParaRPr lang="en-GB" sz="1400" b="0">
              <a:solidFill>
                <a:schemeClr val="tx1"/>
              </a:solidFill>
              <a:latin typeface="Times New Roman" pitchFamily="18" charset="0"/>
            </a:endParaRPr>
          </a:p>
        </p:txBody>
      </p:sp>
      <p:sp>
        <p:nvSpPr>
          <p:cNvPr id="27651" name="Rectangle 2"/>
          <p:cNvSpPr>
            <a:spLocks noGrp="1" noChangeArrowheads="1"/>
          </p:cNvSpPr>
          <p:nvPr>
            <p:ph type="title"/>
          </p:nvPr>
        </p:nvSpPr>
        <p:spPr>
          <a:xfrm>
            <a:off x="1331913" y="0"/>
            <a:ext cx="8574087" cy="762000"/>
          </a:xfrm>
        </p:spPr>
        <p:txBody>
          <a:bodyPr/>
          <a:lstStyle/>
          <a:p>
            <a:pPr eaLnBrk="1" hangingPunct="1"/>
            <a:r>
              <a:rPr lang="en-GB" dirty="0" smtClean="0"/>
              <a:t>Phase focusing in a circular accelerator</a:t>
            </a:r>
            <a:r>
              <a:rPr lang="en-GB" noProof="0" dirty="0" smtClean="0"/>
              <a:t>– decreasing field</a:t>
            </a:r>
          </a:p>
        </p:txBody>
      </p:sp>
      <p:sp>
        <p:nvSpPr>
          <p:cNvPr id="27652" name="Line 3"/>
          <p:cNvSpPr>
            <a:spLocks noChangeShapeType="1"/>
          </p:cNvSpPr>
          <p:nvPr/>
        </p:nvSpPr>
        <p:spPr bwMode="auto">
          <a:xfrm flipV="1">
            <a:off x="2765425" y="1217613"/>
            <a:ext cx="5072063"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7653" name="Text Box 4"/>
          <p:cNvSpPr txBox="1">
            <a:spLocks noChangeArrowheads="1"/>
          </p:cNvSpPr>
          <p:nvPr/>
        </p:nvSpPr>
        <p:spPr bwMode="auto">
          <a:xfrm>
            <a:off x="7847013" y="1495425"/>
            <a:ext cx="444500"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a:solidFill>
                  <a:srgbClr val="FF3300"/>
                </a:solidFill>
              </a:rPr>
              <a:t>z</a:t>
            </a:r>
            <a:endParaRPr lang="en-GB">
              <a:solidFill>
                <a:srgbClr val="FF3300"/>
              </a:solidFill>
            </a:endParaRPr>
          </a:p>
        </p:txBody>
      </p:sp>
      <p:sp>
        <p:nvSpPr>
          <p:cNvPr id="27654" name="Rectangle 5"/>
          <p:cNvSpPr>
            <a:spLocks noChangeArrowheads="1"/>
          </p:cNvSpPr>
          <p:nvPr/>
        </p:nvSpPr>
        <p:spPr bwMode="auto">
          <a:xfrm>
            <a:off x="3757613" y="1338263"/>
            <a:ext cx="1376362" cy="5254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de-DE" b="0" dirty="0">
                <a:solidFill>
                  <a:schemeClr val="tx1"/>
                </a:solidFill>
                <a:latin typeface="Arial" charset="0"/>
              </a:rPr>
              <a:t>Cavity</a:t>
            </a:r>
            <a:endParaRPr lang="de-DE" b="0" baseline="-25000" dirty="0">
              <a:solidFill>
                <a:schemeClr val="tx1"/>
              </a:solidFill>
              <a:latin typeface="Arial" charset="0"/>
            </a:endParaRPr>
          </a:p>
          <a:p>
            <a:pPr marL="381000" indent="-381000">
              <a:lnSpc>
                <a:spcPct val="90000"/>
              </a:lnSpc>
              <a:spcBef>
                <a:spcPct val="20000"/>
              </a:spcBef>
              <a:spcAft>
                <a:spcPct val="20000"/>
              </a:spcAft>
            </a:pPr>
            <a:endParaRPr lang="de-DE" b="0" baseline="-25000" dirty="0">
              <a:solidFill>
                <a:schemeClr val="tx1"/>
              </a:solidFill>
              <a:latin typeface="Arial" charset="0"/>
            </a:endParaRPr>
          </a:p>
        </p:txBody>
      </p:sp>
      <p:sp>
        <p:nvSpPr>
          <p:cNvPr id="27655" name="Line 6"/>
          <p:cNvSpPr>
            <a:spLocks noChangeShapeType="1"/>
          </p:cNvSpPr>
          <p:nvPr/>
        </p:nvSpPr>
        <p:spPr bwMode="auto">
          <a:xfrm>
            <a:off x="5603875" y="969963"/>
            <a:ext cx="0" cy="13271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27656" name="Oval 7"/>
          <p:cNvSpPr>
            <a:spLocks noChangeArrowheads="1"/>
          </p:cNvSpPr>
          <p:nvPr/>
        </p:nvSpPr>
        <p:spPr bwMode="auto">
          <a:xfrm>
            <a:off x="5564188" y="2319338"/>
            <a:ext cx="95250"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27657" name="Object 8"/>
          <p:cNvGraphicFramePr>
            <a:graphicFrameLocks noChangeAspect="1"/>
          </p:cNvGraphicFramePr>
          <p:nvPr/>
        </p:nvGraphicFramePr>
        <p:xfrm>
          <a:off x="371475" y="1744663"/>
          <a:ext cx="9163050" cy="3249612"/>
        </p:xfrm>
        <a:graphic>
          <a:graphicData uri="http://schemas.openxmlformats.org/presentationml/2006/ole">
            <mc:AlternateContent xmlns:mc="http://schemas.openxmlformats.org/markup-compatibility/2006">
              <mc:Choice xmlns:v="urn:schemas-microsoft-com:vml" Requires="v">
                <p:oleObj spid="_x0000_s40984" name="Mathcad" r:id="rId4" imgW="8943975" imgH="3171825" progId="Mathcad">
                  <p:embed/>
                </p:oleObj>
              </mc:Choice>
              <mc:Fallback>
                <p:oleObj name="Mathcad" r:id="rId4" imgW="8943975" imgH="3171825" progId="Mathca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1744663"/>
                        <a:ext cx="9163050" cy="32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8" name="Oval 9"/>
          <p:cNvSpPr>
            <a:spLocks noChangeArrowheads="1"/>
          </p:cNvSpPr>
          <p:nvPr/>
        </p:nvSpPr>
        <p:spPr bwMode="auto">
          <a:xfrm>
            <a:off x="5173663" y="2151063"/>
            <a:ext cx="95250" cy="10318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659" name="Oval 10"/>
          <p:cNvSpPr>
            <a:spLocks noChangeArrowheads="1"/>
          </p:cNvSpPr>
          <p:nvPr/>
        </p:nvSpPr>
        <p:spPr bwMode="auto">
          <a:xfrm>
            <a:off x="5902325" y="2490788"/>
            <a:ext cx="96838" cy="10318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660" name="Rectangle 11"/>
          <p:cNvSpPr>
            <a:spLocks noGrp="1" noChangeArrowheads="1"/>
          </p:cNvSpPr>
          <p:nvPr>
            <p:ph type="body" idx="1"/>
          </p:nvPr>
        </p:nvSpPr>
        <p:spPr>
          <a:xfrm>
            <a:off x="528638" y="4919663"/>
            <a:ext cx="8816975" cy="1763712"/>
          </a:xfrm>
          <a:noFill/>
          <a:ln>
            <a:solidFill>
              <a:schemeClr val="tx1"/>
            </a:solidFill>
            <a:miter lim="800000"/>
            <a:headEnd/>
            <a:tailEnd/>
          </a:ln>
        </p:spPr>
        <p:txBody>
          <a:bodyPr/>
          <a:lstStyle/>
          <a:p>
            <a:pPr marL="0" indent="0" eaLnBrk="1" hangingPunct="1">
              <a:lnSpc>
                <a:spcPct val="90000"/>
              </a:lnSpc>
            </a:pPr>
            <a:r>
              <a:rPr lang="en-GB" b="1" dirty="0" smtClean="0"/>
              <a:t>Next turn</a:t>
            </a:r>
          </a:p>
          <a:p>
            <a:pPr eaLnBrk="1" hangingPunct="1">
              <a:lnSpc>
                <a:spcPct val="90000"/>
              </a:lnSpc>
              <a:buFontTx/>
              <a:buChar char="•"/>
            </a:pPr>
            <a:r>
              <a:rPr lang="en-GB" dirty="0" smtClean="0"/>
              <a:t>The particle with less energy </a:t>
            </a:r>
            <a:r>
              <a:rPr lang="en-GB" dirty="0" smtClean="0">
                <a:solidFill>
                  <a:srgbClr val="008000"/>
                </a:solidFill>
              </a:rPr>
              <a:t>(green)</a:t>
            </a:r>
            <a:r>
              <a:rPr lang="en-GB" dirty="0" smtClean="0"/>
              <a:t> enters earlier into the cavity and is accelerated more than the red particle</a:t>
            </a:r>
          </a:p>
          <a:p>
            <a:pPr eaLnBrk="1" hangingPunct="1">
              <a:lnSpc>
                <a:spcPct val="90000"/>
              </a:lnSpc>
              <a:buFontTx/>
              <a:buChar char="•"/>
            </a:pPr>
            <a:r>
              <a:rPr lang="en-GB" dirty="0" smtClean="0"/>
              <a:t>The particle with larger energy </a:t>
            </a:r>
            <a:r>
              <a:rPr lang="en-GB" dirty="0" smtClean="0">
                <a:solidFill>
                  <a:schemeClr val="accent2"/>
                </a:solidFill>
              </a:rPr>
              <a:t>(blue)</a:t>
            </a:r>
            <a:r>
              <a:rPr lang="en-GB" dirty="0" smtClean="0"/>
              <a:t> enters later and is accelerated less. It loses energy in respect to the red particle</a:t>
            </a:r>
          </a:p>
        </p:txBody>
      </p:sp>
      <p:sp>
        <p:nvSpPr>
          <p:cNvPr id="27661" name="Rectangle 12"/>
          <p:cNvSpPr>
            <a:spLocks noChangeArrowheads="1"/>
          </p:cNvSpPr>
          <p:nvPr/>
        </p:nvSpPr>
        <p:spPr bwMode="auto">
          <a:xfrm>
            <a:off x="5343525" y="996950"/>
            <a:ext cx="504825" cy="433388"/>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2485180028"/>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D01B1019-BC74-4665-B681-7D3C4A9B334A}" type="slidenum">
              <a:rPr lang="en-GB" sz="1400" b="0">
                <a:solidFill>
                  <a:schemeClr val="tx1"/>
                </a:solidFill>
                <a:latin typeface="Times New Roman" pitchFamily="18" charset="0"/>
              </a:rPr>
              <a:pPr eaLnBrk="1" hangingPunct="1"/>
              <a:t>26</a:t>
            </a:fld>
            <a:endParaRPr lang="en-GB" sz="1400" b="0">
              <a:solidFill>
                <a:schemeClr val="tx1"/>
              </a:solidFill>
              <a:latin typeface="Times New Roman" pitchFamily="18" charset="0"/>
            </a:endParaRPr>
          </a:p>
        </p:txBody>
      </p:sp>
      <p:sp>
        <p:nvSpPr>
          <p:cNvPr id="28675" name="Rectangle 2"/>
          <p:cNvSpPr>
            <a:spLocks noGrp="1" noChangeArrowheads="1"/>
          </p:cNvSpPr>
          <p:nvPr>
            <p:ph type="title"/>
          </p:nvPr>
        </p:nvSpPr>
        <p:spPr>
          <a:xfrm>
            <a:off x="1331913" y="0"/>
            <a:ext cx="8574087" cy="762000"/>
          </a:xfrm>
        </p:spPr>
        <p:txBody>
          <a:bodyPr/>
          <a:lstStyle/>
          <a:p>
            <a:pPr eaLnBrk="1" hangingPunct="1"/>
            <a:r>
              <a:rPr lang="en-GB" dirty="0" smtClean="0"/>
              <a:t>Phase shift as a function of the energy deviation</a:t>
            </a:r>
            <a:endParaRPr lang="en-GB" dirty="0" smtClean="0"/>
          </a:p>
        </p:txBody>
      </p:sp>
      <p:graphicFrame>
        <p:nvGraphicFramePr>
          <p:cNvPr id="28676" name="Object 3"/>
          <p:cNvGraphicFramePr>
            <a:graphicFrameLocks/>
          </p:cNvGraphicFramePr>
          <p:nvPr>
            <p:extLst>
              <p:ext uri="{D42A27DB-BD31-4B8C-83A1-F6EECF244321}">
                <p14:modId xmlns:p14="http://schemas.microsoft.com/office/powerpoint/2010/main" val="2924376861"/>
              </p:ext>
            </p:extLst>
          </p:nvPr>
        </p:nvGraphicFramePr>
        <p:xfrm>
          <a:off x="1367065" y="1023258"/>
          <a:ext cx="7096125" cy="5537200"/>
        </p:xfrm>
        <a:graphic>
          <a:graphicData uri="http://schemas.openxmlformats.org/presentationml/2006/ole">
            <mc:AlternateContent xmlns:mc="http://schemas.openxmlformats.org/markup-compatibility/2006">
              <mc:Choice xmlns:v="urn:schemas-microsoft-com:vml" Requires="v">
                <p:oleObj spid="_x0000_s28722" name="Equation" r:id="rId4" imgW="7175160" imgH="5537160" progId="Equation.3">
                  <p:embed/>
                </p:oleObj>
              </mc:Choice>
              <mc:Fallback>
                <p:oleObj name="Equation" r:id="rId4" imgW="7175160" imgH="5537160" progId="Equation.3">
                  <p:embed/>
                  <p:pic>
                    <p:nvPicPr>
                      <p:cNvPr id="0" name="Object 3"/>
                      <p:cNvPicPr>
                        <a:picLocks noChangeArrowheads="1"/>
                      </p:cNvPicPr>
                      <p:nvPr/>
                    </p:nvPicPr>
                    <p:blipFill>
                      <a:blip r:embed="rId5"/>
                      <a:srcRect/>
                      <a:stretch>
                        <a:fillRect/>
                      </a:stretch>
                    </p:blipFill>
                    <p:spPr bwMode="auto">
                      <a:xfrm>
                        <a:off x="1367065" y="1023258"/>
                        <a:ext cx="7096125" cy="5537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2C80E004-968D-463B-9705-4EA34B542A83}" type="slidenum">
              <a:rPr lang="en-GB" sz="1400" b="0">
                <a:solidFill>
                  <a:schemeClr val="tx1"/>
                </a:solidFill>
                <a:latin typeface="Times New Roman" pitchFamily="18" charset="0"/>
              </a:rPr>
              <a:pPr eaLnBrk="1" hangingPunct="1"/>
              <a:t>27</a:t>
            </a:fld>
            <a:endParaRPr lang="en-GB" sz="1400" b="0">
              <a:solidFill>
                <a:schemeClr val="tx1"/>
              </a:solidFill>
              <a:latin typeface="Times New Roman" pitchFamily="18" charset="0"/>
            </a:endParaRPr>
          </a:p>
        </p:txBody>
      </p:sp>
      <p:sp>
        <p:nvSpPr>
          <p:cNvPr id="29699" name="Rectangle 2"/>
          <p:cNvSpPr>
            <a:spLocks noGrp="1" noChangeArrowheads="1"/>
          </p:cNvSpPr>
          <p:nvPr>
            <p:ph type="title"/>
          </p:nvPr>
        </p:nvSpPr>
        <p:spPr>
          <a:xfrm>
            <a:off x="1331913" y="0"/>
            <a:ext cx="8574087" cy="762000"/>
          </a:xfrm>
        </p:spPr>
        <p:txBody>
          <a:bodyPr/>
          <a:lstStyle/>
          <a:p>
            <a:pPr eaLnBrk="1" hangingPunct="1"/>
            <a:r>
              <a:rPr lang="en-GB" dirty="0" smtClean="0"/>
              <a:t>Acceleration in a cavity: particle with nominal energy</a:t>
            </a:r>
          </a:p>
        </p:txBody>
      </p:sp>
      <p:sp>
        <p:nvSpPr>
          <p:cNvPr id="29700" name="Rectangle 3"/>
          <p:cNvSpPr>
            <a:spLocks noGrp="1" noChangeArrowheads="1"/>
          </p:cNvSpPr>
          <p:nvPr>
            <p:ph type="body" idx="1"/>
          </p:nvPr>
        </p:nvSpPr>
        <p:spPr>
          <a:xfrm>
            <a:off x="419100" y="1060450"/>
            <a:ext cx="9048750" cy="1781175"/>
          </a:xfrm>
          <a:noFill/>
          <a:ln>
            <a:solidFill>
              <a:schemeClr val="tx1"/>
            </a:solidFill>
            <a:miter lim="800000"/>
            <a:headEnd/>
            <a:tailEnd/>
          </a:ln>
        </p:spPr>
        <p:txBody>
          <a:bodyPr/>
          <a:lstStyle/>
          <a:p>
            <a:pPr eaLnBrk="1" hangingPunct="1"/>
            <a:r>
              <a:rPr lang="en-GB" noProof="0" dirty="0" smtClean="0"/>
              <a:t>It </a:t>
            </a:r>
            <a:r>
              <a:rPr lang="en-GB" dirty="0" smtClean="0"/>
              <a:t>is assumed that the magnetic field increases. To keep a particle with nominal energy on the nominal orbit the particle</a:t>
            </a:r>
            <a:r>
              <a:rPr lang="en-GB" noProof="0" dirty="0" smtClean="0"/>
              <a:t> is accelerated, per turn by an energy of</a:t>
            </a:r>
            <a:r>
              <a:rPr lang="en-GB" dirty="0" smtClean="0"/>
              <a:t>: </a:t>
            </a:r>
            <a:r>
              <a:rPr lang="en-GB" noProof="0" dirty="0" smtClean="0"/>
              <a:t> </a:t>
            </a:r>
          </a:p>
        </p:txBody>
      </p:sp>
      <p:graphicFrame>
        <p:nvGraphicFramePr>
          <p:cNvPr id="29701" name="Object 4"/>
          <p:cNvGraphicFramePr>
            <a:graphicFrameLocks noChangeAspect="1"/>
          </p:cNvGraphicFramePr>
          <p:nvPr>
            <p:extLst>
              <p:ext uri="{D42A27DB-BD31-4B8C-83A1-F6EECF244321}">
                <p14:modId xmlns:p14="http://schemas.microsoft.com/office/powerpoint/2010/main" val="2593358715"/>
              </p:ext>
            </p:extLst>
          </p:nvPr>
        </p:nvGraphicFramePr>
        <p:xfrm>
          <a:off x="4073525" y="2112963"/>
          <a:ext cx="2781300" cy="609600"/>
        </p:xfrm>
        <a:graphic>
          <a:graphicData uri="http://schemas.openxmlformats.org/presentationml/2006/ole">
            <mc:AlternateContent xmlns:mc="http://schemas.openxmlformats.org/markup-compatibility/2006">
              <mc:Choice xmlns:v="urn:schemas-microsoft-com:vml" Requires="v">
                <p:oleObj spid="_x0000_s29940" name="Equation" r:id="rId4" imgW="2781300" imgH="609600" progId="Equation.3">
                  <p:embed/>
                </p:oleObj>
              </mc:Choice>
              <mc:Fallback>
                <p:oleObj name="Equation" r:id="rId4" imgW="2781300" imgH="609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525" y="2112963"/>
                        <a:ext cx="2781300" cy="609600"/>
                      </a:xfrm>
                      <a:prstGeom prst="rect">
                        <a:avLst/>
                      </a:prstGeom>
                      <a:solidFill>
                        <a:srgbClr val="EAEAEA"/>
                      </a:solidFill>
                      <a:ln>
                        <a:solidFill>
                          <a:srgbClr val="C00000"/>
                        </a:solidFill>
                      </a:ln>
                      <a:effectLst/>
                      <a:extLst/>
                    </p:spPr>
                  </p:pic>
                </p:oleObj>
              </mc:Fallback>
            </mc:AlternateContent>
          </a:graphicData>
        </a:graphic>
      </p:graphicFrame>
      <p:sp>
        <p:nvSpPr>
          <p:cNvPr id="29702" name="Rectangle 5"/>
          <p:cNvSpPr>
            <a:spLocks noChangeArrowheads="1"/>
          </p:cNvSpPr>
          <p:nvPr/>
        </p:nvSpPr>
        <p:spPr bwMode="auto">
          <a:xfrm>
            <a:off x="415925" y="3049588"/>
            <a:ext cx="4630738" cy="36560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150000"/>
              </a:lnSpc>
              <a:spcBef>
                <a:spcPct val="20000"/>
              </a:spcBef>
              <a:spcAft>
                <a:spcPct val="20000"/>
              </a:spcAft>
            </a:pPr>
            <a:r>
              <a:rPr lang="en-GB" b="0" dirty="0" smtClean="0">
                <a:solidFill>
                  <a:schemeClr val="tx1"/>
                </a:solidFill>
                <a:latin typeface="Arial" charset="0"/>
              </a:rPr>
              <a:t>The energy is provided by the electrical field in the cavity: </a:t>
            </a:r>
          </a:p>
          <a:p>
            <a:pPr marL="381000" indent="-381000">
              <a:lnSpc>
                <a:spcPct val="150000"/>
              </a:lnSpc>
              <a:spcBef>
                <a:spcPct val="20000"/>
              </a:spcBef>
              <a:spcAft>
                <a:spcPct val="20000"/>
              </a:spcAft>
            </a:pPr>
            <a:endParaRPr lang="en-GB" b="0" dirty="0">
              <a:solidFill>
                <a:schemeClr val="tx1"/>
              </a:solidFill>
              <a:latin typeface="Arial" charset="0"/>
            </a:endParaRPr>
          </a:p>
        </p:txBody>
      </p:sp>
      <p:graphicFrame>
        <p:nvGraphicFramePr>
          <p:cNvPr id="29703" name="Object 6"/>
          <p:cNvGraphicFramePr>
            <a:graphicFrameLocks/>
          </p:cNvGraphicFramePr>
          <p:nvPr>
            <p:extLst>
              <p:ext uri="{D42A27DB-BD31-4B8C-83A1-F6EECF244321}">
                <p14:modId xmlns:p14="http://schemas.microsoft.com/office/powerpoint/2010/main" val="1007002204"/>
              </p:ext>
            </p:extLst>
          </p:nvPr>
        </p:nvGraphicFramePr>
        <p:xfrm>
          <a:off x="820738" y="4230688"/>
          <a:ext cx="3821112" cy="2235200"/>
        </p:xfrm>
        <a:graphic>
          <a:graphicData uri="http://schemas.openxmlformats.org/presentationml/2006/ole">
            <mc:AlternateContent xmlns:mc="http://schemas.openxmlformats.org/markup-compatibility/2006">
              <mc:Choice xmlns:v="urn:schemas-microsoft-com:vml" Requires="v">
                <p:oleObj spid="_x0000_s29941" name="Equation" r:id="rId6" imgW="3860640" imgH="2234880" progId="Equation.3">
                  <p:embed/>
                </p:oleObj>
              </mc:Choice>
              <mc:Fallback>
                <p:oleObj name="Equation" r:id="rId6" imgW="3860640" imgH="2234880" progId="Equation.3">
                  <p:embed/>
                  <p:pic>
                    <p:nvPicPr>
                      <p:cNvPr id="0" name="Object 6"/>
                      <p:cNvPicPr>
                        <a:picLocks noChangeArrowheads="1"/>
                      </p:cNvPicPr>
                      <p:nvPr/>
                    </p:nvPicPr>
                    <p:blipFill>
                      <a:blip r:embed="rId7"/>
                      <a:srcRect/>
                      <a:stretch>
                        <a:fillRect/>
                      </a:stretch>
                    </p:blipFill>
                    <p:spPr bwMode="auto">
                      <a:xfrm>
                        <a:off x="820738" y="4230688"/>
                        <a:ext cx="3821112" cy="2235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4" name="Oval 7"/>
          <p:cNvSpPr>
            <a:spLocks noChangeArrowheads="1"/>
          </p:cNvSpPr>
          <p:nvPr/>
        </p:nvSpPr>
        <p:spPr bwMode="auto">
          <a:xfrm>
            <a:off x="8089900" y="4148138"/>
            <a:ext cx="96838"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05" name="Line 8"/>
          <p:cNvSpPr>
            <a:spLocks noChangeShapeType="1"/>
          </p:cNvSpPr>
          <p:nvPr/>
        </p:nvSpPr>
        <p:spPr bwMode="auto">
          <a:xfrm flipH="1">
            <a:off x="8455025" y="4211638"/>
            <a:ext cx="86518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graphicFrame>
        <p:nvGraphicFramePr>
          <p:cNvPr id="29706" name="Object 9"/>
          <p:cNvGraphicFramePr>
            <a:graphicFrameLocks noChangeAspect="1"/>
          </p:cNvGraphicFramePr>
          <p:nvPr/>
        </p:nvGraphicFramePr>
        <p:xfrm>
          <a:off x="9128125" y="4037013"/>
          <a:ext cx="381000" cy="330200"/>
        </p:xfrm>
        <a:graphic>
          <a:graphicData uri="http://schemas.openxmlformats.org/presentationml/2006/ole">
            <mc:AlternateContent xmlns:mc="http://schemas.openxmlformats.org/markup-compatibility/2006">
              <mc:Choice xmlns:v="urn:schemas-microsoft-com:vml" Requires="v">
                <p:oleObj spid="_x0000_s29942" name="Equation" r:id="rId8" imgW="380835" imgH="330057" progId="Equation.3">
                  <p:embed/>
                </p:oleObj>
              </mc:Choice>
              <mc:Fallback>
                <p:oleObj name="Equation" r:id="rId8" imgW="380835" imgH="330057"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8125" y="4037013"/>
                        <a:ext cx="381000" cy="330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7" name="Line 10"/>
          <p:cNvSpPr>
            <a:spLocks noChangeShapeType="1"/>
          </p:cNvSpPr>
          <p:nvPr/>
        </p:nvSpPr>
        <p:spPr bwMode="auto">
          <a:xfrm flipH="1">
            <a:off x="7835900" y="3836988"/>
            <a:ext cx="865188"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graphicFrame>
        <p:nvGraphicFramePr>
          <p:cNvPr id="29708" name="Object 11"/>
          <p:cNvGraphicFramePr>
            <a:graphicFrameLocks noChangeAspect="1"/>
          </p:cNvGraphicFramePr>
          <p:nvPr/>
        </p:nvGraphicFramePr>
        <p:xfrm>
          <a:off x="8393113" y="3663950"/>
          <a:ext cx="317500" cy="330200"/>
        </p:xfrm>
        <a:graphic>
          <a:graphicData uri="http://schemas.openxmlformats.org/presentationml/2006/ole">
            <mc:AlternateContent xmlns:mc="http://schemas.openxmlformats.org/markup-compatibility/2006">
              <mc:Choice xmlns:v="urn:schemas-microsoft-com:vml" Requires="v">
                <p:oleObj spid="_x0000_s29943" name="Equation" r:id="rId10" imgW="317362" imgH="330057" progId="Equation.3">
                  <p:embed/>
                </p:oleObj>
              </mc:Choice>
              <mc:Fallback>
                <p:oleObj name="Equation" r:id="rId10" imgW="317362" imgH="330057"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93113" y="3663950"/>
                        <a:ext cx="317500" cy="330200"/>
                      </a:xfrm>
                      <a:prstGeom prst="rect">
                        <a:avLst/>
                      </a:prstGeom>
                      <a:solidFill>
                        <a:srgbClr val="E3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9" name="Object 12"/>
          <p:cNvGraphicFramePr>
            <a:graphicFrameLocks noChangeAspect="1"/>
          </p:cNvGraphicFramePr>
          <p:nvPr/>
        </p:nvGraphicFramePr>
        <p:xfrm>
          <a:off x="4960938" y="3416300"/>
          <a:ext cx="5111750" cy="3171825"/>
        </p:xfrm>
        <a:graphic>
          <a:graphicData uri="http://schemas.openxmlformats.org/presentationml/2006/ole">
            <mc:AlternateContent xmlns:mc="http://schemas.openxmlformats.org/markup-compatibility/2006">
              <mc:Choice xmlns:v="urn:schemas-microsoft-com:vml" Requires="v">
                <p:oleObj spid="_x0000_s29944" name="Mathcad" r:id="rId12" imgW="5800725" imgH="3171825" progId="Mathcad">
                  <p:embed/>
                </p:oleObj>
              </mc:Choice>
              <mc:Fallback>
                <p:oleObj name="Mathcad" r:id="rId12" imgW="5800725" imgH="3171825" progId="Mathcad">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60938" y="3416300"/>
                        <a:ext cx="511175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F3EAFDE6-EE58-49F9-B99F-F6B8631C0649}" type="slidenum">
              <a:rPr lang="en-GB" sz="1400" b="0">
                <a:solidFill>
                  <a:schemeClr val="tx1"/>
                </a:solidFill>
                <a:latin typeface="Times New Roman" pitchFamily="18" charset="0"/>
              </a:rPr>
              <a:pPr eaLnBrk="1" hangingPunct="1"/>
              <a:t>28</a:t>
            </a:fld>
            <a:endParaRPr lang="en-GB" sz="1400" b="0">
              <a:solidFill>
                <a:schemeClr val="tx1"/>
              </a:solidFill>
              <a:latin typeface="Times New Roman" pitchFamily="18" charset="0"/>
            </a:endParaRPr>
          </a:p>
        </p:txBody>
      </p:sp>
      <p:graphicFrame>
        <p:nvGraphicFramePr>
          <p:cNvPr id="30723" name="Object 2"/>
          <p:cNvGraphicFramePr>
            <a:graphicFrameLocks noChangeAspect="1"/>
          </p:cNvGraphicFramePr>
          <p:nvPr/>
        </p:nvGraphicFramePr>
        <p:xfrm>
          <a:off x="5014913" y="1860550"/>
          <a:ext cx="5111750" cy="3171825"/>
        </p:xfrm>
        <a:graphic>
          <a:graphicData uri="http://schemas.openxmlformats.org/presentationml/2006/ole">
            <mc:AlternateContent xmlns:mc="http://schemas.openxmlformats.org/markup-compatibility/2006">
              <mc:Choice xmlns:v="urn:schemas-microsoft-com:vml" Requires="v">
                <p:oleObj spid="_x0000_s31060" name="Mathcad" r:id="rId4" imgW="5800725" imgH="3171825" progId="Mathcad">
                  <p:embed/>
                </p:oleObj>
              </mc:Choice>
              <mc:Fallback>
                <p:oleObj name="Mathcad" r:id="rId4" imgW="5800725" imgH="3171825" progId="Mathca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913" y="1860550"/>
                        <a:ext cx="511175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Rectangle 3"/>
          <p:cNvSpPr>
            <a:spLocks noGrp="1" noChangeArrowheads="1"/>
          </p:cNvSpPr>
          <p:nvPr>
            <p:ph type="title"/>
          </p:nvPr>
        </p:nvSpPr>
        <p:spPr>
          <a:xfrm>
            <a:off x="661988" y="0"/>
            <a:ext cx="9244012" cy="762000"/>
          </a:xfrm>
        </p:spPr>
        <p:txBody>
          <a:bodyPr/>
          <a:lstStyle/>
          <a:p>
            <a:pPr eaLnBrk="1" hangingPunct="1"/>
            <a:r>
              <a:rPr lang="en-GB" noProof="0" dirty="0" smtClean="0"/>
              <a:t>Acceleration in a </a:t>
            </a:r>
            <a:r>
              <a:rPr lang="en-GB" dirty="0" smtClean="0"/>
              <a:t>cavity</a:t>
            </a:r>
            <a:r>
              <a:rPr lang="en-GB" noProof="0" dirty="0" smtClean="0"/>
              <a:t>: particle with a momentum different from the </a:t>
            </a:r>
            <a:r>
              <a:rPr lang="en-GB" dirty="0" smtClean="0"/>
              <a:t>particle with nominal momentum</a:t>
            </a:r>
            <a:endParaRPr lang="en-GB" noProof="0" dirty="0" smtClean="0"/>
          </a:p>
        </p:txBody>
      </p:sp>
      <p:sp>
        <p:nvSpPr>
          <p:cNvPr id="30725" name="Rectangle 4"/>
          <p:cNvSpPr>
            <a:spLocks noGrp="1" noChangeArrowheads="1"/>
          </p:cNvSpPr>
          <p:nvPr>
            <p:ph type="body" idx="1"/>
          </p:nvPr>
        </p:nvSpPr>
        <p:spPr>
          <a:xfrm>
            <a:off x="528638" y="1143000"/>
            <a:ext cx="9047162" cy="1781175"/>
          </a:xfrm>
          <a:noFill/>
        </p:spPr>
        <p:txBody>
          <a:bodyPr/>
          <a:lstStyle/>
          <a:p>
            <a:pPr eaLnBrk="1" hangingPunct="1">
              <a:lnSpc>
                <a:spcPct val="90000"/>
              </a:lnSpc>
            </a:pPr>
            <a:r>
              <a:rPr lang="en-GB" noProof="0" dirty="0" smtClean="0"/>
              <a:t>A particle with differing energy enters at a different time (phase) into the cavity, with an energy increase </a:t>
            </a:r>
            <a:r>
              <a:rPr lang="en-GB" dirty="0" smtClean="0"/>
              <a:t>by</a:t>
            </a:r>
            <a:r>
              <a:rPr lang="en-GB" noProof="0" dirty="0" smtClean="0"/>
              <a:t>:</a:t>
            </a:r>
            <a:endParaRPr lang="de-DE" noProof="0" dirty="0" smtClean="0"/>
          </a:p>
        </p:txBody>
      </p:sp>
      <p:sp>
        <p:nvSpPr>
          <p:cNvPr id="30726" name="Rectangle 5"/>
          <p:cNvSpPr>
            <a:spLocks noChangeArrowheads="1"/>
          </p:cNvSpPr>
          <p:nvPr/>
        </p:nvSpPr>
        <p:spPr bwMode="auto">
          <a:xfrm>
            <a:off x="528638" y="4054475"/>
            <a:ext cx="9085262"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dirty="0" smtClean="0">
                <a:solidFill>
                  <a:schemeClr val="tx1"/>
                </a:solidFill>
                <a:latin typeface="Arial" charset="0"/>
              </a:rPr>
              <a:t>The difference of energies is given by:</a:t>
            </a:r>
          </a:p>
          <a:p>
            <a:pPr marL="381000" indent="-381000">
              <a:lnSpc>
                <a:spcPct val="90000"/>
              </a:lnSpc>
              <a:spcBef>
                <a:spcPct val="20000"/>
              </a:spcBef>
              <a:spcAft>
                <a:spcPct val="20000"/>
              </a:spcAft>
            </a:pPr>
            <a:endParaRPr lang="en-GB" b="0" dirty="0" smtClean="0">
              <a:solidFill>
                <a:schemeClr val="tx1"/>
              </a:solidFill>
              <a:latin typeface="Arial" charset="0"/>
            </a:endParaRPr>
          </a:p>
          <a:p>
            <a:pPr marL="381000" indent="-381000">
              <a:lnSpc>
                <a:spcPct val="90000"/>
              </a:lnSpc>
              <a:spcBef>
                <a:spcPct val="20000"/>
              </a:spcBef>
              <a:spcAft>
                <a:spcPct val="20000"/>
              </a:spcAft>
            </a:pPr>
            <a:endParaRPr lang="en-GB" b="0" dirty="0" smtClean="0">
              <a:solidFill>
                <a:schemeClr val="tx1"/>
              </a:solidFill>
              <a:latin typeface="Arial" charset="0"/>
            </a:endParaRPr>
          </a:p>
          <a:p>
            <a:pPr marL="381000" indent="-381000">
              <a:lnSpc>
                <a:spcPct val="120000"/>
              </a:lnSpc>
              <a:spcBef>
                <a:spcPct val="20000"/>
              </a:spcBef>
              <a:spcAft>
                <a:spcPct val="20000"/>
              </a:spcAft>
            </a:pPr>
            <a:r>
              <a:rPr lang="en-GB" b="0" dirty="0" smtClean="0">
                <a:solidFill>
                  <a:schemeClr val="tx1"/>
                </a:solidFill>
                <a:latin typeface="Arial" charset="0"/>
              </a:rPr>
              <a:t>The change of energy for many turns (revolution T</a:t>
            </a:r>
            <a:r>
              <a:rPr lang="en-GB" b="0" baseline="-25000" dirty="0" smtClean="0">
                <a:solidFill>
                  <a:schemeClr val="tx1"/>
                </a:solidFill>
                <a:latin typeface="Arial" charset="0"/>
              </a:rPr>
              <a:t>0</a:t>
            </a:r>
            <a:r>
              <a:rPr lang="fr-CH" b="0" dirty="0" smtClean="0">
                <a:solidFill>
                  <a:schemeClr val="tx1"/>
                </a:solidFill>
                <a:latin typeface="Arial" charset="0"/>
              </a:rPr>
              <a:t>):</a:t>
            </a:r>
            <a:endParaRPr lang="fr-CH" b="0" dirty="0">
              <a:solidFill>
                <a:schemeClr val="tx1"/>
              </a:solidFill>
              <a:latin typeface="Arial" charset="0"/>
            </a:endParaRPr>
          </a:p>
          <a:p>
            <a:pPr marL="381000" indent="-381000">
              <a:lnSpc>
                <a:spcPct val="90000"/>
              </a:lnSpc>
              <a:spcBef>
                <a:spcPct val="20000"/>
              </a:spcBef>
              <a:spcAft>
                <a:spcPct val="20000"/>
              </a:spcAft>
            </a:pPr>
            <a:endParaRPr lang="en-GB" b="0" dirty="0">
              <a:solidFill>
                <a:schemeClr val="tx1"/>
              </a:solidFill>
              <a:latin typeface="Arial" charset="0"/>
            </a:endParaRPr>
          </a:p>
        </p:txBody>
      </p:sp>
      <p:graphicFrame>
        <p:nvGraphicFramePr>
          <p:cNvPr id="30727" name="Object 6"/>
          <p:cNvGraphicFramePr>
            <a:graphicFrameLocks noChangeAspect="1"/>
          </p:cNvGraphicFramePr>
          <p:nvPr>
            <p:extLst>
              <p:ext uri="{D42A27DB-BD31-4B8C-83A1-F6EECF244321}">
                <p14:modId xmlns:p14="http://schemas.microsoft.com/office/powerpoint/2010/main" val="2967477457"/>
              </p:ext>
            </p:extLst>
          </p:nvPr>
        </p:nvGraphicFramePr>
        <p:xfrm>
          <a:off x="947738" y="2292350"/>
          <a:ext cx="3187700" cy="711200"/>
        </p:xfrm>
        <a:graphic>
          <a:graphicData uri="http://schemas.openxmlformats.org/presentationml/2006/ole">
            <mc:AlternateContent xmlns:mc="http://schemas.openxmlformats.org/markup-compatibility/2006">
              <mc:Choice xmlns:v="urn:schemas-microsoft-com:vml" Requires="v">
                <p:oleObj spid="_x0000_s31061" name="Equation" r:id="rId6" imgW="3187700" imgH="711200" progId="Equation.3">
                  <p:embed/>
                </p:oleObj>
              </mc:Choice>
              <mc:Fallback>
                <p:oleObj name="Equation" r:id="rId6" imgW="3187700" imgH="711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738" y="2292350"/>
                        <a:ext cx="3187700" cy="711200"/>
                      </a:xfrm>
                      <a:prstGeom prst="rect">
                        <a:avLst/>
                      </a:prstGeom>
                      <a:solidFill>
                        <a:srgbClr val="EAEAEA"/>
                      </a:solidFill>
                      <a:ln>
                        <a:solidFill>
                          <a:srgbClr val="C00000"/>
                        </a:solidFill>
                      </a:ln>
                      <a:effectLst/>
                      <a:extLst/>
                    </p:spPr>
                  </p:pic>
                </p:oleObj>
              </mc:Fallback>
            </mc:AlternateContent>
          </a:graphicData>
        </a:graphic>
      </p:graphicFrame>
      <p:graphicFrame>
        <p:nvGraphicFramePr>
          <p:cNvPr id="30728" name="Object 7"/>
          <p:cNvGraphicFramePr>
            <a:graphicFrameLocks noChangeAspect="1"/>
          </p:cNvGraphicFramePr>
          <p:nvPr>
            <p:extLst>
              <p:ext uri="{D42A27DB-BD31-4B8C-83A1-F6EECF244321}">
                <p14:modId xmlns:p14="http://schemas.microsoft.com/office/powerpoint/2010/main" val="3817172348"/>
              </p:ext>
            </p:extLst>
          </p:nvPr>
        </p:nvGraphicFramePr>
        <p:xfrm>
          <a:off x="1014413" y="4652963"/>
          <a:ext cx="5461000" cy="431800"/>
        </p:xfrm>
        <a:graphic>
          <a:graphicData uri="http://schemas.openxmlformats.org/presentationml/2006/ole">
            <mc:AlternateContent xmlns:mc="http://schemas.openxmlformats.org/markup-compatibility/2006">
              <mc:Choice xmlns:v="urn:schemas-microsoft-com:vml" Requires="v">
                <p:oleObj spid="_x0000_s31062" name="Equation" r:id="rId8" imgW="5461000" imgH="431800" progId="Equation.3">
                  <p:embed/>
                </p:oleObj>
              </mc:Choice>
              <mc:Fallback>
                <p:oleObj name="Equation" r:id="rId8" imgW="5461000" imgH="4318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4413" y="4652963"/>
                        <a:ext cx="5461000" cy="431800"/>
                      </a:xfrm>
                      <a:prstGeom prst="rect">
                        <a:avLst/>
                      </a:prstGeom>
                      <a:solidFill>
                        <a:srgbClr val="EAEAEA"/>
                      </a:solidFill>
                      <a:ln>
                        <a:solidFill>
                          <a:srgbClr val="C00000"/>
                        </a:solidFill>
                      </a:ln>
                      <a:effectLst/>
                      <a:extLst/>
                    </p:spPr>
                  </p:pic>
                </p:oleObj>
              </mc:Fallback>
            </mc:AlternateContent>
          </a:graphicData>
        </a:graphic>
      </p:graphicFrame>
      <p:graphicFrame>
        <p:nvGraphicFramePr>
          <p:cNvPr id="30729" name="Object 8"/>
          <p:cNvGraphicFramePr>
            <a:graphicFrameLocks noChangeAspect="1"/>
          </p:cNvGraphicFramePr>
          <p:nvPr>
            <p:extLst>
              <p:ext uri="{D42A27DB-BD31-4B8C-83A1-F6EECF244321}">
                <p14:modId xmlns:p14="http://schemas.microsoft.com/office/powerpoint/2010/main" val="1867471533"/>
              </p:ext>
            </p:extLst>
          </p:nvPr>
        </p:nvGraphicFramePr>
        <p:xfrm>
          <a:off x="1060450" y="5857875"/>
          <a:ext cx="4737100" cy="671513"/>
        </p:xfrm>
        <a:graphic>
          <a:graphicData uri="http://schemas.openxmlformats.org/presentationml/2006/ole">
            <mc:AlternateContent xmlns:mc="http://schemas.openxmlformats.org/markup-compatibility/2006">
              <mc:Choice xmlns:v="urn:schemas-microsoft-com:vml" Requires="v">
                <p:oleObj spid="_x0000_s31063" name="Equation" r:id="rId10" imgW="4737100" imgH="673100" progId="Equation.3">
                  <p:embed/>
                </p:oleObj>
              </mc:Choice>
              <mc:Fallback>
                <p:oleObj name="Equation" r:id="rId10" imgW="4737100" imgH="6731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0450" y="5857875"/>
                        <a:ext cx="4737100" cy="671513"/>
                      </a:xfrm>
                      <a:prstGeom prst="rect">
                        <a:avLst/>
                      </a:prstGeom>
                      <a:solidFill>
                        <a:srgbClr val="EAEAEA"/>
                      </a:solidFill>
                      <a:ln>
                        <a:solidFill>
                          <a:srgbClr val="C00000"/>
                        </a:solidFill>
                      </a:ln>
                      <a:effectLst/>
                      <a:extLst/>
                    </p:spPr>
                  </p:pic>
                </p:oleObj>
              </mc:Fallback>
            </mc:AlternateContent>
          </a:graphicData>
        </a:graphic>
      </p:graphicFrame>
      <p:sp>
        <p:nvSpPr>
          <p:cNvPr id="30730" name="Oval 9"/>
          <p:cNvSpPr>
            <a:spLocks noChangeArrowheads="1"/>
          </p:cNvSpPr>
          <p:nvPr/>
        </p:nvSpPr>
        <p:spPr bwMode="auto">
          <a:xfrm>
            <a:off x="8150225" y="2592388"/>
            <a:ext cx="96838" cy="1031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31" name="Line 10"/>
          <p:cNvSpPr>
            <a:spLocks noChangeShapeType="1"/>
          </p:cNvSpPr>
          <p:nvPr/>
        </p:nvSpPr>
        <p:spPr bwMode="auto">
          <a:xfrm flipH="1">
            <a:off x="8294688" y="2643188"/>
            <a:ext cx="86518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graphicFrame>
        <p:nvGraphicFramePr>
          <p:cNvPr id="30732" name="Object 11"/>
          <p:cNvGraphicFramePr>
            <a:graphicFrameLocks noChangeAspect="1"/>
          </p:cNvGraphicFramePr>
          <p:nvPr/>
        </p:nvGraphicFramePr>
        <p:xfrm>
          <a:off x="9036050" y="2468563"/>
          <a:ext cx="381000" cy="330200"/>
        </p:xfrm>
        <a:graphic>
          <a:graphicData uri="http://schemas.openxmlformats.org/presentationml/2006/ole">
            <mc:AlternateContent xmlns:mc="http://schemas.openxmlformats.org/markup-compatibility/2006">
              <mc:Choice xmlns:v="urn:schemas-microsoft-com:vml" Requires="v">
                <p:oleObj spid="_x0000_s31064" name="Equation" r:id="rId12" imgW="380835" imgH="330057" progId="Equation.3">
                  <p:embed/>
                </p:oleObj>
              </mc:Choice>
              <mc:Fallback>
                <p:oleObj name="Equation" r:id="rId12" imgW="380835" imgH="330057"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36050" y="2468563"/>
                        <a:ext cx="381000" cy="330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3" name="Line 12"/>
          <p:cNvSpPr>
            <a:spLocks noChangeShapeType="1"/>
          </p:cNvSpPr>
          <p:nvPr/>
        </p:nvSpPr>
        <p:spPr bwMode="auto">
          <a:xfrm flipH="1">
            <a:off x="7743825" y="2281238"/>
            <a:ext cx="865188" cy="0"/>
          </a:xfrm>
          <a:prstGeom prst="line">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graphicFrame>
        <p:nvGraphicFramePr>
          <p:cNvPr id="30734" name="Object 13"/>
          <p:cNvGraphicFramePr>
            <a:graphicFrameLocks noChangeAspect="1"/>
          </p:cNvGraphicFramePr>
          <p:nvPr/>
        </p:nvGraphicFramePr>
        <p:xfrm>
          <a:off x="8302625" y="2108200"/>
          <a:ext cx="317500" cy="330200"/>
        </p:xfrm>
        <a:graphic>
          <a:graphicData uri="http://schemas.openxmlformats.org/presentationml/2006/ole">
            <mc:AlternateContent xmlns:mc="http://schemas.openxmlformats.org/markup-compatibility/2006">
              <mc:Choice xmlns:v="urn:schemas-microsoft-com:vml" Requires="v">
                <p:oleObj spid="_x0000_s31065" name="Equation" r:id="rId14" imgW="317362" imgH="330057" progId="Equation.3">
                  <p:embed/>
                </p:oleObj>
              </mc:Choice>
              <mc:Fallback>
                <p:oleObj name="Equation" r:id="rId14" imgW="317362" imgH="330057" progId="Equation.3">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2625" y="2108200"/>
                        <a:ext cx="317500" cy="330200"/>
                      </a:xfrm>
                      <a:prstGeom prst="rect">
                        <a:avLst/>
                      </a:prstGeom>
                      <a:solidFill>
                        <a:srgbClr val="E3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5" name="Oval 14"/>
          <p:cNvSpPr>
            <a:spLocks noChangeArrowheads="1"/>
          </p:cNvSpPr>
          <p:nvPr/>
        </p:nvSpPr>
        <p:spPr bwMode="auto">
          <a:xfrm>
            <a:off x="8288338" y="2744788"/>
            <a:ext cx="95250" cy="103187"/>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36" name="Line 15"/>
          <p:cNvSpPr>
            <a:spLocks noChangeShapeType="1"/>
          </p:cNvSpPr>
          <p:nvPr/>
        </p:nvSpPr>
        <p:spPr bwMode="auto">
          <a:xfrm>
            <a:off x="7343775" y="2820988"/>
            <a:ext cx="865188" cy="0"/>
          </a:xfrm>
          <a:prstGeom prst="line">
            <a:avLst/>
          </a:prstGeom>
          <a:noFill/>
          <a:ln w="127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graphicFrame>
        <p:nvGraphicFramePr>
          <p:cNvPr id="30737" name="Object 16"/>
          <p:cNvGraphicFramePr>
            <a:graphicFrameLocks noChangeAspect="1"/>
          </p:cNvGraphicFramePr>
          <p:nvPr/>
        </p:nvGraphicFramePr>
        <p:xfrm>
          <a:off x="7092950" y="2690813"/>
          <a:ext cx="355600" cy="317500"/>
        </p:xfrm>
        <a:graphic>
          <a:graphicData uri="http://schemas.openxmlformats.org/presentationml/2006/ole">
            <mc:AlternateContent xmlns:mc="http://schemas.openxmlformats.org/markup-compatibility/2006">
              <mc:Choice xmlns:v="urn:schemas-microsoft-com:vml" Requires="v">
                <p:oleObj spid="_x0000_s31066" name="Equation" r:id="rId16" imgW="355292" imgH="317225" progId="Equation.3">
                  <p:embed/>
                </p:oleObj>
              </mc:Choice>
              <mc:Fallback>
                <p:oleObj name="Equation" r:id="rId16" imgW="355292" imgH="317225"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92950" y="2690813"/>
                        <a:ext cx="355600" cy="3175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C5BBB607-75D2-419F-9E8C-55CD79797A82}" type="slidenum">
              <a:rPr lang="en-GB" sz="1400" b="0">
                <a:solidFill>
                  <a:schemeClr val="tx1"/>
                </a:solidFill>
                <a:latin typeface="Times New Roman" pitchFamily="18" charset="0"/>
              </a:rPr>
              <a:pPr eaLnBrk="1" hangingPunct="1"/>
              <a:t>29</a:t>
            </a:fld>
            <a:endParaRPr lang="en-GB" sz="1400" b="0">
              <a:solidFill>
                <a:schemeClr val="tx1"/>
              </a:solidFill>
              <a:latin typeface="Times New Roman" pitchFamily="18" charset="0"/>
            </a:endParaRPr>
          </a:p>
        </p:txBody>
      </p:sp>
      <p:sp>
        <p:nvSpPr>
          <p:cNvPr id="31747" name="Rectangle 2"/>
          <p:cNvSpPr>
            <a:spLocks noGrp="1" noChangeArrowheads="1"/>
          </p:cNvSpPr>
          <p:nvPr>
            <p:ph type="title"/>
          </p:nvPr>
        </p:nvSpPr>
        <p:spPr>
          <a:xfrm>
            <a:off x="1331913" y="0"/>
            <a:ext cx="8574087" cy="762000"/>
          </a:xfrm>
        </p:spPr>
        <p:txBody>
          <a:bodyPr/>
          <a:lstStyle/>
          <a:p>
            <a:pPr eaLnBrk="1" hangingPunct="1"/>
            <a:r>
              <a:rPr lang="en-GB" smtClean="0"/>
              <a:t>Acceleration in a cavity</a:t>
            </a:r>
            <a:endParaRPr lang="en-GB" noProof="0" dirty="0" smtClean="0"/>
          </a:p>
        </p:txBody>
      </p:sp>
      <p:sp>
        <p:nvSpPr>
          <p:cNvPr id="31748" name="Rectangle 3"/>
          <p:cNvSpPr>
            <a:spLocks noGrp="1" noChangeArrowheads="1"/>
          </p:cNvSpPr>
          <p:nvPr>
            <p:ph type="body" idx="1"/>
          </p:nvPr>
        </p:nvSpPr>
        <p:spPr>
          <a:xfrm>
            <a:off x="528638" y="1143000"/>
            <a:ext cx="9047162" cy="776288"/>
          </a:xfrm>
          <a:noFill/>
        </p:spPr>
        <p:txBody>
          <a:bodyPr/>
          <a:lstStyle/>
          <a:p>
            <a:pPr eaLnBrk="1" hangingPunct="1">
              <a:lnSpc>
                <a:spcPct val="90000"/>
              </a:lnSpc>
            </a:pPr>
            <a:r>
              <a:rPr lang="en-GB" smtClean="0"/>
              <a:t>If the difference with respect to the nominal phase is small</a:t>
            </a:r>
            <a:r>
              <a:rPr lang="en-GB" noProof="0" smtClean="0"/>
              <a:t>:</a:t>
            </a:r>
          </a:p>
          <a:p>
            <a:pPr eaLnBrk="1" hangingPunct="1">
              <a:lnSpc>
                <a:spcPct val="90000"/>
              </a:lnSpc>
            </a:pPr>
            <a:endParaRPr lang="en-GB" noProof="0" dirty="0" smtClean="0"/>
          </a:p>
        </p:txBody>
      </p:sp>
      <p:graphicFrame>
        <p:nvGraphicFramePr>
          <p:cNvPr id="31749" name="Object 4"/>
          <p:cNvGraphicFramePr>
            <a:graphicFrameLocks noChangeAspect="1"/>
          </p:cNvGraphicFramePr>
          <p:nvPr>
            <p:extLst>
              <p:ext uri="{D42A27DB-BD31-4B8C-83A1-F6EECF244321}">
                <p14:modId xmlns:p14="http://schemas.microsoft.com/office/powerpoint/2010/main" val="1333773086"/>
              </p:ext>
            </p:extLst>
          </p:nvPr>
        </p:nvGraphicFramePr>
        <p:xfrm>
          <a:off x="1017588" y="1684338"/>
          <a:ext cx="4114800" cy="1244600"/>
        </p:xfrm>
        <a:graphic>
          <a:graphicData uri="http://schemas.openxmlformats.org/presentationml/2006/ole">
            <mc:AlternateContent xmlns:mc="http://schemas.openxmlformats.org/markup-compatibility/2006">
              <mc:Choice xmlns:v="urn:schemas-microsoft-com:vml" Requires="v">
                <p:oleObj spid="_x0000_s31892" name="Equation" r:id="rId4" imgW="4114800" imgH="1244520" progId="Equation.3">
                  <p:embed/>
                </p:oleObj>
              </mc:Choice>
              <mc:Fallback>
                <p:oleObj name="Equation" r:id="rId4" imgW="4114800" imgH="124452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588" y="1684338"/>
                        <a:ext cx="4114800" cy="1244600"/>
                      </a:xfrm>
                      <a:prstGeom prst="rect">
                        <a:avLst/>
                      </a:prstGeom>
                      <a:solidFill>
                        <a:srgbClr val="EAEAEA"/>
                      </a:solidFill>
                      <a:ln>
                        <a:solidFill>
                          <a:srgbClr val="C00000"/>
                        </a:solidFill>
                      </a:ln>
                      <a:effectLst/>
                      <a:extLst/>
                    </p:spPr>
                  </p:pic>
                </p:oleObj>
              </mc:Fallback>
            </mc:AlternateContent>
          </a:graphicData>
        </a:graphic>
      </p:graphicFrame>
      <p:graphicFrame>
        <p:nvGraphicFramePr>
          <p:cNvPr id="31750" name="Object 5"/>
          <p:cNvGraphicFramePr>
            <a:graphicFrameLocks noChangeAspect="1"/>
          </p:cNvGraphicFramePr>
          <p:nvPr>
            <p:extLst>
              <p:ext uri="{D42A27DB-BD31-4B8C-83A1-F6EECF244321}">
                <p14:modId xmlns:p14="http://schemas.microsoft.com/office/powerpoint/2010/main" val="2747566670"/>
              </p:ext>
            </p:extLst>
          </p:nvPr>
        </p:nvGraphicFramePr>
        <p:xfrm>
          <a:off x="1019175" y="3473450"/>
          <a:ext cx="2903538" cy="862013"/>
        </p:xfrm>
        <a:graphic>
          <a:graphicData uri="http://schemas.openxmlformats.org/presentationml/2006/ole">
            <mc:AlternateContent xmlns:mc="http://schemas.openxmlformats.org/markup-compatibility/2006">
              <mc:Choice xmlns:v="urn:schemas-microsoft-com:vml" Requires="v">
                <p:oleObj spid="_x0000_s31893" name="Equation" r:id="rId6" imgW="2908300" imgH="863600" progId="Equation.3">
                  <p:embed/>
                </p:oleObj>
              </mc:Choice>
              <mc:Fallback>
                <p:oleObj name="Equation" r:id="rId6" imgW="2908300" imgH="863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175" y="3473450"/>
                        <a:ext cx="2903538" cy="862013"/>
                      </a:xfrm>
                      <a:prstGeom prst="rect">
                        <a:avLst/>
                      </a:prstGeom>
                      <a:solidFill>
                        <a:srgbClr val="EAEAEA"/>
                      </a:solidFill>
                      <a:ln>
                        <a:solidFill>
                          <a:srgbClr val="C00000"/>
                        </a:solidFill>
                      </a:ln>
                      <a:effectLst/>
                      <a:extLst/>
                    </p:spPr>
                  </p:pic>
                </p:oleObj>
              </mc:Fallback>
            </mc:AlternateContent>
          </a:graphicData>
        </a:graphic>
      </p:graphicFrame>
      <p:sp>
        <p:nvSpPr>
          <p:cNvPr id="31751" name="Rectangle 6"/>
          <p:cNvSpPr>
            <a:spLocks noChangeArrowheads="1"/>
          </p:cNvSpPr>
          <p:nvPr/>
        </p:nvSpPr>
        <p:spPr bwMode="auto">
          <a:xfrm>
            <a:off x="528638" y="3033713"/>
            <a:ext cx="9032875"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and therefore:</a:t>
            </a:r>
          </a:p>
          <a:p>
            <a:pPr marL="381000" indent="-381000">
              <a:lnSpc>
                <a:spcPct val="90000"/>
              </a:lnSpc>
              <a:spcBef>
                <a:spcPct val="20000"/>
              </a:spcBef>
              <a:spcAft>
                <a:spcPct val="20000"/>
              </a:spcAft>
            </a:pPr>
            <a:endParaRPr lang="en-GB" b="0" dirty="0">
              <a:solidFill>
                <a:schemeClr val="tx1"/>
              </a:solidFill>
              <a:latin typeface="Arial" charset="0"/>
            </a:endParaRPr>
          </a:p>
        </p:txBody>
      </p:sp>
      <p:sp>
        <p:nvSpPr>
          <p:cNvPr id="31752" name="Rectangle 7"/>
          <p:cNvSpPr>
            <a:spLocks noChangeArrowheads="1"/>
          </p:cNvSpPr>
          <p:nvPr/>
        </p:nvSpPr>
        <p:spPr bwMode="auto">
          <a:xfrm>
            <a:off x="528638" y="4587875"/>
            <a:ext cx="9024937"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differentiation yields:</a:t>
            </a:r>
          </a:p>
          <a:p>
            <a:pPr marL="381000" indent="-381000">
              <a:lnSpc>
                <a:spcPct val="90000"/>
              </a:lnSpc>
              <a:spcBef>
                <a:spcPct val="20000"/>
              </a:spcBef>
              <a:spcAft>
                <a:spcPct val="20000"/>
              </a:spcAft>
            </a:pPr>
            <a:endParaRPr lang="en-GB" b="0" dirty="0">
              <a:solidFill>
                <a:schemeClr val="tx1"/>
              </a:solidFill>
              <a:latin typeface="Arial" charset="0"/>
            </a:endParaRPr>
          </a:p>
        </p:txBody>
      </p:sp>
      <p:graphicFrame>
        <p:nvGraphicFramePr>
          <p:cNvPr id="31753" name="Object 8"/>
          <p:cNvGraphicFramePr>
            <a:graphicFrameLocks noChangeAspect="1"/>
          </p:cNvGraphicFramePr>
          <p:nvPr>
            <p:extLst>
              <p:ext uri="{D42A27DB-BD31-4B8C-83A1-F6EECF244321}">
                <p14:modId xmlns:p14="http://schemas.microsoft.com/office/powerpoint/2010/main" val="3679406148"/>
              </p:ext>
            </p:extLst>
          </p:nvPr>
        </p:nvGraphicFramePr>
        <p:xfrm>
          <a:off x="1017588" y="5205413"/>
          <a:ext cx="3244850" cy="862012"/>
        </p:xfrm>
        <a:graphic>
          <a:graphicData uri="http://schemas.openxmlformats.org/presentationml/2006/ole">
            <mc:AlternateContent xmlns:mc="http://schemas.openxmlformats.org/markup-compatibility/2006">
              <mc:Choice xmlns:v="urn:schemas-microsoft-com:vml" Requires="v">
                <p:oleObj spid="_x0000_s31894" name="Equation" r:id="rId8" imgW="3251200" imgH="863600" progId="Equation.3">
                  <p:embed/>
                </p:oleObj>
              </mc:Choice>
              <mc:Fallback>
                <p:oleObj name="Equation" r:id="rId8" imgW="3251200" imgH="8636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7588" y="5205413"/>
                        <a:ext cx="3244850" cy="862012"/>
                      </a:xfrm>
                      <a:prstGeom prst="rect">
                        <a:avLst/>
                      </a:prstGeom>
                      <a:solidFill>
                        <a:srgbClr val="EAEAEA"/>
                      </a:solidFill>
                      <a:ln>
                        <a:solidFill>
                          <a:srgbClr val="C00000"/>
                        </a:solidFill>
                      </a:ln>
                      <a:effectLs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ADE69E4-E5AA-4B4F-A488-98EF563AA6B5}" type="slidenum">
              <a:rPr lang="en-GB" sz="1400" b="0">
                <a:solidFill>
                  <a:schemeClr val="tx1"/>
                </a:solidFill>
                <a:latin typeface="Times New Roman" pitchFamily="18" charset="0"/>
              </a:rPr>
              <a:pPr eaLnBrk="1" hangingPunct="1"/>
              <a:t>3</a:t>
            </a:fld>
            <a:endParaRPr lang="en-GB" sz="1400" b="0" dirty="0">
              <a:solidFill>
                <a:schemeClr val="tx1"/>
              </a:solidFill>
              <a:latin typeface="Times New Roman" pitchFamily="18" charset="0"/>
            </a:endParaRPr>
          </a:p>
        </p:txBody>
      </p:sp>
      <p:sp>
        <p:nvSpPr>
          <p:cNvPr id="6147" name="Rectangle 2"/>
          <p:cNvSpPr>
            <a:spLocks noGrp="1" noChangeArrowheads="1"/>
          </p:cNvSpPr>
          <p:nvPr>
            <p:ph type="title"/>
          </p:nvPr>
        </p:nvSpPr>
        <p:spPr>
          <a:xfrm>
            <a:off x="1331913" y="0"/>
            <a:ext cx="8574087" cy="762000"/>
          </a:xfrm>
        </p:spPr>
        <p:txBody>
          <a:bodyPr/>
          <a:lstStyle/>
          <a:p>
            <a:pPr eaLnBrk="1" hangingPunct="1"/>
            <a:r>
              <a:rPr lang="en-GB" noProof="0" dirty="0" smtClean="0"/>
              <a:t>Overview</a:t>
            </a:r>
          </a:p>
        </p:txBody>
      </p:sp>
      <p:sp>
        <p:nvSpPr>
          <p:cNvPr id="6148" name="Rectangle 3"/>
          <p:cNvSpPr>
            <a:spLocks noGrp="1" noChangeArrowheads="1"/>
          </p:cNvSpPr>
          <p:nvPr>
            <p:ph type="body" idx="1"/>
          </p:nvPr>
        </p:nvSpPr>
        <p:spPr>
          <a:xfrm>
            <a:off x="528638" y="1143000"/>
            <a:ext cx="9047162" cy="5181600"/>
          </a:xfrm>
        </p:spPr>
        <p:txBody>
          <a:bodyPr/>
          <a:lstStyle/>
          <a:p>
            <a:pPr eaLnBrk="1" hangingPunct="1">
              <a:lnSpc>
                <a:spcPct val="120000"/>
              </a:lnSpc>
              <a:buFont typeface="Arial" pitchFamily="34" charset="0"/>
              <a:buChar char="•"/>
            </a:pPr>
            <a:r>
              <a:rPr lang="en-GB" b="1" noProof="0" dirty="0" smtClean="0"/>
              <a:t>Acceleration with RF fields</a:t>
            </a:r>
          </a:p>
          <a:p>
            <a:pPr eaLnBrk="1" hangingPunct="1">
              <a:lnSpc>
                <a:spcPct val="120000"/>
              </a:lnSpc>
              <a:buFont typeface="Arial" pitchFamily="34" charset="0"/>
              <a:buChar char="•"/>
            </a:pPr>
            <a:r>
              <a:rPr lang="en-GB" b="1" dirty="0" smtClean="0"/>
              <a:t>Bunches </a:t>
            </a:r>
            <a:endParaRPr lang="en-GB" b="1" noProof="0" dirty="0" smtClean="0"/>
          </a:p>
          <a:p>
            <a:pPr eaLnBrk="1" hangingPunct="1">
              <a:lnSpc>
                <a:spcPct val="120000"/>
              </a:lnSpc>
              <a:buFont typeface="Arial" pitchFamily="34" charset="0"/>
              <a:buChar char="•"/>
            </a:pPr>
            <a:r>
              <a:rPr lang="en-GB" b="1" noProof="0" dirty="0" smtClean="0"/>
              <a:t>Phase focusing in a Linear Accelerator</a:t>
            </a:r>
          </a:p>
          <a:p>
            <a:pPr eaLnBrk="1" hangingPunct="1">
              <a:lnSpc>
                <a:spcPct val="120000"/>
              </a:lnSpc>
              <a:buFont typeface="Arial" pitchFamily="34" charset="0"/>
              <a:buChar char="•"/>
            </a:pPr>
            <a:r>
              <a:rPr lang="en-GB" b="1" dirty="0" smtClean="0"/>
              <a:t>Phase focusing in a Circular Accelerator</a:t>
            </a:r>
            <a:endParaRPr lang="en-GB" b="1" noProof="0" dirty="0" smtClean="0"/>
          </a:p>
          <a:p>
            <a:pPr eaLnBrk="1" hangingPunct="1">
              <a:lnSpc>
                <a:spcPct val="120000"/>
              </a:lnSpc>
              <a:buFont typeface="Arial" pitchFamily="34" charset="0"/>
              <a:buChar char="•"/>
            </a:pPr>
            <a:r>
              <a:rPr lang="en-GB" b="1" noProof="0" dirty="0" smtClean="0"/>
              <a:t>Equation of motion for the longitudinal plane </a:t>
            </a:r>
          </a:p>
          <a:p>
            <a:pPr eaLnBrk="1" hangingPunct="1">
              <a:lnSpc>
                <a:spcPct val="120000"/>
              </a:lnSpc>
              <a:buFont typeface="Arial" pitchFamily="34" charset="0"/>
              <a:buChar char="•"/>
            </a:pPr>
            <a:r>
              <a:rPr lang="en-GB" b="1" noProof="0" dirty="0" smtClean="0"/>
              <a:t>Synchrotron frequency</a:t>
            </a:r>
          </a:p>
          <a:p>
            <a:pPr eaLnBrk="1" hangingPunct="1">
              <a:lnSpc>
                <a:spcPct val="120000"/>
              </a:lnSpc>
            </a:pPr>
            <a:endParaRPr lang="de-DE" noProof="0" dirty="0" smtClean="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FFD01C5-7B1D-4045-87F5-66189B469952}" type="slidenum">
              <a:rPr lang="en-GB" sz="1400" b="0">
                <a:solidFill>
                  <a:schemeClr val="tx1"/>
                </a:solidFill>
                <a:latin typeface="Times New Roman" pitchFamily="18" charset="0"/>
              </a:rPr>
              <a:pPr eaLnBrk="1" hangingPunct="1"/>
              <a:t>30</a:t>
            </a:fld>
            <a:endParaRPr lang="en-GB" sz="1400" b="0">
              <a:solidFill>
                <a:schemeClr val="tx1"/>
              </a:solidFill>
              <a:latin typeface="Times New Roman" pitchFamily="18" charset="0"/>
            </a:endParaRPr>
          </a:p>
        </p:txBody>
      </p:sp>
      <p:sp>
        <p:nvSpPr>
          <p:cNvPr id="32771" name="Rectangle 2"/>
          <p:cNvSpPr>
            <a:spLocks noGrp="1" noChangeArrowheads="1"/>
          </p:cNvSpPr>
          <p:nvPr>
            <p:ph type="title"/>
          </p:nvPr>
        </p:nvSpPr>
        <p:spPr>
          <a:xfrm>
            <a:off x="1331913" y="0"/>
            <a:ext cx="8574087" cy="762000"/>
          </a:xfrm>
        </p:spPr>
        <p:txBody>
          <a:bodyPr/>
          <a:lstStyle/>
          <a:p>
            <a:pPr eaLnBrk="1" hangingPunct="1"/>
            <a:r>
              <a:rPr lang="en-GB" dirty="0" smtClean="0"/>
              <a:t>Equation</a:t>
            </a:r>
            <a:r>
              <a:rPr lang="en-GB" noProof="0" dirty="0" smtClean="0"/>
              <a:t> of motion</a:t>
            </a:r>
          </a:p>
        </p:txBody>
      </p:sp>
      <p:sp>
        <p:nvSpPr>
          <p:cNvPr id="32772" name="Rectangle 3"/>
          <p:cNvSpPr>
            <a:spLocks noChangeArrowheads="1"/>
          </p:cNvSpPr>
          <p:nvPr/>
        </p:nvSpPr>
        <p:spPr bwMode="auto">
          <a:xfrm>
            <a:off x="528638" y="4335463"/>
            <a:ext cx="9075737"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endParaRPr lang="fr-CH" b="0" dirty="0">
              <a:solidFill>
                <a:schemeClr val="tx1"/>
              </a:solidFill>
              <a:latin typeface="Arial" charset="0"/>
            </a:endParaRPr>
          </a:p>
          <a:p>
            <a:pPr marL="381000" indent="-381000">
              <a:lnSpc>
                <a:spcPct val="90000"/>
              </a:lnSpc>
              <a:spcBef>
                <a:spcPct val="20000"/>
              </a:spcBef>
              <a:spcAft>
                <a:spcPct val="20000"/>
              </a:spcAft>
            </a:pPr>
            <a:r>
              <a:rPr lang="en-GB" b="0" dirty="0" smtClean="0">
                <a:solidFill>
                  <a:schemeClr val="tx1"/>
                </a:solidFill>
                <a:latin typeface="Arial" charset="0"/>
              </a:rPr>
              <a:t>We get</a:t>
            </a:r>
            <a:r>
              <a:rPr lang="fr-CH" b="0" dirty="0" smtClean="0">
                <a:solidFill>
                  <a:schemeClr val="tx1"/>
                </a:solidFill>
                <a:latin typeface="Arial" charset="0"/>
              </a:rPr>
              <a:t>:</a:t>
            </a:r>
            <a:endParaRPr lang="fr-CH" b="0" dirty="0">
              <a:solidFill>
                <a:schemeClr val="tx1"/>
              </a:solidFill>
              <a:latin typeface="Arial" charset="0"/>
            </a:endParaRPr>
          </a:p>
          <a:p>
            <a:pPr marL="381000" indent="-381000">
              <a:lnSpc>
                <a:spcPct val="90000"/>
              </a:lnSpc>
              <a:spcBef>
                <a:spcPct val="20000"/>
              </a:spcBef>
              <a:spcAft>
                <a:spcPct val="20000"/>
              </a:spcAft>
            </a:pPr>
            <a:endParaRPr lang="en-GB" b="0" dirty="0">
              <a:solidFill>
                <a:schemeClr val="tx1"/>
              </a:solidFill>
              <a:latin typeface="Arial" charset="0"/>
            </a:endParaRPr>
          </a:p>
        </p:txBody>
      </p:sp>
      <p:graphicFrame>
        <p:nvGraphicFramePr>
          <p:cNvPr id="32773" name="Object 4"/>
          <p:cNvGraphicFramePr>
            <a:graphicFrameLocks noChangeAspect="1"/>
          </p:cNvGraphicFramePr>
          <p:nvPr>
            <p:extLst>
              <p:ext uri="{D42A27DB-BD31-4B8C-83A1-F6EECF244321}">
                <p14:modId xmlns:p14="http://schemas.microsoft.com/office/powerpoint/2010/main" val="1481813613"/>
              </p:ext>
            </p:extLst>
          </p:nvPr>
        </p:nvGraphicFramePr>
        <p:xfrm>
          <a:off x="1017588" y="3173413"/>
          <a:ext cx="2032000" cy="812800"/>
        </p:xfrm>
        <a:graphic>
          <a:graphicData uri="http://schemas.openxmlformats.org/presentationml/2006/ole">
            <mc:AlternateContent xmlns:mc="http://schemas.openxmlformats.org/markup-compatibility/2006">
              <mc:Choice xmlns:v="urn:schemas-microsoft-com:vml" Requires="v">
                <p:oleObj spid="_x0000_s32959" name="Equation" r:id="rId4" imgW="2032000" imgH="812800" progId="Equation.3">
                  <p:embed/>
                </p:oleObj>
              </mc:Choice>
              <mc:Fallback>
                <p:oleObj name="Equation" r:id="rId4" imgW="2032000" imgH="812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588" y="3173413"/>
                        <a:ext cx="2032000" cy="812800"/>
                      </a:xfrm>
                      <a:prstGeom prst="rect">
                        <a:avLst/>
                      </a:prstGeom>
                      <a:solidFill>
                        <a:srgbClr val="EAEAEA"/>
                      </a:solidFill>
                      <a:ln>
                        <a:solidFill>
                          <a:srgbClr val="C00000"/>
                        </a:solidFill>
                      </a:ln>
                      <a:effectLst/>
                      <a:extLst/>
                    </p:spPr>
                  </p:pic>
                </p:oleObj>
              </mc:Fallback>
            </mc:AlternateContent>
          </a:graphicData>
        </a:graphic>
      </p:graphicFrame>
      <p:graphicFrame>
        <p:nvGraphicFramePr>
          <p:cNvPr id="32774" name="Object 5"/>
          <p:cNvGraphicFramePr>
            <a:graphicFrameLocks noChangeAspect="1"/>
          </p:cNvGraphicFramePr>
          <p:nvPr>
            <p:extLst>
              <p:ext uri="{D42A27DB-BD31-4B8C-83A1-F6EECF244321}">
                <p14:modId xmlns:p14="http://schemas.microsoft.com/office/powerpoint/2010/main" val="831546265"/>
              </p:ext>
            </p:extLst>
          </p:nvPr>
        </p:nvGraphicFramePr>
        <p:xfrm>
          <a:off x="1017588" y="1204913"/>
          <a:ext cx="3662362" cy="671512"/>
        </p:xfrm>
        <a:graphic>
          <a:graphicData uri="http://schemas.openxmlformats.org/presentationml/2006/ole">
            <mc:AlternateContent xmlns:mc="http://schemas.openxmlformats.org/markup-compatibility/2006">
              <mc:Choice xmlns:v="urn:schemas-microsoft-com:vml" Requires="v">
                <p:oleObj spid="_x0000_s32960" name="Equation" r:id="rId6" imgW="3670300" imgH="673100" progId="Equation.3">
                  <p:embed/>
                </p:oleObj>
              </mc:Choice>
              <mc:Fallback>
                <p:oleObj name="Equation" r:id="rId6" imgW="3670300" imgH="673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588" y="1204913"/>
                        <a:ext cx="3662362" cy="671512"/>
                      </a:xfrm>
                      <a:prstGeom prst="rect">
                        <a:avLst/>
                      </a:prstGeom>
                      <a:solidFill>
                        <a:srgbClr val="EAEAEA"/>
                      </a:solidFill>
                      <a:ln>
                        <a:solidFill>
                          <a:srgbClr val="C00000"/>
                        </a:solidFill>
                      </a:ln>
                      <a:effectLst/>
                      <a:extLst/>
                    </p:spPr>
                  </p:pic>
                </p:oleObj>
              </mc:Fallback>
            </mc:AlternateContent>
          </a:graphicData>
        </a:graphic>
      </p:graphicFrame>
      <p:graphicFrame>
        <p:nvGraphicFramePr>
          <p:cNvPr id="32775" name="Object 6"/>
          <p:cNvGraphicFramePr>
            <a:graphicFrameLocks noChangeAspect="1"/>
          </p:cNvGraphicFramePr>
          <p:nvPr>
            <p:extLst>
              <p:ext uri="{D42A27DB-BD31-4B8C-83A1-F6EECF244321}">
                <p14:modId xmlns:p14="http://schemas.microsoft.com/office/powerpoint/2010/main" val="1591927808"/>
              </p:ext>
            </p:extLst>
          </p:nvPr>
        </p:nvGraphicFramePr>
        <p:xfrm>
          <a:off x="1019175" y="2144713"/>
          <a:ext cx="3917950" cy="862012"/>
        </p:xfrm>
        <a:graphic>
          <a:graphicData uri="http://schemas.openxmlformats.org/presentationml/2006/ole">
            <mc:AlternateContent xmlns:mc="http://schemas.openxmlformats.org/markup-compatibility/2006">
              <mc:Choice xmlns:v="urn:schemas-microsoft-com:vml" Requires="v">
                <p:oleObj spid="_x0000_s32961" name="Equation" r:id="rId8" imgW="3924300" imgH="863600" progId="Equation.3">
                  <p:embed/>
                </p:oleObj>
              </mc:Choice>
              <mc:Fallback>
                <p:oleObj name="Equation" r:id="rId8" imgW="3924300" imgH="8636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9175" y="2144713"/>
                        <a:ext cx="3917950" cy="862012"/>
                      </a:xfrm>
                      <a:prstGeom prst="rect">
                        <a:avLst/>
                      </a:prstGeom>
                      <a:solidFill>
                        <a:srgbClr val="EAEAEA"/>
                      </a:solidFill>
                      <a:ln>
                        <a:solidFill>
                          <a:srgbClr val="C00000"/>
                        </a:solidFill>
                      </a:ln>
                      <a:effectLst/>
                      <a:extLst/>
                    </p:spPr>
                  </p:pic>
                </p:oleObj>
              </mc:Fallback>
            </mc:AlternateContent>
          </a:graphicData>
        </a:graphic>
      </p:graphicFrame>
      <p:graphicFrame>
        <p:nvGraphicFramePr>
          <p:cNvPr id="32776" name="Object 7"/>
          <p:cNvGraphicFramePr>
            <a:graphicFrameLocks noChangeAspect="1"/>
          </p:cNvGraphicFramePr>
          <p:nvPr>
            <p:extLst>
              <p:ext uri="{D42A27DB-BD31-4B8C-83A1-F6EECF244321}">
                <p14:modId xmlns:p14="http://schemas.microsoft.com/office/powerpoint/2010/main" val="2088567922"/>
              </p:ext>
            </p:extLst>
          </p:nvPr>
        </p:nvGraphicFramePr>
        <p:xfrm>
          <a:off x="2312988" y="4794250"/>
          <a:ext cx="4597400" cy="1219200"/>
        </p:xfrm>
        <a:graphic>
          <a:graphicData uri="http://schemas.openxmlformats.org/presentationml/2006/ole">
            <mc:AlternateContent xmlns:mc="http://schemas.openxmlformats.org/markup-compatibility/2006">
              <mc:Choice xmlns:v="urn:schemas-microsoft-com:vml" Requires="v">
                <p:oleObj spid="_x0000_s32962" name="Equation" r:id="rId10" imgW="4597400" imgH="1219200" progId="Equation.3">
                  <p:embed/>
                </p:oleObj>
              </mc:Choice>
              <mc:Fallback>
                <p:oleObj name="Equation" r:id="rId10" imgW="4597400" imgH="12192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12988" y="4794250"/>
                        <a:ext cx="4597400" cy="1219200"/>
                      </a:xfrm>
                      <a:prstGeom prst="rect">
                        <a:avLst/>
                      </a:prstGeom>
                      <a:solidFill>
                        <a:srgbClr val="EAEAEA"/>
                      </a:solidFill>
                      <a:ln>
                        <a:solidFill>
                          <a:srgbClr val="C00000"/>
                        </a:solidFill>
                      </a:ln>
                      <a:effectLst/>
                      <a:extLst/>
                    </p:spPr>
                  </p:pic>
                </p:oleObj>
              </mc:Fallback>
            </mc:AlternateContent>
          </a:graphicData>
        </a:graphic>
      </p:graphicFrame>
      <p:sp>
        <p:nvSpPr>
          <p:cNvPr id="32777" name="Text Box 8"/>
          <p:cNvSpPr txBox="1">
            <a:spLocks noChangeArrowheads="1"/>
          </p:cNvSpPr>
          <p:nvPr/>
        </p:nvSpPr>
        <p:spPr bwMode="auto">
          <a:xfrm>
            <a:off x="5934075" y="1160463"/>
            <a:ext cx="3570288" cy="584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lnSpc>
                <a:spcPct val="80000"/>
              </a:lnSpc>
              <a:spcBef>
                <a:spcPct val="20000"/>
              </a:spcBef>
              <a:spcAft>
                <a:spcPct val="20000"/>
              </a:spcAft>
            </a:pPr>
            <a:r>
              <a:rPr lang="en-GB" b="0" dirty="0" smtClean="0">
                <a:solidFill>
                  <a:schemeClr val="tx1"/>
                </a:solidFill>
                <a:latin typeface="Arial" charset="0"/>
              </a:rPr>
              <a:t>Change of phase due to the change of energy</a:t>
            </a:r>
            <a:endParaRPr lang="en-GB" dirty="0"/>
          </a:p>
        </p:txBody>
      </p:sp>
      <p:sp>
        <p:nvSpPr>
          <p:cNvPr id="32778" name="Text Box 9"/>
          <p:cNvSpPr txBox="1">
            <a:spLocks noChangeArrowheads="1"/>
          </p:cNvSpPr>
          <p:nvPr/>
        </p:nvSpPr>
        <p:spPr bwMode="auto">
          <a:xfrm>
            <a:off x="5957888" y="2111375"/>
            <a:ext cx="3546475"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lnSpc>
                <a:spcPct val="90000"/>
              </a:lnSpc>
              <a:spcBef>
                <a:spcPct val="20000"/>
              </a:spcBef>
              <a:spcAft>
                <a:spcPct val="20000"/>
              </a:spcAft>
            </a:pPr>
            <a:r>
              <a:rPr lang="en-GB" b="0" dirty="0" smtClean="0">
                <a:solidFill>
                  <a:schemeClr val="tx1"/>
                </a:solidFill>
                <a:latin typeface="Arial" charset="0"/>
              </a:rPr>
              <a:t>Change of energy when travelling with a different phase through a cavity </a:t>
            </a:r>
            <a:endParaRPr lang="en-GB"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862F75CA-47E4-4C35-8EA9-E114C754F4BF}" type="slidenum">
              <a:rPr lang="en-GB" sz="1400" b="0">
                <a:solidFill>
                  <a:schemeClr val="tx1"/>
                </a:solidFill>
                <a:latin typeface="Times New Roman" pitchFamily="18" charset="0"/>
              </a:rPr>
              <a:pPr eaLnBrk="1" hangingPunct="1"/>
              <a:t>31</a:t>
            </a:fld>
            <a:endParaRPr lang="en-GB" sz="1400" b="0">
              <a:solidFill>
                <a:schemeClr val="tx1"/>
              </a:solidFill>
              <a:latin typeface="Times New Roman" pitchFamily="18" charset="0"/>
            </a:endParaRPr>
          </a:p>
        </p:txBody>
      </p:sp>
      <p:sp>
        <p:nvSpPr>
          <p:cNvPr id="33795" name="Rectangle 2"/>
          <p:cNvSpPr>
            <a:spLocks noGrp="1" noChangeArrowheads="1"/>
          </p:cNvSpPr>
          <p:nvPr>
            <p:ph type="title"/>
          </p:nvPr>
        </p:nvSpPr>
        <p:spPr>
          <a:xfrm>
            <a:off x="1331913" y="0"/>
            <a:ext cx="8574087" cy="762000"/>
          </a:xfrm>
        </p:spPr>
        <p:txBody>
          <a:bodyPr/>
          <a:lstStyle/>
          <a:p>
            <a:pPr eaLnBrk="1" hangingPunct="1"/>
            <a:r>
              <a:rPr lang="en-GB" noProof="0" dirty="0" smtClean="0"/>
              <a:t>Solution of the equation of motion</a:t>
            </a:r>
          </a:p>
        </p:txBody>
      </p:sp>
      <p:sp>
        <p:nvSpPr>
          <p:cNvPr id="33796" name="Rectangle 3"/>
          <p:cNvSpPr>
            <a:spLocks noGrp="1" noChangeArrowheads="1"/>
          </p:cNvSpPr>
          <p:nvPr>
            <p:ph type="body" idx="1"/>
          </p:nvPr>
        </p:nvSpPr>
        <p:spPr>
          <a:xfrm>
            <a:off x="528638" y="1090613"/>
            <a:ext cx="9061450" cy="776287"/>
          </a:xfrm>
          <a:noFill/>
        </p:spPr>
        <p:txBody>
          <a:bodyPr/>
          <a:lstStyle/>
          <a:p>
            <a:pPr marL="381000" indent="-381000" eaLnBrk="1" hangingPunct="1">
              <a:lnSpc>
                <a:spcPct val="90000"/>
              </a:lnSpc>
            </a:pPr>
            <a:r>
              <a:rPr lang="en-GB" noProof="0" smtClean="0"/>
              <a:t>The equation describes an harmonic oscillator:</a:t>
            </a:r>
          </a:p>
          <a:p>
            <a:pPr marL="381000" indent="-381000" eaLnBrk="1" hangingPunct="1">
              <a:lnSpc>
                <a:spcPct val="90000"/>
              </a:lnSpc>
            </a:pPr>
            <a:endParaRPr lang="en-GB" noProof="0" smtClean="0"/>
          </a:p>
          <a:p>
            <a:pPr marL="381000" indent="-381000" eaLnBrk="1" hangingPunct="1">
              <a:lnSpc>
                <a:spcPct val="90000"/>
              </a:lnSpc>
            </a:pPr>
            <a:endParaRPr lang="en-GB" noProof="0" smtClean="0"/>
          </a:p>
          <a:p>
            <a:pPr marL="381000" indent="-381000" eaLnBrk="1" hangingPunct="1">
              <a:lnSpc>
                <a:spcPct val="250000"/>
              </a:lnSpc>
            </a:pPr>
            <a:r>
              <a:rPr lang="en-GB" smtClean="0"/>
              <a:t>w</a:t>
            </a:r>
            <a:r>
              <a:rPr lang="en-GB" noProof="0" smtClean="0"/>
              <a:t>ith the synchrotron frequency:</a:t>
            </a:r>
          </a:p>
          <a:p>
            <a:pPr marL="381000" indent="-381000" eaLnBrk="1" hangingPunct="1">
              <a:lnSpc>
                <a:spcPct val="90000"/>
              </a:lnSpc>
            </a:pPr>
            <a:endParaRPr lang="de-DE" noProof="0" dirty="0" smtClean="0"/>
          </a:p>
          <a:p>
            <a:pPr marL="381000" indent="-381000" eaLnBrk="1" hangingPunct="1">
              <a:lnSpc>
                <a:spcPct val="90000"/>
              </a:lnSpc>
            </a:pPr>
            <a:endParaRPr lang="de-DE" noProof="0" dirty="0" smtClean="0"/>
          </a:p>
        </p:txBody>
      </p:sp>
      <p:graphicFrame>
        <p:nvGraphicFramePr>
          <p:cNvPr id="33797" name="Object 4"/>
          <p:cNvGraphicFramePr>
            <a:graphicFrameLocks noChangeAspect="1"/>
          </p:cNvGraphicFramePr>
          <p:nvPr>
            <p:extLst>
              <p:ext uri="{D42A27DB-BD31-4B8C-83A1-F6EECF244321}">
                <p14:modId xmlns:p14="http://schemas.microsoft.com/office/powerpoint/2010/main" val="2566627651"/>
              </p:ext>
            </p:extLst>
          </p:nvPr>
        </p:nvGraphicFramePr>
        <p:xfrm>
          <a:off x="1017588" y="1490663"/>
          <a:ext cx="2120900" cy="889000"/>
        </p:xfrm>
        <a:graphic>
          <a:graphicData uri="http://schemas.openxmlformats.org/presentationml/2006/ole">
            <mc:AlternateContent xmlns:mc="http://schemas.openxmlformats.org/markup-compatibility/2006">
              <mc:Choice xmlns:v="urn:schemas-microsoft-com:vml" Requires="v">
                <p:oleObj spid="_x0000_s33982" name="Equation" r:id="rId4" imgW="2120900" imgH="889000" progId="Equation.3">
                  <p:embed/>
                </p:oleObj>
              </mc:Choice>
              <mc:Fallback>
                <p:oleObj name="Equation" r:id="rId4" imgW="2120900" imgH="889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588" y="1490663"/>
                        <a:ext cx="2120900" cy="889000"/>
                      </a:xfrm>
                      <a:prstGeom prst="rect">
                        <a:avLst/>
                      </a:prstGeom>
                      <a:solidFill>
                        <a:srgbClr val="EAEAEA"/>
                      </a:solidFill>
                      <a:ln>
                        <a:solidFill>
                          <a:srgbClr val="C00000"/>
                        </a:solidFill>
                      </a:ln>
                      <a:effectLst/>
                      <a:extLst/>
                    </p:spPr>
                  </p:pic>
                </p:oleObj>
              </mc:Fallback>
            </mc:AlternateContent>
          </a:graphicData>
        </a:graphic>
      </p:graphicFrame>
      <p:graphicFrame>
        <p:nvGraphicFramePr>
          <p:cNvPr id="33798" name="Object 5"/>
          <p:cNvGraphicFramePr>
            <a:graphicFrameLocks noChangeAspect="1"/>
          </p:cNvGraphicFramePr>
          <p:nvPr>
            <p:extLst>
              <p:ext uri="{D42A27DB-BD31-4B8C-83A1-F6EECF244321}">
                <p14:modId xmlns:p14="http://schemas.microsoft.com/office/powerpoint/2010/main" val="1061499725"/>
              </p:ext>
            </p:extLst>
          </p:nvPr>
        </p:nvGraphicFramePr>
        <p:xfrm>
          <a:off x="1020763" y="3116263"/>
          <a:ext cx="4394200" cy="1219200"/>
        </p:xfrm>
        <a:graphic>
          <a:graphicData uri="http://schemas.openxmlformats.org/presentationml/2006/ole">
            <mc:AlternateContent xmlns:mc="http://schemas.openxmlformats.org/markup-compatibility/2006">
              <mc:Choice xmlns:v="urn:schemas-microsoft-com:vml" Requires="v">
                <p:oleObj spid="_x0000_s33983" name="Equation" r:id="rId6" imgW="4394200" imgH="1219200" progId="Equation.3">
                  <p:embed/>
                </p:oleObj>
              </mc:Choice>
              <mc:Fallback>
                <p:oleObj name="Equation" r:id="rId6" imgW="4394200" imgH="1219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763" y="3116263"/>
                        <a:ext cx="4394200" cy="1219200"/>
                      </a:xfrm>
                      <a:prstGeom prst="rect">
                        <a:avLst/>
                      </a:prstGeom>
                      <a:solidFill>
                        <a:srgbClr val="EAEAEA"/>
                      </a:solidFill>
                      <a:ln>
                        <a:solidFill>
                          <a:srgbClr val="C00000"/>
                        </a:solidFill>
                      </a:ln>
                      <a:effectLst/>
                      <a:extLst/>
                    </p:spPr>
                  </p:pic>
                </p:oleObj>
              </mc:Fallback>
            </mc:AlternateContent>
          </a:graphicData>
        </a:graphic>
      </p:graphicFrame>
      <p:sp>
        <p:nvSpPr>
          <p:cNvPr id="33799" name="Rectangle 6"/>
          <p:cNvSpPr>
            <a:spLocks noChangeArrowheads="1"/>
          </p:cNvSpPr>
          <p:nvPr/>
        </p:nvSpPr>
        <p:spPr bwMode="auto">
          <a:xfrm>
            <a:off x="528638" y="4730750"/>
            <a:ext cx="9377362"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dirty="0" smtClean="0">
                <a:solidFill>
                  <a:schemeClr val="tx1"/>
                </a:solidFill>
                <a:latin typeface="Arial" charset="0"/>
              </a:rPr>
              <a:t>The energy difference between the nominal particle and particles with different momentum is:</a:t>
            </a:r>
            <a:endParaRPr lang="fr-CH" b="0" dirty="0">
              <a:solidFill>
                <a:schemeClr val="tx1"/>
              </a:solidFill>
              <a:latin typeface="Arial" charset="0"/>
            </a:endParaRPr>
          </a:p>
        </p:txBody>
      </p:sp>
      <p:graphicFrame>
        <p:nvGraphicFramePr>
          <p:cNvPr id="33800" name="Object 7"/>
          <p:cNvGraphicFramePr>
            <a:graphicFrameLocks noChangeAspect="1"/>
          </p:cNvGraphicFramePr>
          <p:nvPr>
            <p:extLst>
              <p:ext uri="{D42A27DB-BD31-4B8C-83A1-F6EECF244321}">
                <p14:modId xmlns:p14="http://schemas.microsoft.com/office/powerpoint/2010/main" val="3447859794"/>
              </p:ext>
            </p:extLst>
          </p:nvPr>
        </p:nvGraphicFramePr>
        <p:xfrm>
          <a:off x="1020763" y="5575300"/>
          <a:ext cx="1587500" cy="838200"/>
        </p:xfrm>
        <a:graphic>
          <a:graphicData uri="http://schemas.openxmlformats.org/presentationml/2006/ole">
            <mc:AlternateContent xmlns:mc="http://schemas.openxmlformats.org/markup-compatibility/2006">
              <mc:Choice xmlns:v="urn:schemas-microsoft-com:vml" Requires="v">
                <p:oleObj spid="_x0000_s33984" name="Equation" r:id="rId8" imgW="1587500" imgH="838200" progId="Equation.3">
                  <p:embed/>
                </p:oleObj>
              </mc:Choice>
              <mc:Fallback>
                <p:oleObj name="Equation" r:id="rId8" imgW="1587500" imgH="8382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0763" y="5575300"/>
                        <a:ext cx="1587500" cy="838200"/>
                      </a:xfrm>
                      <a:prstGeom prst="rect">
                        <a:avLst/>
                      </a:prstGeom>
                      <a:solidFill>
                        <a:srgbClr val="EAEAEA"/>
                      </a:solidFill>
                      <a:ln>
                        <a:solidFill>
                          <a:srgbClr val="C00000"/>
                        </a:solidFill>
                      </a:ln>
                      <a:effectLst/>
                      <a:extLst/>
                    </p:spPr>
                  </p:pic>
                </p:oleObj>
              </mc:Fallback>
            </mc:AlternateContent>
          </a:graphicData>
        </a:graphic>
      </p:graphicFrame>
      <p:graphicFrame>
        <p:nvGraphicFramePr>
          <p:cNvPr id="33801" name="Object 8"/>
          <p:cNvGraphicFramePr>
            <a:graphicFrameLocks noChangeAspect="1"/>
          </p:cNvGraphicFramePr>
          <p:nvPr>
            <p:extLst>
              <p:ext uri="{D42A27DB-BD31-4B8C-83A1-F6EECF244321}">
                <p14:modId xmlns:p14="http://schemas.microsoft.com/office/powerpoint/2010/main" val="253674054"/>
              </p:ext>
            </p:extLst>
          </p:nvPr>
        </p:nvGraphicFramePr>
        <p:xfrm>
          <a:off x="4003675" y="1743075"/>
          <a:ext cx="1854200" cy="431800"/>
        </p:xfrm>
        <a:graphic>
          <a:graphicData uri="http://schemas.openxmlformats.org/presentationml/2006/ole">
            <mc:AlternateContent xmlns:mc="http://schemas.openxmlformats.org/markup-compatibility/2006">
              <mc:Choice xmlns:v="urn:schemas-microsoft-com:vml" Requires="v">
                <p:oleObj spid="_x0000_s33985" name="Equation" r:id="rId10" imgW="1854200" imgH="431800" progId="Equation.3">
                  <p:embed/>
                </p:oleObj>
              </mc:Choice>
              <mc:Fallback>
                <p:oleObj name="Equation" r:id="rId10" imgW="1854200" imgH="4318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3675" y="1743075"/>
                        <a:ext cx="1854200" cy="431800"/>
                      </a:xfrm>
                      <a:prstGeom prst="rect">
                        <a:avLst/>
                      </a:prstGeom>
                      <a:solidFill>
                        <a:srgbClr val="EAEAEA"/>
                      </a:solidFill>
                      <a:ln>
                        <a:solidFill>
                          <a:srgbClr val="C00000"/>
                        </a:solidFill>
                      </a:ln>
                      <a:effectLst/>
                      <a:extLst/>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126CE955-286B-4CE7-840D-85607CBDAAE7}" type="slidenum">
              <a:rPr lang="en-GB" sz="1400" b="0">
                <a:solidFill>
                  <a:schemeClr val="tx1"/>
                </a:solidFill>
                <a:latin typeface="Times New Roman" pitchFamily="18" charset="0"/>
              </a:rPr>
              <a:pPr eaLnBrk="1" hangingPunct="1"/>
              <a:t>32</a:t>
            </a:fld>
            <a:endParaRPr lang="en-GB" sz="1400" b="0">
              <a:solidFill>
                <a:schemeClr val="tx1"/>
              </a:solidFill>
              <a:latin typeface="Times New Roman" pitchFamily="18" charset="0"/>
            </a:endParaRPr>
          </a:p>
        </p:txBody>
      </p:sp>
      <p:sp>
        <p:nvSpPr>
          <p:cNvPr id="34819" name="Rectangle 2"/>
          <p:cNvSpPr>
            <a:spLocks noGrp="1" noChangeArrowheads="1"/>
          </p:cNvSpPr>
          <p:nvPr>
            <p:ph type="title"/>
          </p:nvPr>
        </p:nvSpPr>
        <p:spPr>
          <a:xfrm>
            <a:off x="1331913" y="0"/>
            <a:ext cx="8574087" cy="762000"/>
          </a:xfrm>
        </p:spPr>
        <p:txBody>
          <a:bodyPr/>
          <a:lstStyle/>
          <a:p>
            <a:pPr eaLnBrk="1" hangingPunct="1"/>
            <a:r>
              <a:rPr lang="en-GB" dirty="0" smtClean="0"/>
              <a:t>Synchrotron frequency</a:t>
            </a:r>
          </a:p>
        </p:txBody>
      </p:sp>
      <p:graphicFrame>
        <p:nvGraphicFramePr>
          <p:cNvPr id="34820" name="Object 3"/>
          <p:cNvGraphicFramePr>
            <a:graphicFrameLocks/>
          </p:cNvGraphicFramePr>
          <p:nvPr/>
        </p:nvGraphicFramePr>
        <p:xfrm>
          <a:off x="1017588" y="1084263"/>
          <a:ext cx="4348162" cy="1219200"/>
        </p:xfrm>
        <a:graphic>
          <a:graphicData uri="http://schemas.openxmlformats.org/presentationml/2006/ole">
            <mc:AlternateContent xmlns:mc="http://schemas.openxmlformats.org/markup-compatibility/2006">
              <mc:Choice xmlns:v="urn:schemas-microsoft-com:vml" Requires="v">
                <p:oleObj spid="_x0000_s35053" name="Equation" r:id="rId4" imgW="4394200" imgH="1219200" progId="Equation.3">
                  <p:embed/>
                </p:oleObj>
              </mc:Choice>
              <mc:Fallback>
                <p:oleObj name="Equation" r:id="rId4" imgW="4394200" imgH="1219200" progId="Equation.3">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588" y="1084263"/>
                        <a:ext cx="4348162" cy="1219200"/>
                      </a:xfrm>
                      <a:prstGeom prst="rect">
                        <a:avLst/>
                      </a:prstGeom>
                      <a:solidFill>
                        <a:srgbClr val="EAEAEA"/>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Rectangle 4"/>
          <p:cNvSpPr>
            <a:spLocks noChangeArrowheads="1"/>
          </p:cNvSpPr>
          <p:nvPr/>
        </p:nvSpPr>
        <p:spPr bwMode="auto">
          <a:xfrm>
            <a:off x="528638" y="2535238"/>
            <a:ext cx="904875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For ultra relativistic particles </a:t>
            </a:r>
            <a:r>
              <a:rPr lang="fr-CH" b="0" smtClean="0">
                <a:solidFill>
                  <a:schemeClr val="tx1"/>
                </a:solidFill>
                <a:latin typeface="Arial" charset="0"/>
                <a:sym typeface="Symbol" pitchFamily="18" charset="2"/>
              </a:rPr>
              <a:t> </a:t>
            </a:r>
            <a:r>
              <a:rPr lang="fr-CH" b="0" dirty="0">
                <a:solidFill>
                  <a:schemeClr val="tx1"/>
                </a:solidFill>
                <a:latin typeface="Arial" charset="0"/>
                <a:sym typeface="Symbol" pitchFamily="18" charset="2"/>
              </a:rPr>
              <a:t>&gt;&gt; 1 </a:t>
            </a:r>
            <a:r>
              <a:rPr lang="fr-CH" b="0" dirty="0" smtClean="0">
                <a:solidFill>
                  <a:schemeClr val="tx1"/>
                </a:solidFill>
                <a:latin typeface="Arial" charset="0"/>
                <a:sym typeface="Symbol" pitchFamily="18" charset="2"/>
              </a:rPr>
              <a:t>:</a:t>
            </a:r>
            <a:endParaRPr lang="fr-CH" b="0" dirty="0">
              <a:solidFill>
                <a:schemeClr val="tx1"/>
              </a:solidFill>
              <a:latin typeface="Arial" charset="0"/>
              <a:sym typeface="Symbol" pitchFamily="18" charset="2"/>
            </a:endParaRPr>
          </a:p>
          <a:p>
            <a:pPr marL="381000" indent="-381000">
              <a:lnSpc>
                <a:spcPct val="90000"/>
              </a:lnSpc>
              <a:spcBef>
                <a:spcPct val="20000"/>
              </a:spcBef>
              <a:spcAft>
                <a:spcPct val="20000"/>
              </a:spcAft>
            </a:pPr>
            <a:endParaRPr lang="fr-CH" b="0" dirty="0">
              <a:solidFill>
                <a:schemeClr val="tx1"/>
              </a:solidFill>
              <a:latin typeface="Arial" charset="0"/>
            </a:endParaRPr>
          </a:p>
          <a:p>
            <a:pPr marL="381000" indent="-381000">
              <a:lnSpc>
                <a:spcPct val="90000"/>
              </a:lnSpc>
              <a:spcBef>
                <a:spcPct val="20000"/>
              </a:spcBef>
              <a:spcAft>
                <a:spcPct val="20000"/>
              </a:spcAft>
            </a:pPr>
            <a:endParaRPr lang="fr-CH" b="0" dirty="0">
              <a:solidFill>
                <a:schemeClr val="tx1"/>
              </a:solidFill>
              <a:latin typeface="Arial" charset="0"/>
            </a:endParaRPr>
          </a:p>
        </p:txBody>
      </p:sp>
      <p:graphicFrame>
        <p:nvGraphicFramePr>
          <p:cNvPr id="34822" name="Object 5"/>
          <p:cNvGraphicFramePr>
            <a:graphicFrameLocks/>
          </p:cNvGraphicFramePr>
          <p:nvPr>
            <p:extLst>
              <p:ext uri="{D42A27DB-BD31-4B8C-83A1-F6EECF244321}">
                <p14:modId xmlns:p14="http://schemas.microsoft.com/office/powerpoint/2010/main" val="2660134531"/>
              </p:ext>
            </p:extLst>
          </p:nvPr>
        </p:nvGraphicFramePr>
        <p:xfrm>
          <a:off x="1181100" y="3133725"/>
          <a:ext cx="6848475" cy="1765300"/>
        </p:xfrm>
        <a:graphic>
          <a:graphicData uri="http://schemas.openxmlformats.org/presentationml/2006/ole">
            <mc:AlternateContent xmlns:mc="http://schemas.openxmlformats.org/markup-compatibility/2006">
              <mc:Choice xmlns:v="urn:schemas-microsoft-com:vml" Requires="v">
                <p:oleObj spid="_x0000_s35054" name="Equation" r:id="rId6" imgW="6921360" imgH="1765080" progId="Equation.3">
                  <p:embed/>
                </p:oleObj>
              </mc:Choice>
              <mc:Fallback>
                <p:oleObj name="Equation" r:id="rId6" imgW="6921360" imgH="1765080" progId="Equation.3">
                  <p:embed/>
                  <p:pic>
                    <p:nvPicPr>
                      <p:cNvPr id="0" name="Object 5"/>
                      <p:cNvPicPr>
                        <a:picLocks noChangeArrowheads="1"/>
                      </p:cNvPicPr>
                      <p:nvPr/>
                    </p:nvPicPr>
                    <p:blipFill>
                      <a:blip r:embed="rId7"/>
                      <a:srcRect/>
                      <a:stretch>
                        <a:fillRect/>
                      </a:stretch>
                    </p:blipFill>
                    <p:spPr bwMode="auto">
                      <a:xfrm>
                        <a:off x="1181100" y="3133725"/>
                        <a:ext cx="6848475" cy="1765300"/>
                      </a:xfrm>
                      <a:prstGeom prst="rect">
                        <a:avLst/>
                      </a:prstGeom>
                      <a:solidFill>
                        <a:srgbClr val="EAEAEA"/>
                      </a:solidFill>
                      <a:ln>
                        <a:solidFill>
                          <a:srgbClr val="C00000"/>
                        </a:solidFill>
                      </a:ln>
                      <a:effectLst/>
                      <a:extLst/>
                    </p:spPr>
                  </p:pic>
                </p:oleObj>
              </mc:Fallback>
            </mc:AlternateContent>
          </a:graphicData>
        </a:graphic>
      </p:graphicFrame>
      <p:sp>
        <p:nvSpPr>
          <p:cNvPr id="34823" name="Rectangle 6"/>
          <p:cNvSpPr>
            <a:spLocks noChangeArrowheads="1"/>
          </p:cNvSpPr>
          <p:nvPr/>
        </p:nvSpPr>
        <p:spPr bwMode="auto">
          <a:xfrm>
            <a:off x="528638" y="5146675"/>
            <a:ext cx="904875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en-GB" b="0" smtClean="0">
                <a:solidFill>
                  <a:schemeClr val="tx1"/>
                </a:solidFill>
                <a:latin typeface="Arial" charset="0"/>
              </a:rPr>
              <a:t>For particles with</a:t>
            </a:r>
            <a:r>
              <a:rPr lang="en-GB" b="0" smtClean="0">
                <a:solidFill>
                  <a:schemeClr val="tx1"/>
                </a:solidFill>
                <a:latin typeface="Arial" charset="0"/>
                <a:sym typeface="Symbol" pitchFamily="18" charset="2"/>
              </a:rPr>
              <a:t>:</a:t>
            </a:r>
          </a:p>
          <a:p>
            <a:pPr marL="381000" indent="-381000">
              <a:lnSpc>
                <a:spcPct val="90000"/>
              </a:lnSpc>
              <a:spcBef>
                <a:spcPct val="20000"/>
              </a:spcBef>
              <a:spcAft>
                <a:spcPct val="20000"/>
              </a:spcAft>
            </a:pPr>
            <a:endParaRPr lang="fr-CH" b="0" dirty="0">
              <a:solidFill>
                <a:schemeClr val="tx1"/>
              </a:solidFill>
              <a:latin typeface="Arial" charset="0"/>
            </a:endParaRPr>
          </a:p>
          <a:p>
            <a:pPr marL="381000" indent="-381000">
              <a:lnSpc>
                <a:spcPct val="90000"/>
              </a:lnSpc>
              <a:spcBef>
                <a:spcPct val="20000"/>
              </a:spcBef>
              <a:spcAft>
                <a:spcPct val="20000"/>
              </a:spcAft>
            </a:pPr>
            <a:endParaRPr lang="fr-CH" b="0" dirty="0">
              <a:solidFill>
                <a:schemeClr val="tx1"/>
              </a:solidFill>
              <a:latin typeface="Arial" charset="0"/>
            </a:endParaRPr>
          </a:p>
        </p:txBody>
      </p:sp>
      <p:graphicFrame>
        <p:nvGraphicFramePr>
          <p:cNvPr id="34824" name="Object 7"/>
          <p:cNvGraphicFramePr>
            <a:graphicFrameLocks noChangeAspect="1"/>
          </p:cNvGraphicFramePr>
          <p:nvPr/>
        </p:nvGraphicFramePr>
        <p:xfrm>
          <a:off x="5875338" y="2422525"/>
          <a:ext cx="1206500" cy="660400"/>
        </p:xfrm>
        <a:graphic>
          <a:graphicData uri="http://schemas.openxmlformats.org/presentationml/2006/ole">
            <mc:AlternateContent xmlns:mc="http://schemas.openxmlformats.org/markup-compatibility/2006">
              <mc:Choice xmlns:v="urn:schemas-microsoft-com:vml" Requires="v">
                <p:oleObj spid="_x0000_s35055" name="Equation" r:id="rId8" imgW="1206500" imgH="660400" progId="Equation.3">
                  <p:embed/>
                </p:oleObj>
              </mc:Choice>
              <mc:Fallback>
                <p:oleObj name="Equation" r:id="rId8" imgW="1206500" imgH="6604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5338" y="2422525"/>
                        <a:ext cx="12065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5" name="Object 8"/>
          <p:cNvGraphicFramePr>
            <a:graphicFrameLocks noChangeAspect="1"/>
          </p:cNvGraphicFramePr>
          <p:nvPr/>
        </p:nvGraphicFramePr>
        <p:xfrm>
          <a:off x="2749550" y="5033963"/>
          <a:ext cx="1193800" cy="660400"/>
        </p:xfrm>
        <a:graphic>
          <a:graphicData uri="http://schemas.openxmlformats.org/presentationml/2006/ole">
            <mc:AlternateContent xmlns:mc="http://schemas.openxmlformats.org/markup-compatibility/2006">
              <mc:Choice xmlns:v="urn:schemas-microsoft-com:vml" Requires="v">
                <p:oleObj spid="_x0000_s35056" name="Equation" r:id="rId10" imgW="1193800" imgH="660400" progId="Equation.3">
                  <p:embed/>
                </p:oleObj>
              </mc:Choice>
              <mc:Fallback>
                <p:oleObj name="Equation" r:id="rId10" imgW="1193800" imgH="6604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550" y="5033963"/>
                        <a:ext cx="11938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6" name="Object 9"/>
          <p:cNvGraphicFramePr>
            <a:graphicFrameLocks/>
          </p:cNvGraphicFramePr>
          <p:nvPr>
            <p:extLst>
              <p:ext uri="{D42A27DB-BD31-4B8C-83A1-F6EECF244321}">
                <p14:modId xmlns:p14="http://schemas.microsoft.com/office/powerpoint/2010/main" val="3747007792"/>
              </p:ext>
            </p:extLst>
          </p:nvPr>
        </p:nvGraphicFramePr>
        <p:xfrm>
          <a:off x="1300163" y="5740400"/>
          <a:ext cx="6724650" cy="939800"/>
        </p:xfrm>
        <a:graphic>
          <a:graphicData uri="http://schemas.openxmlformats.org/presentationml/2006/ole">
            <mc:AlternateContent xmlns:mc="http://schemas.openxmlformats.org/markup-compatibility/2006">
              <mc:Choice xmlns:v="urn:schemas-microsoft-com:vml" Requires="v">
                <p:oleObj spid="_x0000_s35057" name="Equation" r:id="rId12" imgW="6794280" imgH="939600" progId="Equation.3">
                  <p:embed/>
                </p:oleObj>
              </mc:Choice>
              <mc:Fallback>
                <p:oleObj name="Equation" r:id="rId12" imgW="6794280" imgH="939600" progId="Equation.3">
                  <p:embed/>
                  <p:pic>
                    <p:nvPicPr>
                      <p:cNvPr id="0" name="Object 9"/>
                      <p:cNvPicPr>
                        <a:picLocks noChangeArrowheads="1"/>
                      </p:cNvPicPr>
                      <p:nvPr/>
                    </p:nvPicPr>
                    <p:blipFill>
                      <a:blip r:embed="rId13"/>
                      <a:srcRect/>
                      <a:stretch>
                        <a:fillRect/>
                      </a:stretch>
                    </p:blipFill>
                    <p:spPr bwMode="auto">
                      <a:xfrm>
                        <a:off x="1300163" y="5740400"/>
                        <a:ext cx="6724650" cy="939800"/>
                      </a:xfrm>
                      <a:prstGeom prst="rect">
                        <a:avLst/>
                      </a:prstGeom>
                      <a:solidFill>
                        <a:srgbClr val="EAEAEA"/>
                      </a:solidFill>
                      <a:ln>
                        <a:solidFill>
                          <a:srgbClr val="C00000"/>
                        </a:solidFill>
                      </a:ln>
                      <a:effectLst/>
                      <a:extLst/>
                    </p:spPr>
                  </p:pic>
                </p:oleObj>
              </mc:Fallback>
            </mc:AlternateContent>
          </a:graphicData>
        </a:graphic>
      </p:graphicFrame>
      <p:sp>
        <p:nvSpPr>
          <p:cNvPr id="34827" name="Rectangle 10"/>
          <p:cNvSpPr>
            <a:spLocks noChangeArrowheads="1"/>
          </p:cNvSpPr>
          <p:nvPr/>
        </p:nvSpPr>
        <p:spPr bwMode="auto">
          <a:xfrm>
            <a:off x="5751512" y="1538288"/>
            <a:ext cx="2758005" cy="4143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gn="ctr">
              <a:lnSpc>
                <a:spcPct val="90000"/>
              </a:lnSpc>
              <a:spcBef>
                <a:spcPct val="20000"/>
              </a:spcBef>
              <a:spcAft>
                <a:spcPct val="20000"/>
              </a:spcAft>
            </a:pPr>
            <a:r>
              <a:rPr lang="en-GB" b="0" dirty="0" smtClean="0">
                <a:solidFill>
                  <a:schemeClr val="tx1"/>
                </a:solidFill>
                <a:latin typeface="Arial" charset="0"/>
              </a:rPr>
              <a:t>Synchrotron frequency</a:t>
            </a:r>
            <a:endParaRPr lang="en-GB" b="0" dirty="0">
              <a:solidFill>
                <a:schemeClr val="tx1"/>
              </a:solidFill>
              <a:latin typeface="Arial" charset="0"/>
              <a:sym typeface="Symbol" pitchFamily="18" charset="2"/>
            </a:endParaRP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B5E3DFC-205F-4ADF-9BE8-03405AA3879D}" type="slidenum">
              <a:rPr lang="en-GB" sz="1400" b="0">
                <a:solidFill>
                  <a:schemeClr val="tx1"/>
                </a:solidFill>
                <a:latin typeface="Times New Roman" pitchFamily="18" charset="0"/>
              </a:rPr>
              <a:pPr eaLnBrk="1" hangingPunct="1"/>
              <a:t>33</a:t>
            </a:fld>
            <a:endParaRPr lang="en-GB" sz="1400" b="0">
              <a:solidFill>
                <a:schemeClr val="tx1"/>
              </a:solidFill>
              <a:latin typeface="Times New Roman" pitchFamily="18" charset="0"/>
            </a:endParaRPr>
          </a:p>
        </p:txBody>
      </p:sp>
      <p:sp>
        <p:nvSpPr>
          <p:cNvPr id="35843" name="Rectangle 2"/>
          <p:cNvSpPr>
            <a:spLocks noGrp="1" noChangeArrowheads="1"/>
          </p:cNvSpPr>
          <p:nvPr>
            <p:ph type="title" idx="4294967295"/>
          </p:nvPr>
        </p:nvSpPr>
        <p:spPr>
          <a:xfrm>
            <a:off x="1331913" y="0"/>
            <a:ext cx="8574087" cy="762000"/>
          </a:xfrm>
        </p:spPr>
        <p:txBody>
          <a:bodyPr/>
          <a:lstStyle/>
          <a:p>
            <a:pPr eaLnBrk="1" hangingPunct="1"/>
            <a:r>
              <a:rPr lang="en-GB" smtClean="0"/>
              <a:t>Example</a:t>
            </a:r>
            <a:endParaRPr lang="en-GB" smtClean="0"/>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887186"/>
            <a:ext cx="8732837" cy="5867400"/>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15900"/>
            <a:ext cx="8801100" cy="6424613"/>
          </a:xfrm>
          <a:prstGeom prst="rect">
            <a:avLst/>
          </a:prstGeom>
          <a:noFill/>
          <a:ln w="9525">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556A017A-208E-418D-B781-BCAA3C46B390}" type="slidenum">
              <a:rPr lang="en-GB" sz="1400" b="0">
                <a:solidFill>
                  <a:schemeClr val="tx1"/>
                </a:solidFill>
                <a:latin typeface="Times New Roman" pitchFamily="18" charset="0"/>
              </a:rPr>
              <a:pPr eaLnBrk="1" hangingPunct="1"/>
              <a:t>35</a:t>
            </a:fld>
            <a:endParaRPr lang="en-GB" sz="1400" b="0">
              <a:solidFill>
                <a:schemeClr val="tx1"/>
              </a:solidFill>
              <a:latin typeface="Times New Roman" pitchFamily="18" charset="0"/>
            </a:endParaRPr>
          </a:p>
        </p:txBody>
      </p:sp>
      <p:sp>
        <p:nvSpPr>
          <p:cNvPr id="37891" name="Rectangle 2"/>
          <p:cNvSpPr>
            <a:spLocks noGrp="1" noChangeArrowheads="1"/>
          </p:cNvSpPr>
          <p:nvPr>
            <p:ph type="title" idx="4294967295"/>
          </p:nvPr>
        </p:nvSpPr>
        <p:spPr>
          <a:xfrm>
            <a:off x="1331913" y="0"/>
            <a:ext cx="8574087" cy="762000"/>
          </a:xfrm>
        </p:spPr>
        <p:txBody>
          <a:bodyPr/>
          <a:lstStyle/>
          <a:p>
            <a:pPr eaLnBrk="1" hangingPunct="1"/>
            <a:r>
              <a:rPr lang="en-GB" dirty="0" smtClean="0"/>
              <a:t>Synchrotron frequency of the model accelerator</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195388"/>
            <a:ext cx="9290050" cy="4465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9E856DA7-9126-44F1-BBB6-B57F3F903514}" type="slidenum">
              <a:rPr lang="en-GB" sz="1400" b="0">
                <a:solidFill>
                  <a:schemeClr val="tx1"/>
                </a:solidFill>
                <a:latin typeface="Times New Roman" pitchFamily="18" charset="0"/>
              </a:rPr>
              <a:pPr eaLnBrk="1" hangingPunct="1"/>
              <a:t>36</a:t>
            </a:fld>
            <a:endParaRPr lang="en-GB" sz="1400" b="0">
              <a:solidFill>
                <a:schemeClr val="tx1"/>
              </a:solidFill>
              <a:latin typeface="Times New Roman" pitchFamily="18" charset="0"/>
            </a:endParaRPr>
          </a:p>
        </p:txBody>
      </p:sp>
      <p:sp>
        <p:nvSpPr>
          <p:cNvPr id="38915" name="Rectangle 2"/>
          <p:cNvSpPr>
            <a:spLocks noGrp="1" noChangeArrowheads="1"/>
          </p:cNvSpPr>
          <p:nvPr>
            <p:ph type="title"/>
          </p:nvPr>
        </p:nvSpPr>
        <p:spPr/>
        <p:txBody>
          <a:bodyPr/>
          <a:lstStyle/>
          <a:p>
            <a:pPr eaLnBrk="1" hangingPunct="1"/>
            <a:r>
              <a:rPr lang="en-GB" noProof="0" dirty="0" smtClean="0"/>
              <a:t>Phase space </a:t>
            </a:r>
            <a:r>
              <a:rPr lang="en-GB" dirty="0" smtClean="0"/>
              <a:t>and </a:t>
            </a:r>
            <a:r>
              <a:rPr lang="en-GB" noProof="0" dirty="0" smtClean="0"/>
              <a:t>Separatrix</a:t>
            </a:r>
          </a:p>
        </p:txBody>
      </p:sp>
      <p:pic>
        <p:nvPicPr>
          <p:cNvPr id="38916" name="Picture 3" descr="separ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44713"/>
            <a:ext cx="853440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4"/>
          <p:cNvSpPr txBox="1">
            <a:spLocks noChangeArrowheads="1"/>
          </p:cNvSpPr>
          <p:nvPr/>
        </p:nvSpPr>
        <p:spPr bwMode="auto">
          <a:xfrm>
            <a:off x="7599101" y="6302653"/>
            <a:ext cx="16626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en-US" sz="1800" b="0" dirty="0" smtClean="0"/>
              <a:t>From </a:t>
            </a:r>
            <a:r>
              <a:rPr lang="en-US" sz="1800" b="0" dirty="0" err="1" smtClean="0"/>
              <a:t>K.Wille</a:t>
            </a:r>
            <a:endParaRPr lang="en-US" sz="1800" b="0" dirty="0"/>
          </a:p>
        </p:txBody>
      </p:sp>
      <p:sp>
        <p:nvSpPr>
          <p:cNvPr id="38918" name="Text Box 5"/>
          <p:cNvSpPr txBox="1">
            <a:spLocks noChangeArrowheads="1"/>
          </p:cNvSpPr>
          <p:nvPr/>
        </p:nvSpPr>
        <p:spPr bwMode="auto">
          <a:xfrm>
            <a:off x="441325" y="1116013"/>
            <a:ext cx="92757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en-GB" b="0" dirty="0" smtClean="0">
                <a:solidFill>
                  <a:schemeClr val="tx1"/>
                </a:solidFill>
                <a:latin typeface="Arial" charset="0"/>
              </a:rPr>
              <a:t>Synchrotron oscillations are for particles with small energy deviation. If the energy deviation becomes too large, particle leave the bucket. </a:t>
            </a:r>
            <a:endParaRPr lang="en-GB" b="0" dirty="0">
              <a:solidFill>
                <a:schemeClr val="tx1"/>
              </a:solidFill>
              <a:latin typeface="Arial" charset="0"/>
            </a:endParaRP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48357550-76CD-4832-9DA8-508C9E44501D}" type="slidenum">
              <a:rPr lang="en-GB" sz="1400" b="0">
                <a:solidFill>
                  <a:schemeClr val="tx1"/>
                </a:solidFill>
                <a:latin typeface="Times New Roman" pitchFamily="18" charset="0"/>
              </a:rPr>
              <a:pPr eaLnBrk="1" hangingPunct="1"/>
              <a:t>37</a:t>
            </a:fld>
            <a:endParaRPr lang="en-GB" sz="1400" b="0">
              <a:solidFill>
                <a:schemeClr val="tx1"/>
              </a:solidFill>
              <a:latin typeface="Times New Roman" pitchFamily="18" charset="0"/>
            </a:endParaRP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022350"/>
            <a:ext cx="6237287"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Footer Placeholder 5"/>
          <p:cNvSpPr txBox="1">
            <a:spLocks/>
          </p:cNvSpPr>
          <p:nvPr/>
        </p:nvSpPr>
        <p:spPr bwMode="auto">
          <a:xfrm>
            <a:off x="8385175" y="5734050"/>
            <a:ext cx="13287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en-GB" sz="1400" b="0">
                <a:solidFill>
                  <a:schemeClr val="tx1"/>
                </a:solidFill>
                <a:latin typeface="Trebuchet MS" pitchFamily="34" charset="0"/>
                <a:cs typeface="Arial" charset="0"/>
              </a:rPr>
              <a:t>Courtesy         E. Ciapala</a:t>
            </a:r>
            <a:endParaRPr lang="en-US" sz="1400" b="0">
              <a:solidFill>
                <a:schemeClr val="tx1"/>
              </a:solidFill>
              <a:latin typeface="Trebuchet MS" pitchFamily="34" charset="0"/>
              <a:cs typeface="Arial" charset="0"/>
            </a:endParaRPr>
          </a:p>
        </p:txBody>
      </p:sp>
      <p:sp>
        <p:nvSpPr>
          <p:cNvPr id="39941" name="Line 5"/>
          <p:cNvSpPr>
            <a:spLocks noChangeShapeType="1"/>
          </p:cNvSpPr>
          <p:nvPr/>
        </p:nvSpPr>
        <p:spPr bwMode="auto">
          <a:xfrm>
            <a:off x="1587500" y="5516563"/>
            <a:ext cx="390525" cy="0"/>
          </a:xfrm>
          <a:prstGeom prst="line">
            <a:avLst/>
          </a:prstGeom>
          <a:noFill/>
          <a:ln w="12700">
            <a:solidFill>
              <a:srgbClr val="FF00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2" name="Text Box 6"/>
          <p:cNvSpPr txBox="1">
            <a:spLocks noChangeArrowheads="1"/>
          </p:cNvSpPr>
          <p:nvPr/>
        </p:nvSpPr>
        <p:spPr bwMode="auto">
          <a:xfrm>
            <a:off x="271463" y="5349875"/>
            <a:ext cx="1247775" cy="336550"/>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a:r>
              <a:rPr lang="en-US" sz="1600" b="0">
                <a:solidFill>
                  <a:schemeClr val="tx1"/>
                </a:solidFill>
                <a:latin typeface="Arial" charset="0"/>
              </a:rPr>
              <a:t>single turn </a:t>
            </a:r>
            <a:endParaRPr lang="en-GB" sz="1600" b="0">
              <a:solidFill>
                <a:schemeClr val="tx1"/>
              </a:solidFill>
              <a:latin typeface="Arial" charset="0"/>
            </a:endParaRPr>
          </a:p>
        </p:txBody>
      </p:sp>
      <p:sp>
        <p:nvSpPr>
          <p:cNvPr id="39943" name="Text Box 7"/>
          <p:cNvSpPr txBox="1">
            <a:spLocks noChangeArrowheads="1"/>
          </p:cNvSpPr>
          <p:nvPr/>
        </p:nvSpPr>
        <p:spPr bwMode="auto">
          <a:xfrm>
            <a:off x="271463" y="2997200"/>
            <a:ext cx="1363662" cy="581025"/>
          </a:xfrm>
          <a:prstGeom prst="rect">
            <a:avLst/>
          </a:prstGeom>
          <a:solidFill>
            <a:srgbClr val="FFFFCC"/>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a:r>
              <a:rPr lang="en-US" sz="1600" b="0">
                <a:solidFill>
                  <a:schemeClr val="tx1"/>
                </a:solidFill>
                <a:latin typeface="Arial" charset="0"/>
              </a:rPr>
              <a:t>about 1000 turns    </a:t>
            </a:r>
            <a:endParaRPr lang="en-GB" sz="1600" b="0">
              <a:solidFill>
                <a:schemeClr val="tx1"/>
              </a:solidFill>
              <a:latin typeface="Arial" charset="0"/>
            </a:endParaRPr>
          </a:p>
        </p:txBody>
      </p:sp>
      <p:sp>
        <p:nvSpPr>
          <p:cNvPr id="39944" name="Line 8"/>
          <p:cNvSpPr>
            <a:spLocks noChangeShapeType="1"/>
          </p:cNvSpPr>
          <p:nvPr/>
        </p:nvSpPr>
        <p:spPr bwMode="auto">
          <a:xfrm flipV="1">
            <a:off x="1208088" y="1628775"/>
            <a:ext cx="0" cy="1223963"/>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5" name="Line 9"/>
          <p:cNvSpPr>
            <a:spLocks noChangeShapeType="1"/>
          </p:cNvSpPr>
          <p:nvPr/>
        </p:nvSpPr>
        <p:spPr bwMode="auto">
          <a:xfrm>
            <a:off x="1208088" y="3716338"/>
            <a:ext cx="0" cy="1296987"/>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6" name="Rectangle 10"/>
          <p:cNvSpPr>
            <a:spLocks noGrp="1" noChangeArrowheads="1"/>
          </p:cNvSpPr>
          <p:nvPr>
            <p:ph type="title" idx="4294967295"/>
          </p:nvPr>
        </p:nvSpPr>
        <p:spPr/>
        <p:txBody>
          <a:bodyPr/>
          <a:lstStyle/>
          <a:p>
            <a:pPr eaLnBrk="1" hangingPunct="1"/>
            <a:r>
              <a:rPr lang="en-GB" dirty="0" smtClean="0"/>
              <a:t>RF off,  </a:t>
            </a:r>
            <a:r>
              <a:rPr lang="en-GB" dirty="0" smtClean="0"/>
              <a:t>de-bunching </a:t>
            </a:r>
            <a:r>
              <a:rPr lang="en-GB" dirty="0" smtClean="0"/>
              <a:t>in ~ 250 turns,  roughly 25 ms</a:t>
            </a:r>
          </a:p>
        </p:txBody>
      </p:sp>
      <p:sp>
        <p:nvSpPr>
          <p:cNvPr id="2" name="TextBox 1"/>
          <p:cNvSpPr txBox="1"/>
          <p:nvPr/>
        </p:nvSpPr>
        <p:spPr>
          <a:xfrm>
            <a:off x="8677468" y="1052053"/>
            <a:ext cx="1228531" cy="707886"/>
          </a:xfrm>
          <a:prstGeom prst="rect">
            <a:avLst/>
          </a:prstGeom>
          <a:noFill/>
        </p:spPr>
        <p:txBody>
          <a:bodyPr wrap="square" rtlCol="0">
            <a:spAutoFit/>
          </a:bodyPr>
          <a:lstStyle/>
          <a:p>
            <a:pPr algn="ctr"/>
            <a:r>
              <a:rPr lang="en-US" dirty="0" smtClean="0"/>
              <a:t>LHC 2008</a:t>
            </a:r>
            <a:endParaRPr lang="de-DE"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1B47D676-B0F9-48B9-989A-CBB9A0A464C4}" type="slidenum">
              <a:rPr lang="en-GB" sz="1400" b="0">
                <a:solidFill>
                  <a:schemeClr val="tx1"/>
                </a:solidFill>
                <a:latin typeface="Times New Roman" pitchFamily="18" charset="0"/>
              </a:rPr>
              <a:pPr eaLnBrk="1" hangingPunct="1"/>
              <a:t>38</a:t>
            </a:fld>
            <a:endParaRPr lang="en-GB" sz="1400" b="0">
              <a:solidFill>
                <a:schemeClr val="tx1"/>
              </a:solidFill>
              <a:latin typeface="Times New Roman" pitchFamily="18" charset="0"/>
            </a:endParaRP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1022350"/>
            <a:ext cx="6238875"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Footer Placeholder 5"/>
          <p:cNvSpPr txBox="1">
            <a:spLocks/>
          </p:cNvSpPr>
          <p:nvPr/>
        </p:nvSpPr>
        <p:spPr bwMode="auto">
          <a:xfrm>
            <a:off x="8385175" y="5734050"/>
            <a:ext cx="15208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en-GB" sz="1400" b="0" smtClean="0">
                <a:solidFill>
                  <a:schemeClr val="tx1"/>
                </a:solidFill>
                <a:latin typeface="Trebuchet MS" pitchFamily="34" charset="0"/>
                <a:cs typeface="Arial" charset="0"/>
              </a:rPr>
              <a:t>Courtesy         E. Ciapala</a:t>
            </a:r>
            <a:endParaRPr lang="en-GB" sz="1400" b="0">
              <a:solidFill>
                <a:schemeClr val="tx1"/>
              </a:solidFill>
              <a:latin typeface="Trebuchet MS" pitchFamily="34" charset="0"/>
              <a:cs typeface="Arial" charset="0"/>
            </a:endParaRPr>
          </a:p>
        </p:txBody>
      </p:sp>
      <p:sp>
        <p:nvSpPr>
          <p:cNvPr id="40965" name="Rectangle 5"/>
          <p:cNvSpPr>
            <a:spLocks noGrp="1" noChangeArrowheads="1"/>
          </p:cNvSpPr>
          <p:nvPr>
            <p:ph type="title" idx="4294967295"/>
          </p:nvPr>
        </p:nvSpPr>
        <p:spPr/>
        <p:txBody>
          <a:bodyPr/>
          <a:lstStyle/>
          <a:p>
            <a:pPr eaLnBrk="1" hangingPunct="1"/>
            <a:r>
              <a:rPr lang="en-GB" dirty="0" smtClean="0"/>
              <a:t>Attempt</a:t>
            </a:r>
            <a:r>
              <a:rPr lang="en-GB" noProof="0" dirty="0" smtClean="0"/>
              <a:t> </a:t>
            </a:r>
            <a:r>
              <a:rPr lang="en-GB" noProof="0" dirty="0" smtClean="0"/>
              <a:t>to capture, at exactly the wrong injection phase…</a:t>
            </a:r>
          </a:p>
        </p:txBody>
      </p:sp>
      <p:sp>
        <p:nvSpPr>
          <p:cNvPr id="6" name="TextBox 5"/>
          <p:cNvSpPr txBox="1"/>
          <p:nvPr/>
        </p:nvSpPr>
        <p:spPr>
          <a:xfrm>
            <a:off x="8677468" y="1052053"/>
            <a:ext cx="1228531" cy="707886"/>
          </a:xfrm>
          <a:prstGeom prst="rect">
            <a:avLst/>
          </a:prstGeom>
          <a:noFill/>
        </p:spPr>
        <p:txBody>
          <a:bodyPr wrap="square" rtlCol="0">
            <a:spAutoFit/>
          </a:bodyPr>
          <a:lstStyle/>
          <a:p>
            <a:pPr algn="ctr"/>
            <a:r>
              <a:rPr lang="en-GB" dirty="0" smtClean="0"/>
              <a:t>LHC 2008</a:t>
            </a:r>
            <a:endParaRPr lang="en-GB" dirty="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2AC236C8-5EE1-423C-9E4B-BABA081E3793}" type="slidenum">
              <a:rPr lang="en-GB" sz="1400" b="0">
                <a:solidFill>
                  <a:schemeClr val="tx1"/>
                </a:solidFill>
                <a:latin typeface="Times New Roman" pitchFamily="18" charset="0"/>
              </a:rPr>
              <a:pPr eaLnBrk="1" hangingPunct="1"/>
              <a:t>39</a:t>
            </a:fld>
            <a:endParaRPr lang="en-GB" sz="1400" b="0">
              <a:solidFill>
                <a:schemeClr val="tx1"/>
              </a:solidFill>
              <a:latin typeface="Times New Roman" pitchFamily="18" charset="0"/>
            </a:endParaRPr>
          </a:p>
        </p:txBody>
      </p:sp>
      <p:pic>
        <p:nvPicPr>
          <p:cNvPr id="419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1022350"/>
            <a:ext cx="6238875"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Footer Placeholder 5"/>
          <p:cNvSpPr txBox="1">
            <a:spLocks/>
          </p:cNvSpPr>
          <p:nvPr/>
        </p:nvSpPr>
        <p:spPr bwMode="auto">
          <a:xfrm>
            <a:off x="8385175" y="5734050"/>
            <a:ext cx="15208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en-GB" sz="1400" b="0" smtClean="0">
                <a:solidFill>
                  <a:schemeClr val="tx1"/>
                </a:solidFill>
                <a:latin typeface="Trebuchet MS" pitchFamily="34" charset="0"/>
                <a:cs typeface="Arial" charset="0"/>
              </a:rPr>
              <a:t>Courtesy         E. Ciapala</a:t>
            </a:r>
            <a:endParaRPr lang="en-GB" sz="1400" b="0">
              <a:solidFill>
                <a:schemeClr val="tx1"/>
              </a:solidFill>
              <a:latin typeface="Trebuchet MS" pitchFamily="34" charset="0"/>
              <a:cs typeface="Arial" charset="0"/>
            </a:endParaRPr>
          </a:p>
        </p:txBody>
      </p:sp>
      <p:sp>
        <p:nvSpPr>
          <p:cNvPr id="41989" name="Rectangle 5"/>
          <p:cNvSpPr>
            <a:spLocks noGrp="1" noChangeArrowheads="1"/>
          </p:cNvSpPr>
          <p:nvPr>
            <p:ph type="title" idx="4294967295"/>
          </p:nvPr>
        </p:nvSpPr>
        <p:spPr/>
        <p:txBody>
          <a:bodyPr/>
          <a:lstStyle/>
          <a:p>
            <a:pPr eaLnBrk="1" hangingPunct="1"/>
            <a:r>
              <a:rPr lang="en-GB" smtClean="0"/>
              <a:t>Capture with corrected injection phasing</a:t>
            </a:r>
            <a:endParaRPr lang="en-GB" smtClean="0"/>
          </a:p>
        </p:txBody>
      </p:sp>
      <p:sp>
        <p:nvSpPr>
          <p:cNvPr id="6" name="TextBox 5"/>
          <p:cNvSpPr txBox="1"/>
          <p:nvPr/>
        </p:nvSpPr>
        <p:spPr>
          <a:xfrm>
            <a:off x="8677468" y="1052053"/>
            <a:ext cx="1228531" cy="707886"/>
          </a:xfrm>
          <a:prstGeom prst="rect">
            <a:avLst/>
          </a:prstGeom>
          <a:noFill/>
        </p:spPr>
        <p:txBody>
          <a:bodyPr wrap="square" rtlCol="0">
            <a:spAutoFit/>
          </a:bodyPr>
          <a:lstStyle/>
          <a:p>
            <a:pPr algn="ctr"/>
            <a:r>
              <a:rPr lang="en-GB" smtClean="0"/>
              <a:t>LHC 2008</a:t>
            </a:r>
            <a:endParaRPr lang="en-GB"/>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70994614-AED0-474B-8A3F-6F803570E13A}" type="slidenum">
              <a:rPr lang="en-GB" sz="1400" b="0">
                <a:solidFill>
                  <a:schemeClr val="tx1"/>
                </a:solidFill>
                <a:latin typeface="Times New Roman" pitchFamily="18" charset="0"/>
              </a:rPr>
              <a:pPr eaLnBrk="1" hangingPunct="1"/>
              <a:t>4</a:t>
            </a:fld>
            <a:endParaRPr lang="en-GB" sz="1400" b="0" dirty="0">
              <a:solidFill>
                <a:schemeClr val="tx1"/>
              </a:solidFill>
              <a:latin typeface="Times New Roman" pitchFamily="18" charset="0"/>
            </a:endParaRPr>
          </a:p>
        </p:txBody>
      </p:sp>
      <p:sp>
        <p:nvSpPr>
          <p:cNvPr id="7171" name="Text Box 4"/>
          <p:cNvSpPr txBox="1">
            <a:spLocks noChangeArrowheads="1"/>
          </p:cNvSpPr>
          <p:nvPr/>
        </p:nvSpPr>
        <p:spPr bwMode="auto">
          <a:xfrm>
            <a:off x="488950" y="981075"/>
            <a:ext cx="4681538" cy="82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sz="1600" dirty="0">
                <a:latin typeface="Arial" charset="0"/>
              </a:rPr>
              <a:t>Kreisbeschleuniger: Beschleunigung durch vielfaches Durchlaufen durch (wenige) Beschleunigungstrecken</a:t>
            </a:r>
          </a:p>
        </p:txBody>
      </p:sp>
      <p:sp>
        <p:nvSpPr>
          <p:cNvPr id="7172" name="Text Box 5">
            <a:hlinkClick r:id="rId3" action="ppaction://hlinksldjump"/>
          </p:cNvPr>
          <p:cNvSpPr txBox="1">
            <a:spLocks noChangeArrowheads="1"/>
          </p:cNvSpPr>
          <p:nvPr/>
        </p:nvSpPr>
        <p:spPr bwMode="auto">
          <a:xfrm>
            <a:off x="2216150" y="5157788"/>
            <a:ext cx="395288" cy="290512"/>
          </a:xfrm>
          <a:prstGeom prst="rect">
            <a:avLst/>
          </a:prstGeom>
          <a:solidFill>
            <a:srgbClr val="FFFF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36000">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de-DE" sz="1600" dirty="0">
                <a:sym typeface="Symbol" pitchFamily="18" charset="2"/>
              </a:rPr>
              <a:t></a:t>
            </a:r>
          </a:p>
        </p:txBody>
      </p:sp>
      <p:grpSp>
        <p:nvGrpSpPr>
          <p:cNvPr id="7173" name="Group 12"/>
          <p:cNvGrpSpPr>
            <a:grpSpLocks/>
          </p:cNvGrpSpPr>
          <p:nvPr/>
        </p:nvGrpSpPr>
        <p:grpSpPr bwMode="auto">
          <a:xfrm>
            <a:off x="528638" y="985838"/>
            <a:ext cx="8482012" cy="5872162"/>
            <a:chOff x="308" y="411"/>
            <a:chExt cx="5343" cy="3699"/>
          </a:xfrm>
        </p:grpSpPr>
        <p:pic>
          <p:nvPicPr>
            <p:cNvPr id="7175" name="Picture 2" descr="components-of-lep-accel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 y="411"/>
              <a:ext cx="5343" cy="36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7176" name="Group 11"/>
            <p:cNvGrpSpPr>
              <a:grpSpLocks/>
            </p:cNvGrpSpPr>
            <p:nvPr/>
          </p:nvGrpSpPr>
          <p:grpSpPr bwMode="auto">
            <a:xfrm>
              <a:off x="2318" y="669"/>
              <a:ext cx="2058" cy="2637"/>
              <a:chOff x="2318" y="669"/>
              <a:chExt cx="2058" cy="2637"/>
            </a:xfrm>
          </p:grpSpPr>
          <p:sp>
            <p:nvSpPr>
              <p:cNvPr id="7177" name="Rectangle 6"/>
              <p:cNvSpPr>
                <a:spLocks noChangeArrowheads="1"/>
              </p:cNvSpPr>
              <p:nvPr/>
            </p:nvSpPr>
            <p:spPr bwMode="auto">
              <a:xfrm rot="-295056">
                <a:off x="3833" y="669"/>
                <a:ext cx="543" cy="3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7178" name="Rectangle 7"/>
              <p:cNvSpPr>
                <a:spLocks noChangeArrowheads="1"/>
              </p:cNvSpPr>
              <p:nvPr/>
            </p:nvSpPr>
            <p:spPr bwMode="auto">
              <a:xfrm rot="-295056">
                <a:off x="2318" y="1404"/>
                <a:ext cx="280"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7179" name="Rectangle 8"/>
              <p:cNvSpPr>
                <a:spLocks noChangeArrowheads="1"/>
              </p:cNvSpPr>
              <p:nvPr/>
            </p:nvSpPr>
            <p:spPr bwMode="auto">
              <a:xfrm rot="572089">
                <a:off x="3293" y="1411"/>
                <a:ext cx="280"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7180" name="Rectangle 9"/>
              <p:cNvSpPr>
                <a:spLocks noChangeArrowheads="1"/>
              </p:cNvSpPr>
              <p:nvPr/>
            </p:nvSpPr>
            <p:spPr bwMode="auto">
              <a:xfrm rot="397021">
                <a:off x="2344" y="3107"/>
                <a:ext cx="280"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7181" name="Rectangle 10"/>
              <p:cNvSpPr>
                <a:spLocks noChangeArrowheads="1"/>
              </p:cNvSpPr>
              <p:nvPr/>
            </p:nvSpPr>
            <p:spPr bwMode="auto">
              <a:xfrm rot="-569492">
                <a:off x="3260" y="3105"/>
                <a:ext cx="280"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grpSp>
      <p:sp>
        <p:nvSpPr>
          <p:cNvPr id="7174" name="Rectangle 3"/>
          <p:cNvSpPr>
            <a:spLocks noGrp="1" noChangeArrowheads="1"/>
          </p:cNvSpPr>
          <p:nvPr>
            <p:ph type="title"/>
          </p:nvPr>
        </p:nvSpPr>
        <p:spPr>
          <a:xfrm>
            <a:off x="771525" y="0"/>
            <a:ext cx="9134475" cy="762000"/>
          </a:xfrm>
        </p:spPr>
        <p:txBody>
          <a:bodyPr/>
          <a:lstStyle/>
          <a:p>
            <a:pPr eaLnBrk="1" hangingPunct="1"/>
            <a:r>
              <a:rPr lang="de-DE" noProof="0" dirty="0" err="1" smtClean="0"/>
              <a:t>Principal</a:t>
            </a:r>
            <a:r>
              <a:rPr lang="de-DE" noProof="0" smtClean="0"/>
              <a:t> machine components of an accelerator</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8AB41EF5-732C-4FF0-9EA3-045DFA4EF85D}" type="slidenum">
              <a:rPr lang="en-GB" sz="1400" b="0">
                <a:solidFill>
                  <a:schemeClr val="tx1"/>
                </a:solidFill>
                <a:latin typeface="Times New Roman" pitchFamily="18" charset="0"/>
              </a:rPr>
              <a:pPr eaLnBrk="1" hangingPunct="1"/>
              <a:t>40</a:t>
            </a:fld>
            <a:endParaRPr lang="en-GB" sz="1400" b="0">
              <a:solidFill>
                <a:schemeClr val="tx1"/>
              </a:solidFill>
              <a:latin typeface="Times New Roman" pitchFamily="18" charset="0"/>
            </a:endParaRPr>
          </a:p>
        </p:txBody>
      </p:sp>
      <p:pic>
        <p:nvPicPr>
          <p:cNvPr id="43011"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50" y="981075"/>
            <a:ext cx="6238875"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Footer Placeholder 5"/>
          <p:cNvSpPr txBox="1">
            <a:spLocks/>
          </p:cNvSpPr>
          <p:nvPr/>
        </p:nvSpPr>
        <p:spPr bwMode="auto">
          <a:xfrm>
            <a:off x="8385175" y="5734050"/>
            <a:ext cx="15208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en-GB" sz="1400" b="0">
                <a:solidFill>
                  <a:schemeClr val="tx1"/>
                </a:solidFill>
                <a:latin typeface="Trebuchet MS" pitchFamily="34" charset="0"/>
                <a:cs typeface="Arial" charset="0"/>
              </a:rPr>
              <a:t>Courtesy         E. Ciapala</a:t>
            </a:r>
            <a:endParaRPr lang="en-US" sz="1400" b="0">
              <a:solidFill>
                <a:schemeClr val="tx1"/>
              </a:solidFill>
              <a:latin typeface="Trebuchet MS" pitchFamily="34" charset="0"/>
              <a:cs typeface="Arial" charset="0"/>
            </a:endParaRPr>
          </a:p>
        </p:txBody>
      </p:sp>
      <p:sp>
        <p:nvSpPr>
          <p:cNvPr id="43013" name="Rectangle 5"/>
          <p:cNvSpPr>
            <a:spLocks noGrp="1" noChangeArrowheads="1"/>
          </p:cNvSpPr>
          <p:nvPr>
            <p:ph type="title" idx="4294967295"/>
          </p:nvPr>
        </p:nvSpPr>
        <p:spPr/>
        <p:txBody>
          <a:bodyPr/>
          <a:lstStyle/>
          <a:p>
            <a:pPr eaLnBrk="1" hangingPunct="1"/>
            <a:r>
              <a:rPr lang="en-GB" dirty="0" smtClean="0"/>
              <a:t>Capture with optimum injection phasing, correct frequency</a:t>
            </a:r>
          </a:p>
        </p:txBody>
      </p:sp>
      <p:sp>
        <p:nvSpPr>
          <p:cNvPr id="6" name="TextBox 5"/>
          <p:cNvSpPr txBox="1"/>
          <p:nvPr/>
        </p:nvSpPr>
        <p:spPr>
          <a:xfrm>
            <a:off x="8677468" y="1052053"/>
            <a:ext cx="1228531" cy="707886"/>
          </a:xfrm>
          <a:prstGeom prst="rect">
            <a:avLst/>
          </a:prstGeom>
          <a:noFill/>
        </p:spPr>
        <p:txBody>
          <a:bodyPr wrap="square" rtlCol="0">
            <a:spAutoFit/>
          </a:bodyPr>
          <a:lstStyle/>
          <a:p>
            <a:pPr algn="ctr"/>
            <a:r>
              <a:rPr lang="en-US" dirty="0" smtClean="0"/>
              <a:t>LHC 2008</a:t>
            </a:r>
            <a:endParaRPr lang="de-DE"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1"/>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fld id="{F2062A36-D960-42DF-A627-AA609619DA82}" type="slidenum">
              <a:rPr lang="en-GB" sz="1400" b="0">
                <a:solidFill>
                  <a:schemeClr val="tx1"/>
                </a:solidFill>
                <a:latin typeface="Times New Roman" pitchFamily="18" charset="0"/>
              </a:rPr>
              <a:pPr/>
              <a:t>41</a:t>
            </a:fld>
            <a:endParaRPr lang="en-GB" sz="1400" b="0">
              <a:solidFill>
                <a:schemeClr val="tx1"/>
              </a:solidFill>
              <a:latin typeface="Times New Roman" pitchFamily="18" charset="0"/>
            </a:endParaRPr>
          </a:p>
        </p:txBody>
      </p:sp>
      <p:sp>
        <p:nvSpPr>
          <p:cNvPr id="857090" name="Title 1"/>
          <p:cNvSpPr>
            <a:spLocks noGrp="1"/>
          </p:cNvSpPr>
          <p:nvPr>
            <p:ph type="title" idx="4294967295"/>
          </p:nvPr>
        </p:nvSpPr>
        <p:spPr>
          <a:xfrm>
            <a:off x="1243013" y="0"/>
            <a:ext cx="8248650" cy="715963"/>
          </a:xfrm>
        </p:spPr>
        <p:txBody>
          <a:bodyPr lIns="91440" tIns="45720" rIns="91440" bIns="45720"/>
          <a:lstStyle/>
          <a:p>
            <a:pPr algn="l" eaLnBrk="1" hangingPunct="1">
              <a:defRPr/>
            </a:pPr>
            <a:r>
              <a:rPr lang="de-DE" noProof="0" smtClean="0"/>
              <a:t>RF buckets and bunches at LHC</a:t>
            </a:r>
          </a:p>
        </p:txBody>
      </p:sp>
      <p:sp>
        <p:nvSpPr>
          <p:cNvPr id="6" name="Rectangle 6"/>
          <p:cNvSpPr>
            <a:spLocks noChangeArrowheads="1"/>
          </p:cNvSpPr>
          <p:nvPr/>
        </p:nvSpPr>
        <p:spPr bwMode="auto">
          <a:xfrm>
            <a:off x="403225" y="3455988"/>
            <a:ext cx="508000" cy="368300"/>
          </a:xfrm>
          <a:prstGeom prst="rect">
            <a:avLst/>
          </a:prstGeom>
          <a:noFill/>
          <a:ln w="9525">
            <a:noFill/>
            <a:miter lim="800000"/>
            <a:headEnd/>
            <a:tailEnd/>
          </a:ln>
          <a:effectLst/>
        </p:spPr>
        <p:txBody>
          <a:bodyPr wrap="none">
            <a:spAutoFit/>
          </a:bodyPr>
          <a:lstStyle/>
          <a:p>
            <a:pPr eaLnBrk="0" hangingPunct="0">
              <a:defRPr/>
            </a:pPr>
            <a:r>
              <a:rPr lang="en-US" sz="1800" b="0" dirty="0">
                <a:solidFill>
                  <a:schemeClr val="tx1"/>
                </a:solidFill>
                <a:latin typeface="+mn-lt"/>
                <a:sym typeface="Symbol" pitchFamily="18" charset="2"/>
              </a:rPr>
              <a:t>E</a:t>
            </a:r>
          </a:p>
        </p:txBody>
      </p:sp>
      <p:sp>
        <p:nvSpPr>
          <p:cNvPr id="7" name="Text Box 7"/>
          <p:cNvSpPr txBox="1">
            <a:spLocks noChangeArrowheads="1"/>
          </p:cNvSpPr>
          <p:nvPr/>
        </p:nvSpPr>
        <p:spPr bwMode="auto">
          <a:xfrm>
            <a:off x="8983663" y="1993900"/>
            <a:ext cx="719137" cy="369888"/>
          </a:xfrm>
          <a:prstGeom prst="rect">
            <a:avLst/>
          </a:prstGeom>
          <a:noFill/>
          <a:ln w="9525">
            <a:noFill/>
            <a:miter lim="800000"/>
            <a:headEnd/>
            <a:tailEnd/>
          </a:ln>
          <a:effectLst/>
        </p:spPr>
        <p:txBody>
          <a:bodyPr wrap="none">
            <a:spAutoFit/>
          </a:bodyPr>
          <a:lstStyle/>
          <a:p>
            <a:pPr eaLnBrk="0" hangingPunct="0">
              <a:defRPr/>
            </a:pPr>
            <a:r>
              <a:rPr lang="en-US" sz="1800" b="0" dirty="0">
                <a:solidFill>
                  <a:schemeClr val="tx1"/>
                </a:solidFill>
                <a:latin typeface="+mn-lt"/>
                <a:sym typeface="Symbol" pitchFamily="18" charset="2"/>
              </a:rPr>
              <a:t>time</a:t>
            </a:r>
            <a:endParaRPr lang="en-US" sz="1800" b="0" dirty="0">
              <a:solidFill>
                <a:schemeClr val="tx1"/>
              </a:solidFill>
              <a:latin typeface="+mn-lt"/>
            </a:endParaRPr>
          </a:p>
        </p:txBody>
      </p:sp>
      <p:grpSp>
        <p:nvGrpSpPr>
          <p:cNvPr id="44038" name="Group 24"/>
          <p:cNvGrpSpPr>
            <a:grpSpLocks/>
          </p:cNvGrpSpPr>
          <p:nvPr/>
        </p:nvGrpSpPr>
        <p:grpSpPr bwMode="auto">
          <a:xfrm>
            <a:off x="403225" y="4370388"/>
            <a:ext cx="2146300" cy="862012"/>
            <a:chOff x="1371600" y="4495800"/>
            <a:chExt cx="1981199" cy="862934"/>
          </a:xfrm>
        </p:grpSpPr>
        <p:sp>
          <p:nvSpPr>
            <p:cNvPr id="44091" name="Freeform 8"/>
            <p:cNvSpPr>
              <a:spLocks/>
            </p:cNvSpPr>
            <p:nvPr/>
          </p:nvSpPr>
          <p:spPr bwMode="auto">
            <a:xfrm rot="10800000">
              <a:off x="1371600" y="4928393"/>
              <a:ext cx="1948720" cy="430341"/>
            </a:xfrm>
            <a:custGeom>
              <a:avLst/>
              <a:gdLst>
                <a:gd name="T0" fmla="*/ 0 w 2880"/>
                <a:gd name="T1" fmla="*/ 2147483647 h 764"/>
                <a:gd name="T2" fmla="*/ 2147483647 w 2880"/>
                <a:gd name="T3" fmla="*/ 0 h 764"/>
                <a:gd name="T4" fmla="*/ 2147483647 w 2880"/>
                <a:gd name="T5" fmla="*/ 2147483647 h 764"/>
                <a:gd name="T6" fmla="*/ 0 60000 65536"/>
                <a:gd name="T7" fmla="*/ 0 60000 65536"/>
                <a:gd name="T8" fmla="*/ 0 60000 65536"/>
                <a:gd name="T9" fmla="*/ 0 w 2880"/>
                <a:gd name="T10" fmla="*/ 0 h 764"/>
                <a:gd name="T11" fmla="*/ 2880 w 2880"/>
                <a:gd name="T12" fmla="*/ 764 h 764"/>
              </a:gdLst>
              <a:ahLst/>
              <a:cxnLst>
                <a:cxn ang="T6">
                  <a:pos x="T0" y="T1"/>
                </a:cxn>
                <a:cxn ang="T7">
                  <a:pos x="T2" y="T3"/>
                </a:cxn>
                <a:cxn ang="T8">
                  <a:pos x="T4" y="T5"/>
                </a:cxn>
              </a:cxnLst>
              <a:rect l="T9" t="T10" r="T11" b="T12"/>
              <a:pathLst>
                <a:path w="2880" h="764">
                  <a:moveTo>
                    <a:pt x="0" y="764"/>
                  </a:moveTo>
                  <a:cubicBezTo>
                    <a:pt x="456" y="380"/>
                    <a:pt x="977" y="0"/>
                    <a:pt x="1457" y="0"/>
                  </a:cubicBezTo>
                  <a:cubicBezTo>
                    <a:pt x="1937" y="0"/>
                    <a:pt x="2656" y="595"/>
                    <a:pt x="2880" y="764"/>
                  </a:cubicBezTo>
                </a:path>
              </a:pathLst>
            </a:cu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de-DE"/>
            </a:p>
          </p:txBody>
        </p:sp>
        <p:sp>
          <p:nvSpPr>
            <p:cNvPr id="44092" name="Freeform 9"/>
            <p:cNvSpPr>
              <a:spLocks/>
            </p:cNvSpPr>
            <p:nvPr/>
          </p:nvSpPr>
          <p:spPr bwMode="auto">
            <a:xfrm rot="19017">
              <a:off x="1404079" y="4495800"/>
              <a:ext cx="1948720" cy="432594"/>
            </a:xfrm>
            <a:custGeom>
              <a:avLst/>
              <a:gdLst>
                <a:gd name="T0" fmla="*/ 0 w 2880"/>
                <a:gd name="T1" fmla="*/ 2147483647 h 768"/>
                <a:gd name="T2" fmla="*/ 2147483647 w 2880"/>
                <a:gd name="T3" fmla="*/ 0 h 768"/>
                <a:gd name="T4" fmla="*/ 2147483647 w 2880"/>
                <a:gd name="T5" fmla="*/ 2147483647 h 768"/>
                <a:gd name="T6" fmla="*/ 0 60000 65536"/>
                <a:gd name="T7" fmla="*/ 0 60000 65536"/>
                <a:gd name="T8" fmla="*/ 0 60000 65536"/>
                <a:gd name="T9" fmla="*/ 0 w 2880"/>
                <a:gd name="T10" fmla="*/ 0 h 768"/>
                <a:gd name="T11" fmla="*/ 2880 w 2880"/>
                <a:gd name="T12" fmla="*/ 768 h 768"/>
              </a:gdLst>
              <a:ahLst/>
              <a:cxnLst>
                <a:cxn ang="T6">
                  <a:pos x="T0" y="T1"/>
                </a:cxn>
                <a:cxn ang="T7">
                  <a:pos x="T2" y="T3"/>
                </a:cxn>
                <a:cxn ang="T8">
                  <a:pos x="T4" y="T5"/>
                </a:cxn>
              </a:cxnLst>
              <a:rect l="T9" t="T10" r="T11" b="T12"/>
              <a:pathLst>
                <a:path w="2880" h="768">
                  <a:moveTo>
                    <a:pt x="0" y="768"/>
                  </a:moveTo>
                  <a:cubicBezTo>
                    <a:pt x="456" y="384"/>
                    <a:pt x="912" y="0"/>
                    <a:pt x="1392" y="0"/>
                  </a:cubicBezTo>
                  <a:cubicBezTo>
                    <a:pt x="1872" y="0"/>
                    <a:pt x="2632" y="640"/>
                    <a:pt x="2880" y="768"/>
                  </a:cubicBezTo>
                </a:path>
              </a:pathLst>
            </a:cu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4093" name="Oval 10"/>
            <p:cNvSpPr>
              <a:spLocks noChangeArrowheads="1"/>
            </p:cNvSpPr>
            <p:nvPr/>
          </p:nvSpPr>
          <p:spPr bwMode="auto">
            <a:xfrm>
              <a:off x="2313481" y="4901357"/>
              <a:ext cx="64957" cy="54074"/>
            </a:xfrm>
            <a:prstGeom prst="ellipse">
              <a:avLst/>
            </a:prstGeom>
            <a:solidFill>
              <a:schemeClr val="accent1"/>
            </a:solidFill>
            <a:ln w="9525">
              <a:solidFill>
                <a:schemeClr val="tx1"/>
              </a:solidFill>
              <a:round/>
              <a:headEnd/>
              <a:tailEnd/>
            </a:ln>
          </p:spPr>
          <p:txBody>
            <a:bodyPr wrap="none" anchor="ctr"/>
            <a:lstStyle/>
            <a:p>
              <a:pPr eaLnBrk="0" hangingPunct="0"/>
              <a:endParaRPr lang="de-DE" sz="1800" b="0">
                <a:solidFill>
                  <a:schemeClr val="tx1"/>
                </a:solidFill>
                <a:latin typeface="Comic Sans MS" pitchFamily="66" charset="0"/>
              </a:endParaRPr>
            </a:p>
          </p:txBody>
        </p:sp>
        <p:sp>
          <p:nvSpPr>
            <p:cNvPr id="44094" name="Oval 11"/>
            <p:cNvSpPr>
              <a:spLocks noChangeArrowheads="1"/>
            </p:cNvSpPr>
            <p:nvPr/>
          </p:nvSpPr>
          <p:spPr bwMode="auto">
            <a:xfrm>
              <a:off x="1858780" y="4712097"/>
              <a:ext cx="1039318" cy="432594"/>
            </a:xfrm>
            <a:prstGeom prst="ellipse">
              <a:avLst/>
            </a:prstGeom>
            <a:gradFill rotWithShape="0">
              <a:gsLst>
                <a:gs pos="0">
                  <a:srgbClr val="5E5E76"/>
                </a:gs>
                <a:gs pos="100000">
                  <a:srgbClr val="CCCCFF"/>
                </a:gs>
              </a:gsLst>
              <a:path path="shape">
                <a:fillToRect l="50000" t="50000" r="50000" b="50000"/>
              </a:path>
            </a:gradFill>
            <a:ln w="9525">
              <a:solidFill>
                <a:srgbClr val="CCCCFF"/>
              </a:solidFill>
              <a:round/>
              <a:headEnd/>
              <a:tailEnd/>
            </a:ln>
          </p:spPr>
          <p:txBody>
            <a:bodyPr wrap="none" anchor="ctr"/>
            <a:lstStyle/>
            <a:p>
              <a:pPr eaLnBrk="0" hangingPunct="0"/>
              <a:endParaRPr lang="de-DE" sz="1800" b="0">
                <a:solidFill>
                  <a:schemeClr val="tx1"/>
                </a:solidFill>
                <a:latin typeface="Comic Sans MS" pitchFamily="66" charset="0"/>
              </a:endParaRPr>
            </a:p>
          </p:txBody>
        </p:sp>
      </p:grpSp>
      <p:grpSp>
        <p:nvGrpSpPr>
          <p:cNvPr id="44039" name="Group 25"/>
          <p:cNvGrpSpPr>
            <a:grpSpLocks/>
          </p:cNvGrpSpPr>
          <p:nvPr/>
        </p:nvGrpSpPr>
        <p:grpSpPr bwMode="auto">
          <a:xfrm>
            <a:off x="2549525" y="4370388"/>
            <a:ext cx="2146300" cy="862012"/>
            <a:chOff x="1371600" y="4495800"/>
            <a:chExt cx="1981199" cy="862934"/>
          </a:xfrm>
        </p:grpSpPr>
        <p:sp>
          <p:nvSpPr>
            <p:cNvPr id="44089" name="Freeform 8"/>
            <p:cNvSpPr>
              <a:spLocks/>
            </p:cNvSpPr>
            <p:nvPr/>
          </p:nvSpPr>
          <p:spPr bwMode="auto">
            <a:xfrm rot="10800000">
              <a:off x="1371600" y="4928393"/>
              <a:ext cx="1948720" cy="430341"/>
            </a:xfrm>
            <a:custGeom>
              <a:avLst/>
              <a:gdLst>
                <a:gd name="T0" fmla="*/ 0 w 2880"/>
                <a:gd name="T1" fmla="*/ 2147483647 h 764"/>
                <a:gd name="T2" fmla="*/ 2147483647 w 2880"/>
                <a:gd name="T3" fmla="*/ 0 h 764"/>
                <a:gd name="T4" fmla="*/ 2147483647 w 2880"/>
                <a:gd name="T5" fmla="*/ 2147483647 h 764"/>
                <a:gd name="T6" fmla="*/ 0 60000 65536"/>
                <a:gd name="T7" fmla="*/ 0 60000 65536"/>
                <a:gd name="T8" fmla="*/ 0 60000 65536"/>
                <a:gd name="T9" fmla="*/ 0 w 2880"/>
                <a:gd name="T10" fmla="*/ 0 h 764"/>
                <a:gd name="T11" fmla="*/ 2880 w 2880"/>
                <a:gd name="T12" fmla="*/ 764 h 764"/>
              </a:gdLst>
              <a:ahLst/>
              <a:cxnLst>
                <a:cxn ang="T6">
                  <a:pos x="T0" y="T1"/>
                </a:cxn>
                <a:cxn ang="T7">
                  <a:pos x="T2" y="T3"/>
                </a:cxn>
                <a:cxn ang="T8">
                  <a:pos x="T4" y="T5"/>
                </a:cxn>
              </a:cxnLst>
              <a:rect l="T9" t="T10" r="T11" b="T12"/>
              <a:pathLst>
                <a:path w="2880" h="764">
                  <a:moveTo>
                    <a:pt x="0" y="764"/>
                  </a:moveTo>
                  <a:cubicBezTo>
                    <a:pt x="456" y="380"/>
                    <a:pt x="977" y="0"/>
                    <a:pt x="1457" y="0"/>
                  </a:cubicBezTo>
                  <a:cubicBezTo>
                    <a:pt x="1937" y="0"/>
                    <a:pt x="2656" y="595"/>
                    <a:pt x="2880" y="764"/>
                  </a:cubicBezTo>
                </a:path>
              </a:pathLst>
            </a:cu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de-DE"/>
            </a:p>
          </p:txBody>
        </p:sp>
        <p:sp>
          <p:nvSpPr>
            <p:cNvPr id="44090" name="Freeform 9"/>
            <p:cNvSpPr>
              <a:spLocks/>
            </p:cNvSpPr>
            <p:nvPr/>
          </p:nvSpPr>
          <p:spPr bwMode="auto">
            <a:xfrm rot="19017">
              <a:off x="1404079" y="4495800"/>
              <a:ext cx="1948720" cy="432594"/>
            </a:xfrm>
            <a:custGeom>
              <a:avLst/>
              <a:gdLst>
                <a:gd name="T0" fmla="*/ 0 w 2880"/>
                <a:gd name="T1" fmla="*/ 2147483647 h 768"/>
                <a:gd name="T2" fmla="*/ 2147483647 w 2880"/>
                <a:gd name="T3" fmla="*/ 0 h 768"/>
                <a:gd name="T4" fmla="*/ 2147483647 w 2880"/>
                <a:gd name="T5" fmla="*/ 2147483647 h 768"/>
                <a:gd name="T6" fmla="*/ 0 60000 65536"/>
                <a:gd name="T7" fmla="*/ 0 60000 65536"/>
                <a:gd name="T8" fmla="*/ 0 60000 65536"/>
                <a:gd name="T9" fmla="*/ 0 w 2880"/>
                <a:gd name="T10" fmla="*/ 0 h 768"/>
                <a:gd name="T11" fmla="*/ 2880 w 2880"/>
                <a:gd name="T12" fmla="*/ 768 h 768"/>
              </a:gdLst>
              <a:ahLst/>
              <a:cxnLst>
                <a:cxn ang="T6">
                  <a:pos x="T0" y="T1"/>
                </a:cxn>
                <a:cxn ang="T7">
                  <a:pos x="T2" y="T3"/>
                </a:cxn>
                <a:cxn ang="T8">
                  <a:pos x="T4" y="T5"/>
                </a:cxn>
              </a:cxnLst>
              <a:rect l="T9" t="T10" r="T11" b="T12"/>
              <a:pathLst>
                <a:path w="2880" h="768">
                  <a:moveTo>
                    <a:pt x="0" y="768"/>
                  </a:moveTo>
                  <a:cubicBezTo>
                    <a:pt x="456" y="384"/>
                    <a:pt x="912" y="0"/>
                    <a:pt x="1392" y="0"/>
                  </a:cubicBezTo>
                  <a:cubicBezTo>
                    <a:pt x="1872" y="0"/>
                    <a:pt x="2632" y="640"/>
                    <a:pt x="2880" y="768"/>
                  </a:cubicBezTo>
                </a:path>
              </a:pathLst>
            </a:cu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grpSp>
        <p:nvGrpSpPr>
          <p:cNvPr id="44040" name="Group 30"/>
          <p:cNvGrpSpPr>
            <a:grpSpLocks/>
          </p:cNvGrpSpPr>
          <p:nvPr/>
        </p:nvGrpSpPr>
        <p:grpSpPr bwMode="auto">
          <a:xfrm>
            <a:off x="5053013" y="4373563"/>
            <a:ext cx="2146300" cy="862012"/>
            <a:chOff x="1371600" y="4495800"/>
            <a:chExt cx="1981199" cy="862934"/>
          </a:xfrm>
        </p:grpSpPr>
        <p:sp>
          <p:nvSpPr>
            <p:cNvPr id="44087" name="Freeform 8"/>
            <p:cNvSpPr>
              <a:spLocks/>
            </p:cNvSpPr>
            <p:nvPr/>
          </p:nvSpPr>
          <p:spPr bwMode="auto">
            <a:xfrm rot="10800000">
              <a:off x="1371600" y="4928393"/>
              <a:ext cx="1948720" cy="430341"/>
            </a:xfrm>
            <a:custGeom>
              <a:avLst/>
              <a:gdLst>
                <a:gd name="T0" fmla="*/ 0 w 2880"/>
                <a:gd name="T1" fmla="*/ 2147483647 h 764"/>
                <a:gd name="T2" fmla="*/ 2147483647 w 2880"/>
                <a:gd name="T3" fmla="*/ 0 h 764"/>
                <a:gd name="T4" fmla="*/ 2147483647 w 2880"/>
                <a:gd name="T5" fmla="*/ 2147483647 h 764"/>
                <a:gd name="T6" fmla="*/ 0 60000 65536"/>
                <a:gd name="T7" fmla="*/ 0 60000 65536"/>
                <a:gd name="T8" fmla="*/ 0 60000 65536"/>
                <a:gd name="T9" fmla="*/ 0 w 2880"/>
                <a:gd name="T10" fmla="*/ 0 h 764"/>
                <a:gd name="T11" fmla="*/ 2880 w 2880"/>
                <a:gd name="T12" fmla="*/ 764 h 764"/>
              </a:gdLst>
              <a:ahLst/>
              <a:cxnLst>
                <a:cxn ang="T6">
                  <a:pos x="T0" y="T1"/>
                </a:cxn>
                <a:cxn ang="T7">
                  <a:pos x="T2" y="T3"/>
                </a:cxn>
                <a:cxn ang="T8">
                  <a:pos x="T4" y="T5"/>
                </a:cxn>
              </a:cxnLst>
              <a:rect l="T9" t="T10" r="T11" b="T12"/>
              <a:pathLst>
                <a:path w="2880" h="764">
                  <a:moveTo>
                    <a:pt x="0" y="764"/>
                  </a:moveTo>
                  <a:cubicBezTo>
                    <a:pt x="456" y="380"/>
                    <a:pt x="977" y="0"/>
                    <a:pt x="1457" y="0"/>
                  </a:cubicBezTo>
                  <a:cubicBezTo>
                    <a:pt x="1937" y="0"/>
                    <a:pt x="2656" y="595"/>
                    <a:pt x="2880" y="764"/>
                  </a:cubicBezTo>
                </a:path>
              </a:pathLst>
            </a:cu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de-DE"/>
            </a:p>
          </p:txBody>
        </p:sp>
        <p:sp>
          <p:nvSpPr>
            <p:cNvPr id="44088" name="Freeform 9"/>
            <p:cNvSpPr>
              <a:spLocks/>
            </p:cNvSpPr>
            <p:nvPr/>
          </p:nvSpPr>
          <p:spPr bwMode="auto">
            <a:xfrm rot="19017">
              <a:off x="1404079" y="4495800"/>
              <a:ext cx="1948720" cy="432594"/>
            </a:xfrm>
            <a:custGeom>
              <a:avLst/>
              <a:gdLst>
                <a:gd name="T0" fmla="*/ 0 w 2880"/>
                <a:gd name="T1" fmla="*/ 2147483647 h 768"/>
                <a:gd name="T2" fmla="*/ 2147483647 w 2880"/>
                <a:gd name="T3" fmla="*/ 0 h 768"/>
                <a:gd name="T4" fmla="*/ 2147483647 w 2880"/>
                <a:gd name="T5" fmla="*/ 2147483647 h 768"/>
                <a:gd name="T6" fmla="*/ 0 60000 65536"/>
                <a:gd name="T7" fmla="*/ 0 60000 65536"/>
                <a:gd name="T8" fmla="*/ 0 60000 65536"/>
                <a:gd name="T9" fmla="*/ 0 w 2880"/>
                <a:gd name="T10" fmla="*/ 0 h 768"/>
                <a:gd name="T11" fmla="*/ 2880 w 2880"/>
                <a:gd name="T12" fmla="*/ 768 h 768"/>
              </a:gdLst>
              <a:ahLst/>
              <a:cxnLst>
                <a:cxn ang="T6">
                  <a:pos x="T0" y="T1"/>
                </a:cxn>
                <a:cxn ang="T7">
                  <a:pos x="T2" y="T3"/>
                </a:cxn>
                <a:cxn ang="T8">
                  <a:pos x="T4" y="T5"/>
                </a:cxn>
              </a:cxnLst>
              <a:rect l="T9" t="T10" r="T11" b="T12"/>
              <a:pathLst>
                <a:path w="2880" h="768">
                  <a:moveTo>
                    <a:pt x="0" y="768"/>
                  </a:moveTo>
                  <a:cubicBezTo>
                    <a:pt x="456" y="384"/>
                    <a:pt x="912" y="0"/>
                    <a:pt x="1392" y="0"/>
                  </a:cubicBezTo>
                  <a:cubicBezTo>
                    <a:pt x="1872" y="0"/>
                    <a:pt x="2632" y="640"/>
                    <a:pt x="2880" y="768"/>
                  </a:cubicBezTo>
                </a:path>
              </a:pathLst>
            </a:cu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grpSp>
        <p:nvGrpSpPr>
          <p:cNvPr id="44041" name="Group 35"/>
          <p:cNvGrpSpPr>
            <a:grpSpLocks/>
          </p:cNvGrpSpPr>
          <p:nvPr/>
        </p:nvGrpSpPr>
        <p:grpSpPr bwMode="auto">
          <a:xfrm>
            <a:off x="7172325" y="4370388"/>
            <a:ext cx="2146300" cy="862012"/>
            <a:chOff x="1371600" y="4495800"/>
            <a:chExt cx="1981199" cy="862934"/>
          </a:xfrm>
        </p:grpSpPr>
        <p:sp>
          <p:nvSpPr>
            <p:cNvPr id="44083" name="Freeform 8"/>
            <p:cNvSpPr>
              <a:spLocks/>
            </p:cNvSpPr>
            <p:nvPr/>
          </p:nvSpPr>
          <p:spPr bwMode="auto">
            <a:xfrm rot="10800000">
              <a:off x="1371600" y="4928393"/>
              <a:ext cx="1948720" cy="430341"/>
            </a:xfrm>
            <a:custGeom>
              <a:avLst/>
              <a:gdLst>
                <a:gd name="T0" fmla="*/ 0 w 2880"/>
                <a:gd name="T1" fmla="*/ 2147483647 h 764"/>
                <a:gd name="T2" fmla="*/ 2147483647 w 2880"/>
                <a:gd name="T3" fmla="*/ 0 h 764"/>
                <a:gd name="T4" fmla="*/ 2147483647 w 2880"/>
                <a:gd name="T5" fmla="*/ 2147483647 h 764"/>
                <a:gd name="T6" fmla="*/ 0 60000 65536"/>
                <a:gd name="T7" fmla="*/ 0 60000 65536"/>
                <a:gd name="T8" fmla="*/ 0 60000 65536"/>
                <a:gd name="T9" fmla="*/ 0 w 2880"/>
                <a:gd name="T10" fmla="*/ 0 h 764"/>
                <a:gd name="T11" fmla="*/ 2880 w 2880"/>
                <a:gd name="T12" fmla="*/ 764 h 764"/>
              </a:gdLst>
              <a:ahLst/>
              <a:cxnLst>
                <a:cxn ang="T6">
                  <a:pos x="T0" y="T1"/>
                </a:cxn>
                <a:cxn ang="T7">
                  <a:pos x="T2" y="T3"/>
                </a:cxn>
                <a:cxn ang="T8">
                  <a:pos x="T4" y="T5"/>
                </a:cxn>
              </a:cxnLst>
              <a:rect l="T9" t="T10" r="T11" b="T12"/>
              <a:pathLst>
                <a:path w="2880" h="764">
                  <a:moveTo>
                    <a:pt x="0" y="764"/>
                  </a:moveTo>
                  <a:cubicBezTo>
                    <a:pt x="456" y="380"/>
                    <a:pt x="977" y="0"/>
                    <a:pt x="1457" y="0"/>
                  </a:cubicBezTo>
                  <a:cubicBezTo>
                    <a:pt x="1937" y="0"/>
                    <a:pt x="2656" y="595"/>
                    <a:pt x="2880" y="764"/>
                  </a:cubicBezTo>
                </a:path>
              </a:pathLst>
            </a:cu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de-DE"/>
            </a:p>
          </p:txBody>
        </p:sp>
        <p:sp>
          <p:nvSpPr>
            <p:cNvPr id="44084" name="Freeform 9"/>
            <p:cNvSpPr>
              <a:spLocks/>
            </p:cNvSpPr>
            <p:nvPr/>
          </p:nvSpPr>
          <p:spPr bwMode="auto">
            <a:xfrm rot="19017">
              <a:off x="1404079" y="4495800"/>
              <a:ext cx="1948720" cy="432594"/>
            </a:xfrm>
            <a:custGeom>
              <a:avLst/>
              <a:gdLst>
                <a:gd name="T0" fmla="*/ 0 w 2880"/>
                <a:gd name="T1" fmla="*/ 2147483647 h 768"/>
                <a:gd name="T2" fmla="*/ 2147483647 w 2880"/>
                <a:gd name="T3" fmla="*/ 0 h 768"/>
                <a:gd name="T4" fmla="*/ 2147483647 w 2880"/>
                <a:gd name="T5" fmla="*/ 2147483647 h 768"/>
                <a:gd name="T6" fmla="*/ 0 60000 65536"/>
                <a:gd name="T7" fmla="*/ 0 60000 65536"/>
                <a:gd name="T8" fmla="*/ 0 60000 65536"/>
                <a:gd name="T9" fmla="*/ 0 w 2880"/>
                <a:gd name="T10" fmla="*/ 0 h 768"/>
                <a:gd name="T11" fmla="*/ 2880 w 2880"/>
                <a:gd name="T12" fmla="*/ 768 h 768"/>
              </a:gdLst>
              <a:ahLst/>
              <a:cxnLst>
                <a:cxn ang="T6">
                  <a:pos x="T0" y="T1"/>
                </a:cxn>
                <a:cxn ang="T7">
                  <a:pos x="T2" y="T3"/>
                </a:cxn>
                <a:cxn ang="T8">
                  <a:pos x="T4" y="T5"/>
                </a:cxn>
              </a:cxnLst>
              <a:rect l="T9" t="T10" r="T11" b="T12"/>
              <a:pathLst>
                <a:path w="2880" h="768">
                  <a:moveTo>
                    <a:pt x="0" y="768"/>
                  </a:moveTo>
                  <a:cubicBezTo>
                    <a:pt x="456" y="384"/>
                    <a:pt x="912" y="0"/>
                    <a:pt x="1392" y="0"/>
                  </a:cubicBezTo>
                  <a:cubicBezTo>
                    <a:pt x="1872" y="0"/>
                    <a:pt x="2632" y="640"/>
                    <a:pt x="2880" y="768"/>
                  </a:cubicBezTo>
                </a:path>
              </a:pathLst>
            </a:custGeom>
            <a:noFill/>
            <a:ln w="28575">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4085" name="Oval 10"/>
            <p:cNvSpPr>
              <a:spLocks noChangeArrowheads="1"/>
            </p:cNvSpPr>
            <p:nvPr/>
          </p:nvSpPr>
          <p:spPr bwMode="auto">
            <a:xfrm>
              <a:off x="2313481" y="4901357"/>
              <a:ext cx="64957" cy="54074"/>
            </a:xfrm>
            <a:prstGeom prst="ellipse">
              <a:avLst/>
            </a:prstGeom>
            <a:solidFill>
              <a:schemeClr val="accent1"/>
            </a:solidFill>
            <a:ln w="9525">
              <a:solidFill>
                <a:schemeClr val="tx1"/>
              </a:solidFill>
              <a:round/>
              <a:headEnd/>
              <a:tailEnd/>
            </a:ln>
          </p:spPr>
          <p:txBody>
            <a:bodyPr wrap="none" anchor="ctr"/>
            <a:lstStyle/>
            <a:p>
              <a:pPr eaLnBrk="0" hangingPunct="0"/>
              <a:endParaRPr lang="de-DE" sz="1800" b="0">
                <a:solidFill>
                  <a:schemeClr val="tx1"/>
                </a:solidFill>
                <a:latin typeface="Comic Sans MS" pitchFamily="66" charset="0"/>
              </a:endParaRPr>
            </a:p>
          </p:txBody>
        </p:sp>
        <p:sp>
          <p:nvSpPr>
            <p:cNvPr id="44086" name="Oval 11"/>
            <p:cNvSpPr>
              <a:spLocks noChangeArrowheads="1"/>
            </p:cNvSpPr>
            <p:nvPr/>
          </p:nvSpPr>
          <p:spPr bwMode="auto">
            <a:xfrm>
              <a:off x="1858780" y="4712097"/>
              <a:ext cx="1039318" cy="432594"/>
            </a:xfrm>
            <a:prstGeom prst="ellipse">
              <a:avLst/>
            </a:prstGeom>
            <a:gradFill rotWithShape="0">
              <a:gsLst>
                <a:gs pos="0">
                  <a:srgbClr val="5E5E76"/>
                </a:gs>
                <a:gs pos="100000">
                  <a:srgbClr val="CCCCFF"/>
                </a:gs>
              </a:gsLst>
              <a:path path="shape">
                <a:fillToRect l="50000" t="50000" r="50000" b="50000"/>
              </a:path>
            </a:gradFill>
            <a:ln w="9525">
              <a:solidFill>
                <a:srgbClr val="CCCCFF"/>
              </a:solidFill>
              <a:round/>
              <a:headEnd/>
              <a:tailEnd/>
            </a:ln>
          </p:spPr>
          <p:txBody>
            <a:bodyPr wrap="none" anchor="ctr"/>
            <a:lstStyle/>
            <a:p>
              <a:pPr eaLnBrk="0" hangingPunct="0"/>
              <a:endParaRPr lang="de-DE" sz="1800" b="0">
                <a:solidFill>
                  <a:schemeClr val="tx1"/>
                </a:solidFill>
                <a:latin typeface="Comic Sans MS" pitchFamily="66" charset="0"/>
              </a:endParaRPr>
            </a:p>
          </p:txBody>
        </p:sp>
      </p:grpSp>
      <p:cxnSp>
        <p:nvCxnSpPr>
          <p:cNvPr id="44042" name="Straight Connector 44"/>
          <p:cNvCxnSpPr>
            <a:cxnSpLocks noChangeShapeType="1"/>
          </p:cNvCxnSpPr>
          <p:nvPr/>
        </p:nvCxnSpPr>
        <p:spPr bwMode="auto">
          <a:xfrm rot="5400000">
            <a:off x="827882" y="4293394"/>
            <a:ext cx="1066800" cy="1587"/>
          </a:xfrm>
          <a:prstGeom prst="line">
            <a:avLst/>
          </a:prstGeom>
          <a:noFill/>
          <a:ln w="9525" algn="ctr">
            <a:solidFill>
              <a:srgbClr val="00B0F0"/>
            </a:solidFill>
            <a:prstDash val="sysDash"/>
            <a:round/>
            <a:headEnd/>
            <a:tailEnd/>
          </a:ln>
          <a:extLst>
            <a:ext uri="{909E8E84-426E-40DD-AFC4-6F175D3DCCD1}">
              <a14:hiddenFill xmlns:a14="http://schemas.microsoft.com/office/drawing/2010/main">
                <a:noFill/>
              </a14:hiddenFill>
            </a:ext>
          </a:extLst>
        </p:spPr>
      </p:cxnSp>
      <p:cxnSp>
        <p:nvCxnSpPr>
          <p:cNvPr id="44043" name="Straight Connector 45"/>
          <p:cNvCxnSpPr>
            <a:cxnSpLocks noChangeShapeType="1"/>
          </p:cNvCxnSpPr>
          <p:nvPr/>
        </p:nvCxnSpPr>
        <p:spPr bwMode="auto">
          <a:xfrm rot="5400000">
            <a:off x="7077869" y="4293394"/>
            <a:ext cx="1066800" cy="1588"/>
          </a:xfrm>
          <a:prstGeom prst="line">
            <a:avLst/>
          </a:prstGeom>
          <a:noFill/>
          <a:ln w="9525" algn="ctr">
            <a:solidFill>
              <a:srgbClr val="00B0F0"/>
            </a:solidFill>
            <a:prstDash val="sysDash"/>
            <a:round/>
            <a:headEnd/>
            <a:tailEnd/>
          </a:ln>
          <a:extLst>
            <a:ext uri="{909E8E84-426E-40DD-AFC4-6F175D3DCCD1}">
              <a14:hiddenFill xmlns:a14="http://schemas.microsoft.com/office/drawing/2010/main">
                <a:noFill/>
              </a14:hiddenFill>
            </a:ext>
          </a:extLst>
        </p:spPr>
      </p:cxnSp>
      <p:cxnSp>
        <p:nvCxnSpPr>
          <p:cNvPr id="44044" name="Straight Arrow Connector 47"/>
          <p:cNvCxnSpPr>
            <a:cxnSpLocks noChangeShapeType="1"/>
          </p:cNvCxnSpPr>
          <p:nvPr/>
        </p:nvCxnSpPr>
        <p:spPr bwMode="auto">
          <a:xfrm>
            <a:off x="1362075" y="3836988"/>
            <a:ext cx="6248400" cy="1587"/>
          </a:xfrm>
          <a:prstGeom prst="straightConnector1">
            <a:avLst/>
          </a:prstGeom>
          <a:noFill/>
          <a:ln w="9525" algn="ctr">
            <a:solidFill>
              <a:srgbClr val="00B0F0"/>
            </a:solidFill>
            <a:prstDash val="sysDash"/>
            <a:round/>
            <a:headEnd type="triangle" w="med" len="med"/>
            <a:tailEnd type="triangle" w="med" len="med"/>
          </a:ln>
          <a:extLst>
            <a:ext uri="{909E8E84-426E-40DD-AFC4-6F175D3DCCD1}">
              <a14:hiddenFill xmlns:a14="http://schemas.microsoft.com/office/drawing/2010/main">
                <a:noFill/>
              </a14:hiddenFill>
            </a:ext>
          </a:extLst>
        </p:spPr>
      </p:cxnSp>
      <p:sp>
        <p:nvSpPr>
          <p:cNvPr id="44045" name="Text Box 17"/>
          <p:cNvSpPr txBox="1">
            <a:spLocks noChangeArrowheads="1"/>
          </p:cNvSpPr>
          <p:nvPr/>
        </p:nvSpPr>
        <p:spPr bwMode="auto">
          <a:xfrm>
            <a:off x="412750" y="1119188"/>
            <a:ext cx="1308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r>
              <a:rPr lang="en-US" sz="1600" b="0">
                <a:solidFill>
                  <a:schemeClr val="tx1"/>
                </a:solidFill>
                <a:latin typeface="Comic Sans MS" pitchFamily="66" charset="0"/>
              </a:rPr>
              <a:t>RF Voltage</a:t>
            </a:r>
          </a:p>
        </p:txBody>
      </p:sp>
      <p:grpSp>
        <p:nvGrpSpPr>
          <p:cNvPr id="44046" name="Group 71"/>
          <p:cNvGrpSpPr>
            <a:grpSpLocks/>
          </p:cNvGrpSpPr>
          <p:nvPr/>
        </p:nvGrpSpPr>
        <p:grpSpPr bwMode="auto">
          <a:xfrm>
            <a:off x="315913" y="1612900"/>
            <a:ext cx="2146300" cy="1641475"/>
            <a:chOff x="1524000" y="1371600"/>
            <a:chExt cx="3942522" cy="1641958"/>
          </a:xfrm>
        </p:grpSpPr>
        <p:sp>
          <p:nvSpPr>
            <p:cNvPr id="44081" name="Freeform 8"/>
            <p:cNvSpPr>
              <a:spLocks/>
            </p:cNvSpPr>
            <p:nvPr/>
          </p:nvSpPr>
          <p:spPr bwMode="auto">
            <a:xfrm>
              <a:off x="1524000" y="1371600"/>
              <a:ext cx="1981200" cy="830263"/>
            </a:xfrm>
            <a:custGeom>
              <a:avLst/>
              <a:gdLst>
                <a:gd name="T0" fmla="*/ 0 w 1440"/>
                <a:gd name="T1" fmla="*/ 2147483647 h 672"/>
                <a:gd name="T2" fmla="*/ 2147483647 w 1440"/>
                <a:gd name="T3" fmla="*/ 0 h 672"/>
                <a:gd name="T4" fmla="*/ 2147483647 w 1440"/>
                <a:gd name="T5" fmla="*/ 2147483647 h 672"/>
                <a:gd name="T6" fmla="*/ 0 60000 65536"/>
                <a:gd name="T7" fmla="*/ 0 60000 65536"/>
                <a:gd name="T8" fmla="*/ 0 60000 65536"/>
                <a:gd name="T9" fmla="*/ 0 w 1440"/>
                <a:gd name="T10" fmla="*/ 0 h 672"/>
                <a:gd name="T11" fmla="*/ 1440 w 1440"/>
                <a:gd name="T12" fmla="*/ 672 h 672"/>
              </a:gdLst>
              <a:ahLst/>
              <a:cxnLst>
                <a:cxn ang="T6">
                  <a:pos x="T0" y="T1"/>
                </a:cxn>
                <a:cxn ang="T7">
                  <a:pos x="T2" y="T3"/>
                </a:cxn>
                <a:cxn ang="T8">
                  <a:pos x="T4" y="T5"/>
                </a:cxn>
              </a:cxnLst>
              <a:rect l="T9" t="T10" r="T11" b="T12"/>
              <a:pathLst>
                <a:path w="1440" h="672">
                  <a:moveTo>
                    <a:pt x="0" y="672"/>
                  </a:moveTo>
                  <a:cubicBezTo>
                    <a:pt x="240" y="336"/>
                    <a:pt x="480" y="0"/>
                    <a:pt x="720" y="0"/>
                  </a:cubicBezTo>
                  <a:cubicBezTo>
                    <a:pt x="960" y="0"/>
                    <a:pt x="1200" y="336"/>
                    <a:pt x="1440" y="672"/>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4082" name="Freeform 8"/>
            <p:cNvSpPr>
              <a:spLocks/>
            </p:cNvSpPr>
            <p:nvPr/>
          </p:nvSpPr>
          <p:spPr bwMode="auto">
            <a:xfrm rot="10800000">
              <a:off x="3485322" y="2183295"/>
              <a:ext cx="1981200" cy="830263"/>
            </a:xfrm>
            <a:custGeom>
              <a:avLst/>
              <a:gdLst>
                <a:gd name="T0" fmla="*/ 0 w 1440"/>
                <a:gd name="T1" fmla="*/ 2147483647 h 672"/>
                <a:gd name="T2" fmla="*/ 2147483647 w 1440"/>
                <a:gd name="T3" fmla="*/ 0 h 672"/>
                <a:gd name="T4" fmla="*/ 2147483647 w 1440"/>
                <a:gd name="T5" fmla="*/ 2147483647 h 672"/>
                <a:gd name="T6" fmla="*/ 0 60000 65536"/>
                <a:gd name="T7" fmla="*/ 0 60000 65536"/>
                <a:gd name="T8" fmla="*/ 0 60000 65536"/>
                <a:gd name="T9" fmla="*/ 0 w 1440"/>
                <a:gd name="T10" fmla="*/ 0 h 672"/>
                <a:gd name="T11" fmla="*/ 1440 w 1440"/>
                <a:gd name="T12" fmla="*/ 672 h 672"/>
              </a:gdLst>
              <a:ahLst/>
              <a:cxnLst>
                <a:cxn ang="T6">
                  <a:pos x="T0" y="T1"/>
                </a:cxn>
                <a:cxn ang="T7">
                  <a:pos x="T2" y="T3"/>
                </a:cxn>
                <a:cxn ang="T8">
                  <a:pos x="T4" y="T5"/>
                </a:cxn>
              </a:cxnLst>
              <a:rect l="T9" t="T10" r="T11" b="T12"/>
              <a:pathLst>
                <a:path w="1440" h="672">
                  <a:moveTo>
                    <a:pt x="0" y="672"/>
                  </a:moveTo>
                  <a:cubicBezTo>
                    <a:pt x="240" y="336"/>
                    <a:pt x="480" y="0"/>
                    <a:pt x="720" y="0"/>
                  </a:cubicBezTo>
                  <a:cubicBezTo>
                    <a:pt x="960" y="0"/>
                    <a:pt x="1200" y="336"/>
                    <a:pt x="1440" y="672"/>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de-DE"/>
            </a:p>
          </p:txBody>
        </p:sp>
      </p:grpSp>
      <p:sp>
        <p:nvSpPr>
          <p:cNvPr id="44047" name="Line 5"/>
          <p:cNvSpPr>
            <a:spLocks noChangeShapeType="1"/>
          </p:cNvSpPr>
          <p:nvPr/>
        </p:nvSpPr>
        <p:spPr bwMode="auto">
          <a:xfrm flipV="1">
            <a:off x="311344" y="3426443"/>
            <a:ext cx="0" cy="2667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048" name="Rectangle 82"/>
          <p:cNvSpPr>
            <a:spLocks noChangeArrowheads="1"/>
          </p:cNvSpPr>
          <p:nvPr/>
        </p:nvSpPr>
        <p:spPr bwMode="auto">
          <a:xfrm>
            <a:off x="3865563" y="2170113"/>
            <a:ext cx="1568450" cy="1371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de-DE" sz="1800" b="0">
              <a:solidFill>
                <a:schemeClr val="tx1"/>
              </a:solidFill>
              <a:latin typeface="Comic Sans MS" pitchFamily="66" charset="0"/>
            </a:endParaRPr>
          </a:p>
        </p:txBody>
      </p:sp>
      <p:cxnSp>
        <p:nvCxnSpPr>
          <p:cNvPr id="44049" name="Straight Connector 41"/>
          <p:cNvCxnSpPr>
            <a:cxnSpLocks noChangeShapeType="1"/>
          </p:cNvCxnSpPr>
          <p:nvPr/>
        </p:nvCxnSpPr>
        <p:spPr bwMode="auto">
          <a:xfrm rot="5400000">
            <a:off x="3911600" y="2260600"/>
            <a:ext cx="990600" cy="3048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4050" name="Straight Connector 42"/>
          <p:cNvCxnSpPr>
            <a:cxnSpLocks noChangeShapeType="1"/>
          </p:cNvCxnSpPr>
          <p:nvPr/>
        </p:nvCxnSpPr>
        <p:spPr bwMode="auto">
          <a:xfrm rot="5400000">
            <a:off x="4060825" y="2260600"/>
            <a:ext cx="990600" cy="3048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4051" name="Straight Connector 83"/>
          <p:cNvCxnSpPr>
            <a:cxnSpLocks noChangeShapeType="1"/>
          </p:cNvCxnSpPr>
          <p:nvPr/>
        </p:nvCxnSpPr>
        <p:spPr bwMode="auto">
          <a:xfrm rot="5400000">
            <a:off x="3957638" y="4692650"/>
            <a:ext cx="990600" cy="3048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44052" name="Straight Connector 84"/>
          <p:cNvCxnSpPr>
            <a:cxnSpLocks noChangeShapeType="1"/>
          </p:cNvCxnSpPr>
          <p:nvPr/>
        </p:nvCxnSpPr>
        <p:spPr bwMode="auto">
          <a:xfrm rot="5400000">
            <a:off x="4067175" y="4713288"/>
            <a:ext cx="990600" cy="3048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nvGrpSpPr>
          <p:cNvPr id="44053" name="Group 85"/>
          <p:cNvGrpSpPr>
            <a:grpSpLocks/>
          </p:cNvGrpSpPr>
          <p:nvPr/>
        </p:nvGrpSpPr>
        <p:grpSpPr bwMode="auto">
          <a:xfrm>
            <a:off x="2462213" y="1612900"/>
            <a:ext cx="2146300" cy="1641475"/>
            <a:chOff x="1524000" y="1371600"/>
            <a:chExt cx="3942522" cy="1641958"/>
          </a:xfrm>
        </p:grpSpPr>
        <p:sp>
          <p:nvSpPr>
            <p:cNvPr id="44079" name="Freeform 8"/>
            <p:cNvSpPr>
              <a:spLocks/>
            </p:cNvSpPr>
            <p:nvPr/>
          </p:nvSpPr>
          <p:spPr bwMode="auto">
            <a:xfrm>
              <a:off x="1524000" y="1371600"/>
              <a:ext cx="1981200" cy="830263"/>
            </a:xfrm>
            <a:custGeom>
              <a:avLst/>
              <a:gdLst>
                <a:gd name="T0" fmla="*/ 0 w 1440"/>
                <a:gd name="T1" fmla="*/ 2147483647 h 672"/>
                <a:gd name="T2" fmla="*/ 2147483647 w 1440"/>
                <a:gd name="T3" fmla="*/ 0 h 672"/>
                <a:gd name="T4" fmla="*/ 2147483647 w 1440"/>
                <a:gd name="T5" fmla="*/ 2147483647 h 672"/>
                <a:gd name="T6" fmla="*/ 0 60000 65536"/>
                <a:gd name="T7" fmla="*/ 0 60000 65536"/>
                <a:gd name="T8" fmla="*/ 0 60000 65536"/>
                <a:gd name="T9" fmla="*/ 0 w 1440"/>
                <a:gd name="T10" fmla="*/ 0 h 672"/>
                <a:gd name="T11" fmla="*/ 1440 w 1440"/>
                <a:gd name="T12" fmla="*/ 672 h 672"/>
              </a:gdLst>
              <a:ahLst/>
              <a:cxnLst>
                <a:cxn ang="T6">
                  <a:pos x="T0" y="T1"/>
                </a:cxn>
                <a:cxn ang="T7">
                  <a:pos x="T2" y="T3"/>
                </a:cxn>
                <a:cxn ang="T8">
                  <a:pos x="T4" y="T5"/>
                </a:cxn>
              </a:cxnLst>
              <a:rect l="T9" t="T10" r="T11" b="T12"/>
              <a:pathLst>
                <a:path w="1440" h="672">
                  <a:moveTo>
                    <a:pt x="0" y="672"/>
                  </a:moveTo>
                  <a:cubicBezTo>
                    <a:pt x="240" y="336"/>
                    <a:pt x="480" y="0"/>
                    <a:pt x="720" y="0"/>
                  </a:cubicBezTo>
                  <a:cubicBezTo>
                    <a:pt x="960" y="0"/>
                    <a:pt x="1200" y="336"/>
                    <a:pt x="1440" y="672"/>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4080" name="Freeform 8"/>
            <p:cNvSpPr>
              <a:spLocks/>
            </p:cNvSpPr>
            <p:nvPr/>
          </p:nvSpPr>
          <p:spPr bwMode="auto">
            <a:xfrm rot="10800000">
              <a:off x="3485322" y="2183295"/>
              <a:ext cx="1981200" cy="830263"/>
            </a:xfrm>
            <a:custGeom>
              <a:avLst/>
              <a:gdLst>
                <a:gd name="T0" fmla="*/ 0 w 1440"/>
                <a:gd name="T1" fmla="*/ 2147483647 h 672"/>
                <a:gd name="T2" fmla="*/ 2147483647 w 1440"/>
                <a:gd name="T3" fmla="*/ 0 h 672"/>
                <a:gd name="T4" fmla="*/ 2147483647 w 1440"/>
                <a:gd name="T5" fmla="*/ 2147483647 h 672"/>
                <a:gd name="T6" fmla="*/ 0 60000 65536"/>
                <a:gd name="T7" fmla="*/ 0 60000 65536"/>
                <a:gd name="T8" fmla="*/ 0 60000 65536"/>
                <a:gd name="T9" fmla="*/ 0 w 1440"/>
                <a:gd name="T10" fmla="*/ 0 h 672"/>
                <a:gd name="T11" fmla="*/ 1440 w 1440"/>
                <a:gd name="T12" fmla="*/ 672 h 672"/>
              </a:gdLst>
              <a:ahLst/>
              <a:cxnLst>
                <a:cxn ang="T6">
                  <a:pos x="T0" y="T1"/>
                </a:cxn>
                <a:cxn ang="T7">
                  <a:pos x="T2" y="T3"/>
                </a:cxn>
                <a:cxn ang="T8">
                  <a:pos x="T4" y="T5"/>
                </a:cxn>
              </a:cxnLst>
              <a:rect l="T9" t="T10" r="T11" b="T12"/>
              <a:pathLst>
                <a:path w="1440" h="672">
                  <a:moveTo>
                    <a:pt x="0" y="672"/>
                  </a:moveTo>
                  <a:cubicBezTo>
                    <a:pt x="240" y="336"/>
                    <a:pt x="480" y="0"/>
                    <a:pt x="720" y="0"/>
                  </a:cubicBezTo>
                  <a:cubicBezTo>
                    <a:pt x="960" y="0"/>
                    <a:pt x="1200" y="336"/>
                    <a:pt x="1440" y="672"/>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de-DE"/>
            </a:p>
          </p:txBody>
        </p:sp>
      </p:grpSp>
      <p:grpSp>
        <p:nvGrpSpPr>
          <p:cNvPr id="44054" name="Group 88"/>
          <p:cNvGrpSpPr>
            <a:grpSpLocks/>
          </p:cNvGrpSpPr>
          <p:nvPr/>
        </p:nvGrpSpPr>
        <p:grpSpPr bwMode="auto">
          <a:xfrm>
            <a:off x="7264400" y="1652588"/>
            <a:ext cx="2146300" cy="1641475"/>
            <a:chOff x="1524000" y="1371600"/>
            <a:chExt cx="3942522" cy="1641958"/>
          </a:xfrm>
        </p:grpSpPr>
        <p:sp>
          <p:nvSpPr>
            <p:cNvPr id="44077" name="Freeform 8"/>
            <p:cNvSpPr>
              <a:spLocks/>
            </p:cNvSpPr>
            <p:nvPr/>
          </p:nvSpPr>
          <p:spPr bwMode="auto">
            <a:xfrm>
              <a:off x="1524000" y="1371600"/>
              <a:ext cx="1981200" cy="830263"/>
            </a:xfrm>
            <a:custGeom>
              <a:avLst/>
              <a:gdLst>
                <a:gd name="T0" fmla="*/ 0 w 1440"/>
                <a:gd name="T1" fmla="*/ 2147483647 h 672"/>
                <a:gd name="T2" fmla="*/ 2147483647 w 1440"/>
                <a:gd name="T3" fmla="*/ 0 h 672"/>
                <a:gd name="T4" fmla="*/ 2147483647 w 1440"/>
                <a:gd name="T5" fmla="*/ 2147483647 h 672"/>
                <a:gd name="T6" fmla="*/ 0 60000 65536"/>
                <a:gd name="T7" fmla="*/ 0 60000 65536"/>
                <a:gd name="T8" fmla="*/ 0 60000 65536"/>
                <a:gd name="T9" fmla="*/ 0 w 1440"/>
                <a:gd name="T10" fmla="*/ 0 h 672"/>
                <a:gd name="T11" fmla="*/ 1440 w 1440"/>
                <a:gd name="T12" fmla="*/ 672 h 672"/>
              </a:gdLst>
              <a:ahLst/>
              <a:cxnLst>
                <a:cxn ang="T6">
                  <a:pos x="T0" y="T1"/>
                </a:cxn>
                <a:cxn ang="T7">
                  <a:pos x="T2" y="T3"/>
                </a:cxn>
                <a:cxn ang="T8">
                  <a:pos x="T4" y="T5"/>
                </a:cxn>
              </a:cxnLst>
              <a:rect l="T9" t="T10" r="T11" b="T12"/>
              <a:pathLst>
                <a:path w="1440" h="672">
                  <a:moveTo>
                    <a:pt x="0" y="672"/>
                  </a:moveTo>
                  <a:cubicBezTo>
                    <a:pt x="240" y="336"/>
                    <a:pt x="480" y="0"/>
                    <a:pt x="720" y="0"/>
                  </a:cubicBezTo>
                  <a:cubicBezTo>
                    <a:pt x="960" y="0"/>
                    <a:pt x="1200" y="336"/>
                    <a:pt x="1440" y="672"/>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4078" name="Freeform 8"/>
            <p:cNvSpPr>
              <a:spLocks/>
            </p:cNvSpPr>
            <p:nvPr/>
          </p:nvSpPr>
          <p:spPr bwMode="auto">
            <a:xfrm rot="10800000">
              <a:off x="3485322" y="2183295"/>
              <a:ext cx="1981200" cy="830263"/>
            </a:xfrm>
            <a:custGeom>
              <a:avLst/>
              <a:gdLst>
                <a:gd name="T0" fmla="*/ 0 w 1440"/>
                <a:gd name="T1" fmla="*/ 2147483647 h 672"/>
                <a:gd name="T2" fmla="*/ 2147483647 w 1440"/>
                <a:gd name="T3" fmla="*/ 0 h 672"/>
                <a:gd name="T4" fmla="*/ 2147483647 w 1440"/>
                <a:gd name="T5" fmla="*/ 2147483647 h 672"/>
                <a:gd name="T6" fmla="*/ 0 60000 65536"/>
                <a:gd name="T7" fmla="*/ 0 60000 65536"/>
                <a:gd name="T8" fmla="*/ 0 60000 65536"/>
                <a:gd name="T9" fmla="*/ 0 w 1440"/>
                <a:gd name="T10" fmla="*/ 0 h 672"/>
                <a:gd name="T11" fmla="*/ 1440 w 1440"/>
                <a:gd name="T12" fmla="*/ 672 h 672"/>
              </a:gdLst>
              <a:ahLst/>
              <a:cxnLst>
                <a:cxn ang="T6">
                  <a:pos x="T0" y="T1"/>
                </a:cxn>
                <a:cxn ang="T7">
                  <a:pos x="T2" y="T3"/>
                </a:cxn>
                <a:cxn ang="T8">
                  <a:pos x="T4" y="T5"/>
                </a:cxn>
              </a:cxnLst>
              <a:rect l="T9" t="T10" r="T11" b="T12"/>
              <a:pathLst>
                <a:path w="1440" h="672">
                  <a:moveTo>
                    <a:pt x="0" y="672"/>
                  </a:moveTo>
                  <a:cubicBezTo>
                    <a:pt x="240" y="336"/>
                    <a:pt x="480" y="0"/>
                    <a:pt x="720" y="0"/>
                  </a:cubicBezTo>
                  <a:cubicBezTo>
                    <a:pt x="960" y="0"/>
                    <a:pt x="1200" y="336"/>
                    <a:pt x="1440" y="672"/>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de-DE"/>
            </a:p>
          </p:txBody>
        </p:sp>
      </p:grpSp>
      <p:grpSp>
        <p:nvGrpSpPr>
          <p:cNvPr id="44055" name="Group 91"/>
          <p:cNvGrpSpPr>
            <a:grpSpLocks/>
          </p:cNvGrpSpPr>
          <p:nvPr/>
        </p:nvGrpSpPr>
        <p:grpSpPr bwMode="auto">
          <a:xfrm>
            <a:off x="5118100" y="1646238"/>
            <a:ext cx="2146300" cy="1641475"/>
            <a:chOff x="1524000" y="1371600"/>
            <a:chExt cx="3942522" cy="1641958"/>
          </a:xfrm>
        </p:grpSpPr>
        <p:sp>
          <p:nvSpPr>
            <p:cNvPr id="44075" name="Freeform 8"/>
            <p:cNvSpPr>
              <a:spLocks/>
            </p:cNvSpPr>
            <p:nvPr/>
          </p:nvSpPr>
          <p:spPr bwMode="auto">
            <a:xfrm>
              <a:off x="1524000" y="1371600"/>
              <a:ext cx="1981200" cy="830263"/>
            </a:xfrm>
            <a:custGeom>
              <a:avLst/>
              <a:gdLst>
                <a:gd name="T0" fmla="*/ 0 w 1440"/>
                <a:gd name="T1" fmla="*/ 2147483647 h 672"/>
                <a:gd name="T2" fmla="*/ 2147483647 w 1440"/>
                <a:gd name="T3" fmla="*/ 0 h 672"/>
                <a:gd name="T4" fmla="*/ 2147483647 w 1440"/>
                <a:gd name="T5" fmla="*/ 2147483647 h 672"/>
                <a:gd name="T6" fmla="*/ 0 60000 65536"/>
                <a:gd name="T7" fmla="*/ 0 60000 65536"/>
                <a:gd name="T8" fmla="*/ 0 60000 65536"/>
                <a:gd name="T9" fmla="*/ 0 w 1440"/>
                <a:gd name="T10" fmla="*/ 0 h 672"/>
                <a:gd name="T11" fmla="*/ 1440 w 1440"/>
                <a:gd name="T12" fmla="*/ 672 h 672"/>
              </a:gdLst>
              <a:ahLst/>
              <a:cxnLst>
                <a:cxn ang="T6">
                  <a:pos x="T0" y="T1"/>
                </a:cxn>
                <a:cxn ang="T7">
                  <a:pos x="T2" y="T3"/>
                </a:cxn>
                <a:cxn ang="T8">
                  <a:pos x="T4" y="T5"/>
                </a:cxn>
              </a:cxnLst>
              <a:rect l="T9" t="T10" r="T11" b="T12"/>
              <a:pathLst>
                <a:path w="1440" h="672">
                  <a:moveTo>
                    <a:pt x="0" y="672"/>
                  </a:moveTo>
                  <a:cubicBezTo>
                    <a:pt x="240" y="336"/>
                    <a:pt x="480" y="0"/>
                    <a:pt x="720" y="0"/>
                  </a:cubicBezTo>
                  <a:cubicBezTo>
                    <a:pt x="960" y="0"/>
                    <a:pt x="1200" y="336"/>
                    <a:pt x="1440" y="672"/>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4076" name="Freeform 8"/>
            <p:cNvSpPr>
              <a:spLocks/>
            </p:cNvSpPr>
            <p:nvPr/>
          </p:nvSpPr>
          <p:spPr bwMode="auto">
            <a:xfrm rot="10800000">
              <a:off x="3485322" y="2183295"/>
              <a:ext cx="1981200" cy="830263"/>
            </a:xfrm>
            <a:custGeom>
              <a:avLst/>
              <a:gdLst>
                <a:gd name="T0" fmla="*/ 0 w 1440"/>
                <a:gd name="T1" fmla="*/ 2147483647 h 672"/>
                <a:gd name="T2" fmla="*/ 2147483647 w 1440"/>
                <a:gd name="T3" fmla="*/ 0 h 672"/>
                <a:gd name="T4" fmla="*/ 2147483647 w 1440"/>
                <a:gd name="T5" fmla="*/ 2147483647 h 672"/>
                <a:gd name="T6" fmla="*/ 0 60000 65536"/>
                <a:gd name="T7" fmla="*/ 0 60000 65536"/>
                <a:gd name="T8" fmla="*/ 0 60000 65536"/>
                <a:gd name="T9" fmla="*/ 0 w 1440"/>
                <a:gd name="T10" fmla="*/ 0 h 672"/>
                <a:gd name="T11" fmla="*/ 1440 w 1440"/>
                <a:gd name="T12" fmla="*/ 672 h 672"/>
              </a:gdLst>
              <a:ahLst/>
              <a:cxnLst>
                <a:cxn ang="T6">
                  <a:pos x="T0" y="T1"/>
                </a:cxn>
                <a:cxn ang="T7">
                  <a:pos x="T2" y="T3"/>
                </a:cxn>
                <a:cxn ang="T8">
                  <a:pos x="T4" y="T5"/>
                </a:cxn>
              </a:cxnLst>
              <a:rect l="T9" t="T10" r="T11" b="T12"/>
              <a:pathLst>
                <a:path w="1440" h="672">
                  <a:moveTo>
                    <a:pt x="0" y="672"/>
                  </a:moveTo>
                  <a:cubicBezTo>
                    <a:pt x="240" y="336"/>
                    <a:pt x="480" y="0"/>
                    <a:pt x="720" y="0"/>
                  </a:cubicBezTo>
                  <a:cubicBezTo>
                    <a:pt x="960" y="0"/>
                    <a:pt x="1200" y="336"/>
                    <a:pt x="1440" y="672"/>
                  </a:cubicBezTo>
                </a:path>
              </a:pathLst>
            </a:custGeom>
            <a:noFill/>
            <a:ln w="28575">
              <a:solidFill>
                <a:srgbClr val="FFFF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de-DE"/>
            </a:p>
          </p:txBody>
        </p:sp>
      </p:grpSp>
      <p:cxnSp>
        <p:nvCxnSpPr>
          <p:cNvPr id="44056" name="Straight Arrow Connector 94"/>
          <p:cNvCxnSpPr>
            <a:cxnSpLocks noChangeShapeType="1"/>
          </p:cNvCxnSpPr>
          <p:nvPr/>
        </p:nvCxnSpPr>
        <p:spPr bwMode="auto">
          <a:xfrm>
            <a:off x="4762500" y="2538413"/>
            <a:ext cx="1905000" cy="1587"/>
          </a:xfrm>
          <a:prstGeom prst="straightConnector1">
            <a:avLst/>
          </a:prstGeom>
          <a:noFill/>
          <a:ln w="9525" algn="ctr">
            <a:solidFill>
              <a:srgbClr val="FFFF99"/>
            </a:solidFill>
            <a:prstDash val="sysDash"/>
            <a:round/>
            <a:headEnd type="triangle" w="med" len="med"/>
            <a:tailEnd type="triangle" w="med" len="med"/>
          </a:ln>
          <a:extLst>
            <a:ext uri="{909E8E84-426E-40DD-AFC4-6F175D3DCCD1}">
              <a14:hiddenFill xmlns:a14="http://schemas.microsoft.com/office/drawing/2010/main">
                <a:noFill/>
              </a14:hiddenFill>
            </a:ext>
          </a:extLst>
        </p:spPr>
      </p:cxnSp>
      <p:cxnSp>
        <p:nvCxnSpPr>
          <p:cNvPr id="44057" name="Straight Arrow Connector 97"/>
          <p:cNvCxnSpPr>
            <a:cxnSpLocks noChangeShapeType="1"/>
          </p:cNvCxnSpPr>
          <p:nvPr/>
        </p:nvCxnSpPr>
        <p:spPr bwMode="auto">
          <a:xfrm>
            <a:off x="292100" y="2451100"/>
            <a:ext cx="8686800" cy="1588"/>
          </a:xfrm>
          <a:prstGeom prst="straightConnector1">
            <a:avLst/>
          </a:prstGeom>
          <a:noFill/>
          <a:ln w="9525" algn="ctr">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sp>
        <p:nvSpPr>
          <p:cNvPr id="99" name="Text Box 7"/>
          <p:cNvSpPr txBox="1">
            <a:spLocks noChangeArrowheads="1"/>
          </p:cNvSpPr>
          <p:nvPr/>
        </p:nvSpPr>
        <p:spPr bwMode="auto">
          <a:xfrm>
            <a:off x="9070975" y="5056188"/>
            <a:ext cx="717550" cy="368300"/>
          </a:xfrm>
          <a:prstGeom prst="rect">
            <a:avLst/>
          </a:prstGeom>
          <a:noFill/>
          <a:ln w="9525">
            <a:noFill/>
            <a:miter lim="800000"/>
            <a:headEnd/>
            <a:tailEnd/>
          </a:ln>
          <a:effectLst/>
        </p:spPr>
        <p:txBody>
          <a:bodyPr wrap="none">
            <a:spAutoFit/>
          </a:bodyPr>
          <a:lstStyle/>
          <a:p>
            <a:pPr eaLnBrk="0" hangingPunct="0">
              <a:defRPr/>
            </a:pPr>
            <a:r>
              <a:rPr lang="en-US" sz="1800" b="0" dirty="0">
                <a:solidFill>
                  <a:schemeClr val="tx1"/>
                </a:solidFill>
                <a:latin typeface="+mn-lt"/>
                <a:sym typeface="Symbol" pitchFamily="18" charset="2"/>
              </a:rPr>
              <a:t>time</a:t>
            </a:r>
            <a:endParaRPr lang="en-US" sz="1800" b="0" dirty="0">
              <a:solidFill>
                <a:schemeClr val="tx1"/>
              </a:solidFill>
              <a:latin typeface="+mn-lt"/>
            </a:endParaRPr>
          </a:p>
        </p:txBody>
      </p:sp>
      <p:sp>
        <p:nvSpPr>
          <p:cNvPr id="44059" name="TextBox 99"/>
          <p:cNvSpPr txBox="1">
            <a:spLocks noChangeArrowheads="1"/>
          </p:cNvSpPr>
          <p:nvPr/>
        </p:nvSpPr>
        <p:spPr bwMode="auto">
          <a:xfrm>
            <a:off x="2070100" y="3470275"/>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r>
              <a:rPr lang="en-US" sz="1800" b="0">
                <a:solidFill>
                  <a:srgbClr val="CCFFFF"/>
                </a:solidFill>
                <a:latin typeface="Comic Sans MS" pitchFamily="66" charset="0"/>
              </a:rPr>
              <a:t>LHC bunch spacing = 25 ns = 10 buckets </a:t>
            </a:r>
            <a:r>
              <a:rPr lang="en-US" sz="1800" b="0">
                <a:solidFill>
                  <a:srgbClr val="CCFFFF"/>
                </a:solidFill>
                <a:latin typeface="Comic Sans MS" pitchFamily="66" charset="0"/>
                <a:sym typeface="Symbol" pitchFamily="18" charset="2"/>
              </a:rPr>
              <a:t> 7.5 m</a:t>
            </a:r>
            <a:endParaRPr lang="en-US" sz="1800" b="0">
              <a:solidFill>
                <a:srgbClr val="CCFFFF"/>
              </a:solidFill>
              <a:latin typeface="Comic Sans MS" pitchFamily="66" charset="0"/>
            </a:endParaRPr>
          </a:p>
        </p:txBody>
      </p:sp>
      <p:sp>
        <p:nvSpPr>
          <p:cNvPr id="44060" name="TextBox 100"/>
          <p:cNvSpPr txBox="1">
            <a:spLocks noChangeArrowheads="1"/>
          </p:cNvSpPr>
          <p:nvPr/>
        </p:nvSpPr>
        <p:spPr bwMode="auto">
          <a:xfrm>
            <a:off x="6207125" y="1993900"/>
            <a:ext cx="896938" cy="376238"/>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r>
              <a:rPr lang="en-US" sz="1800" b="0">
                <a:solidFill>
                  <a:srgbClr val="FFFF99"/>
                </a:solidFill>
                <a:latin typeface="Comic Sans MS" pitchFamily="66" charset="0"/>
              </a:rPr>
              <a:t>2.5 ns</a:t>
            </a:r>
          </a:p>
        </p:txBody>
      </p:sp>
      <p:cxnSp>
        <p:nvCxnSpPr>
          <p:cNvPr id="44061" name="Straight Arrow Connector 101"/>
          <p:cNvCxnSpPr>
            <a:cxnSpLocks noChangeShapeType="1"/>
          </p:cNvCxnSpPr>
          <p:nvPr/>
        </p:nvCxnSpPr>
        <p:spPr bwMode="auto">
          <a:xfrm>
            <a:off x="219075" y="4827588"/>
            <a:ext cx="8686800" cy="1587"/>
          </a:xfrm>
          <a:prstGeom prst="straightConnector1">
            <a:avLst/>
          </a:prstGeom>
          <a:noFill/>
          <a:ln w="9525" algn="ctr">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cxnSp>
        <p:nvCxnSpPr>
          <p:cNvPr id="44062" name="Straight Arrow Connector 103"/>
          <p:cNvCxnSpPr>
            <a:cxnSpLocks noChangeShapeType="1"/>
          </p:cNvCxnSpPr>
          <p:nvPr/>
        </p:nvCxnSpPr>
        <p:spPr bwMode="auto">
          <a:xfrm rot="5400000" flipH="1" flipV="1">
            <a:off x="-837406" y="2214739"/>
            <a:ext cx="2286000" cy="1588"/>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4063" name="TextBox 104"/>
          <p:cNvSpPr txBox="1">
            <a:spLocks noChangeArrowheads="1"/>
          </p:cNvSpPr>
          <p:nvPr/>
        </p:nvSpPr>
        <p:spPr bwMode="auto">
          <a:xfrm>
            <a:off x="4003675" y="723900"/>
            <a:ext cx="5321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r>
              <a:rPr lang="en-US" sz="1800" b="0">
                <a:solidFill>
                  <a:schemeClr val="tx1"/>
                </a:solidFill>
                <a:latin typeface="Comic Sans MS" pitchFamily="66" charset="0"/>
              </a:rPr>
              <a:t>The particles are trapped in the RF voltage:</a:t>
            </a:r>
          </a:p>
          <a:p>
            <a:r>
              <a:rPr lang="en-US" sz="1800" b="0">
                <a:solidFill>
                  <a:schemeClr val="tx1"/>
                </a:solidFill>
                <a:latin typeface="Comic Sans MS" pitchFamily="66" charset="0"/>
              </a:rPr>
              <a:t>	this gives the bunch structure</a:t>
            </a:r>
          </a:p>
        </p:txBody>
      </p:sp>
      <p:sp>
        <p:nvSpPr>
          <p:cNvPr id="44064" name="Text Box 17"/>
          <p:cNvSpPr txBox="1">
            <a:spLocks noChangeArrowheads="1"/>
          </p:cNvSpPr>
          <p:nvPr/>
        </p:nvSpPr>
        <p:spPr bwMode="auto">
          <a:xfrm>
            <a:off x="1981200" y="6019800"/>
            <a:ext cx="4865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r>
              <a:rPr lang="en-US" sz="1600" b="0">
                <a:solidFill>
                  <a:srgbClr val="CCFFFF"/>
                </a:solidFill>
                <a:latin typeface="Comic Sans MS" pitchFamily="66" charset="0"/>
              </a:rPr>
              <a:t>RMS bunch length        11.2 cm   	7.6 cm</a:t>
            </a:r>
          </a:p>
          <a:p>
            <a:r>
              <a:rPr lang="en-US" sz="1600" b="0">
                <a:solidFill>
                  <a:srgbClr val="CCFFFF"/>
                </a:solidFill>
                <a:latin typeface="Comic Sans MS" pitchFamily="66" charset="0"/>
              </a:rPr>
              <a:t>RMS energy spread      0.031%	0.011%</a:t>
            </a:r>
          </a:p>
        </p:txBody>
      </p:sp>
      <p:sp>
        <p:nvSpPr>
          <p:cNvPr id="44065" name="Text Box 17"/>
          <p:cNvSpPr txBox="1">
            <a:spLocks noChangeArrowheads="1"/>
          </p:cNvSpPr>
          <p:nvPr/>
        </p:nvSpPr>
        <p:spPr bwMode="auto">
          <a:xfrm>
            <a:off x="4127500" y="5638800"/>
            <a:ext cx="2792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r>
              <a:rPr lang="en-US" sz="1600" b="0" u="sng">
                <a:solidFill>
                  <a:srgbClr val="CCFFFF"/>
                </a:solidFill>
                <a:latin typeface="Comic Sans MS" pitchFamily="66" charset="0"/>
              </a:rPr>
              <a:t>450 GeV 		7 TeV</a:t>
            </a:r>
          </a:p>
        </p:txBody>
      </p:sp>
      <p:sp>
        <p:nvSpPr>
          <p:cNvPr id="44066" name="Oval 53"/>
          <p:cNvSpPr>
            <a:spLocks noChangeArrowheads="1"/>
          </p:cNvSpPr>
          <p:nvPr/>
        </p:nvSpPr>
        <p:spPr bwMode="auto">
          <a:xfrm>
            <a:off x="1320800" y="2376488"/>
            <a:ext cx="107950" cy="120650"/>
          </a:xfrm>
          <a:prstGeom prst="ellipse">
            <a:avLst/>
          </a:prstGeom>
          <a:solidFill>
            <a:srgbClr val="FFFF00"/>
          </a:solidFill>
          <a:ln w="9525" algn="ctr">
            <a:solidFill>
              <a:srgbClr val="0000FF"/>
            </a:solidFill>
            <a:round/>
            <a:headEnd/>
            <a:tailEnd/>
          </a:ln>
        </p:spPr>
        <p:txBody>
          <a:bodyPr/>
          <a:lstStyle/>
          <a:p>
            <a:pPr eaLnBrk="0" hangingPunct="0"/>
            <a:endParaRPr lang="de-DE" sz="1800" b="0">
              <a:solidFill>
                <a:schemeClr val="tx1"/>
              </a:solidFill>
              <a:latin typeface="Comic Sans MS" pitchFamily="66" charset="0"/>
            </a:endParaRPr>
          </a:p>
        </p:txBody>
      </p:sp>
      <p:sp>
        <p:nvSpPr>
          <p:cNvPr id="44067" name="Oval 54"/>
          <p:cNvSpPr>
            <a:spLocks noChangeArrowheads="1"/>
          </p:cNvSpPr>
          <p:nvPr/>
        </p:nvSpPr>
        <p:spPr bwMode="auto">
          <a:xfrm>
            <a:off x="1076325" y="1816100"/>
            <a:ext cx="107950" cy="119063"/>
          </a:xfrm>
          <a:prstGeom prst="ellipse">
            <a:avLst/>
          </a:prstGeom>
          <a:solidFill>
            <a:srgbClr val="FFFF00"/>
          </a:solidFill>
          <a:ln w="9525" algn="ctr">
            <a:solidFill>
              <a:srgbClr val="0000FF"/>
            </a:solidFill>
            <a:round/>
            <a:headEnd/>
            <a:tailEnd/>
          </a:ln>
        </p:spPr>
        <p:txBody>
          <a:bodyPr/>
          <a:lstStyle/>
          <a:p>
            <a:pPr eaLnBrk="0" hangingPunct="0"/>
            <a:endParaRPr lang="de-DE" sz="1800" b="0">
              <a:solidFill>
                <a:schemeClr val="tx1"/>
              </a:solidFill>
              <a:latin typeface="Comic Sans MS" pitchFamily="66" charset="0"/>
            </a:endParaRPr>
          </a:p>
        </p:txBody>
      </p:sp>
      <p:sp>
        <p:nvSpPr>
          <p:cNvPr id="44068" name="Oval 56"/>
          <p:cNvSpPr>
            <a:spLocks noChangeArrowheads="1"/>
          </p:cNvSpPr>
          <p:nvPr/>
        </p:nvSpPr>
        <p:spPr bwMode="auto">
          <a:xfrm>
            <a:off x="1593850" y="2906713"/>
            <a:ext cx="109538" cy="119062"/>
          </a:xfrm>
          <a:prstGeom prst="ellipse">
            <a:avLst/>
          </a:prstGeom>
          <a:solidFill>
            <a:srgbClr val="FFFF00"/>
          </a:solidFill>
          <a:ln w="9525" algn="ctr">
            <a:solidFill>
              <a:srgbClr val="0000FF"/>
            </a:solidFill>
            <a:round/>
            <a:headEnd/>
            <a:tailEnd/>
          </a:ln>
        </p:spPr>
        <p:txBody>
          <a:bodyPr/>
          <a:lstStyle/>
          <a:p>
            <a:pPr eaLnBrk="0" hangingPunct="0"/>
            <a:endParaRPr lang="de-DE" sz="1800" b="0">
              <a:solidFill>
                <a:schemeClr val="tx1"/>
              </a:solidFill>
              <a:latin typeface="Comic Sans MS" pitchFamily="66" charset="0"/>
            </a:endParaRPr>
          </a:p>
        </p:txBody>
      </p:sp>
      <p:cxnSp>
        <p:nvCxnSpPr>
          <p:cNvPr id="44069" name="Straight Arrow Connector 58"/>
          <p:cNvCxnSpPr>
            <a:cxnSpLocks noChangeShapeType="1"/>
          </p:cNvCxnSpPr>
          <p:nvPr/>
        </p:nvCxnSpPr>
        <p:spPr bwMode="auto">
          <a:xfrm rot="16200000" flipH="1">
            <a:off x="886619" y="2196307"/>
            <a:ext cx="939800" cy="398462"/>
          </a:xfrm>
          <a:prstGeom prst="straightConnector1">
            <a:avLst/>
          </a:prstGeom>
          <a:noFill/>
          <a:ln w="9525" algn="ctr">
            <a:solidFill>
              <a:srgbClr val="FFFF99"/>
            </a:solidFill>
            <a:prstDash val="dashDot"/>
            <a:round/>
            <a:headEnd type="triangle" w="med" len="med"/>
            <a:tailEnd type="triangle" w="med" len="med"/>
          </a:ln>
          <a:extLst>
            <a:ext uri="{909E8E84-426E-40DD-AFC4-6F175D3DCCD1}">
              <a14:hiddenFill xmlns:a14="http://schemas.microsoft.com/office/drawing/2010/main">
                <a:noFill/>
              </a14:hiddenFill>
            </a:ext>
          </a:extLst>
        </p:spPr>
      </p:cxnSp>
      <p:sp>
        <p:nvSpPr>
          <p:cNvPr id="44070" name="TextBox 59"/>
          <p:cNvSpPr txBox="1">
            <a:spLocks noChangeArrowheads="1"/>
          </p:cNvSpPr>
          <p:nvPr/>
        </p:nvSpPr>
        <p:spPr bwMode="auto">
          <a:xfrm>
            <a:off x="1790700" y="720725"/>
            <a:ext cx="1514475" cy="830263"/>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a:r>
              <a:rPr lang="en-US" sz="1200">
                <a:solidFill>
                  <a:srgbClr val="CCFFFF"/>
                </a:solidFill>
                <a:latin typeface="Comic Sans MS" pitchFamily="66" charset="0"/>
              </a:rPr>
              <a:t>The particles oscillate back and forth in time/energy</a:t>
            </a:r>
          </a:p>
        </p:txBody>
      </p:sp>
      <p:cxnSp>
        <p:nvCxnSpPr>
          <p:cNvPr id="44071" name="Straight Arrow Connector 61"/>
          <p:cNvCxnSpPr>
            <a:cxnSpLocks noChangeShapeType="1"/>
          </p:cNvCxnSpPr>
          <p:nvPr/>
        </p:nvCxnSpPr>
        <p:spPr bwMode="auto">
          <a:xfrm rot="5400000">
            <a:off x="1254126" y="1612900"/>
            <a:ext cx="461962" cy="319087"/>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44072" name="TextBox 99"/>
          <p:cNvSpPr txBox="1">
            <a:spLocks noChangeArrowheads="1"/>
          </p:cNvSpPr>
          <p:nvPr/>
        </p:nvSpPr>
        <p:spPr bwMode="auto">
          <a:xfrm>
            <a:off x="2892425" y="4537075"/>
            <a:ext cx="1406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r>
              <a:rPr lang="en-US" sz="1800">
                <a:solidFill>
                  <a:srgbClr val="CCFFFF"/>
                </a:solidFill>
                <a:latin typeface="Comic Sans MS" pitchFamily="66" charset="0"/>
              </a:rPr>
              <a:t>RF bucket</a:t>
            </a:r>
          </a:p>
        </p:txBody>
      </p:sp>
      <p:cxnSp>
        <p:nvCxnSpPr>
          <p:cNvPr id="44073" name="Straight Arrow Connector 94"/>
          <p:cNvCxnSpPr>
            <a:cxnSpLocks noChangeShapeType="1"/>
          </p:cNvCxnSpPr>
          <p:nvPr/>
        </p:nvCxnSpPr>
        <p:spPr bwMode="auto">
          <a:xfrm>
            <a:off x="1370013" y="5310188"/>
            <a:ext cx="1905000" cy="1587"/>
          </a:xfrm>
          <a:prstGeom prst="straightConnector1">
            <a:avLst/>
          </a:prstGeom>
          <a:noFill/>
          <a:ln w="9525" algn="ctr">
            <a:solidFill>
              <a:srgbClr val="FFFF99"/>
            </a:solidFill>
            <a:prstDash val="sysDash"/>
            <a:round/>
            <a:headEnd type="triangle" w="med" len="med"/>
            <a:tailEnd type="triangle" w="med" len="med"/>
          </a:ln>
          <a:extLst>
            <a:ext uri="{909E8E84-426E-40DD-AFC4-6F175D3DCCD1}">
              <a14:hiddenFill xmlns:a14="http://schemas.microsoft.com/office/drawing/2010/main">
                <a:noFill/>
              </a14:hiddenFill>
            </a:ext>
          </a:extLst>
        </p:spPr>
      </p:cxnSp>
      <p:sp>
        <p:nvSpPr>
          <p:cNvPr id="44074" name="TextBox 100"/>
          <p:cNvSpPr txBox="1">
            <a:spLocks noChangeArrowheads="1"/>
          </p:cNvSpPr>
          <p:nvPr/>
        </p:nvSpPr>
        <p:spPr bwMode="auto">
          <a:xfrm>
            <a:off x="2076450" y="5321300"/>
            <a:ext cx="896938" cy="376238"/>
          </a:xfrm>
          <a:prstGeom prst="rect">
            <a:avLst/>
          </a:prstGeom>
          <a:noFill/>
          <a:ln w="9525">
            <a:solidFill>
              <a:srgbClr val="FFFF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r>
              <a:rPr lang="en-US" sz="1800" b="0">
                <a:solidFill>
                  <a:srgbClr val="FFFF99"/>
                </a:solidFill>
                <a:latin typeface="Comic Sans MS" pitchFamily="66" charset="0"/>
              </a:rPr>
              <a:t>2.5 ns</a:t>
            </a: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ECD4AAC0-17F8-46D2-89EE-1351B741BA20}" type="slidenum">
              <a:rPr lang="en-GB" sz="1400" b="0">
                <a:solidFill>
                  <a:schemeClr val="tx1"/>
                </a:solidFill>
                <a:latin typeface="Times New Roman" pitchFamily="18" charset="0"/>
              </a:rPr>
              <a:pPr eaLnBrk="1" hangingPunct="1"/>
              <a:t>42</a:t>
            </a:fld>
            <a:endParaRPr lang="en-GB" sz="1400" b="0">
              <a:solidFill>
                <a:schemeClr val="tx1"/>
              </a:solidFill>
              <a:latin typeface="Times New Roman" pitchFamily="18" charset="0"/>
            </a:endParaRPr>
          </a:p>
        </p:txBody>
      </p:sp>
      <p:sp>
        <p:nvSpPr>
          <p:cNvPr id="45059" name="Rectangle 2"/>
          <p:cNvSpPr>
            <a:spLocks noGrp="1" noChangeArrowheads="1"/>
          </p:cNvSpPr>
          <p:nvPr>
            <p:ph type="title" idx="4294967295"/>
          </p:nvPr>
        </p:nvSpPr>
        <p:spPr>
          <a:xfrm>
            <a:off x="1331913" y="0"/>
            <a:ext cx="8574087" cy="762000"/>
          </a:xfrm>
        </p:spPr>
        <p:txBody>
          <a:bodyPr/>
          <a:lstStyle/>
          <a:p>
            <a:pPr eaLnBrk="1" hangingPunct="1"/>
            <a:r>
              <a:rPr lang="en-GB" dirty="0" smtClean="0"/>
              <a:t>Longitudinal bunch profile in SPS</a:t>
            </a:r>
          </a:p>
        </p:txBody>
      </p:sp>
      <p:pic>
        <p:nvPicPr>
          <p:cNvPr id="45060" name="Picture 3" descr="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066800"/>
            <a:ext cx="3136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4"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066800"/>
            <a:ext cx="297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descr="QU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066800"/>
            <a:ext cx="330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6"/>
          <p:cNvSpPr txBox="1">
            <a:spLocks noChangeArrowheads="1"/>
          </p:cNvSpPr>
          <p:nvPr/>
        </p:nvSpPr>
        <p:spPr bwMode="auto">
          <a:xfrm>
            <a:off x="395288" y="4343400"/>
            <a:ext cx="3302000" cy="1749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algn="ctr" eaLnBrk="1" hangingPunct="1"/>
            <a:r>
              <a:rPr lang="fr-FR" sz="1800" b="0">
                <a:latin typeface="Times New Roman" pitchFamily="18" charset="0"/>
              </a:rPr>
              <a:t>Instabilities at low energy </a:t>
            </a:r>
          </a:p>
          <a:p>
            <a:pPr algn="ctr" eaLnBrk="1" hangingPunct="1"/>
            <a:r>
              <a:rPr lang="fr-FR" sz="1800" b="0">
                <a:latin typeface="Times New Roman" pitchFamily="18" charset="0"/>
              </a:rPr>
              <a:t> (26 GeV)</a:t>
            </a:r>
          </a:p>
          <a:p>
            <a:pPr eaLnBrk="1" hangingPunct="1"/>
            <a:r>
              <a:rPr lang="fr-FR" sz="1800" b="0">
                <a:solidFill>
                  <a:srgbClr val="CC3300"/>
                </a:solidFill>
                <a:latin typeface="Times New Roman" pitchFamily="18" charset="0"/>
              </a:rPr>
              <a:t>a) Single bunches</a:t>
            </a:r>
            <a:endParaRPr lang="fr-FR" sz="1800" b="0">
              <a:solidFill>
                <a:schemeClr val="tx1"/>
              </a:solidFill>
              <a:latin typeface="Times New Roman" pitchFamily="18" charset="0"/>
            </a:endParaRPr>
          </a:p>
          <a:p>
            <a:pPr eaLnBrk="1" hangingPunct="1"/>
            <a:r>
              <a:rPr lang="fr-FR" sz="1800" b="0">
                <a:solidFill>
                  <a:schemeClr val="tx1"/>
                </a:solidFill>
                <a:latin typeface="Times New Roman" pitchFamily="18" charset="0"/>
              </a:rPr>
              <a:t>Quadrupole mode developing slowly along flat bottom. NB injection plateau ~11 s</a:t>
            </a:r>
          </a:p>
        </p:txBody>
      </p:sp>
      <p:sp>
        <p:nvSpPr>
          <p:cNvPr id="45064" name="Text Box 7"/>
          <p:cNvSpPr txBox="1">
            <a:spLocks noChangeArrowheads="1"/>
          </p:cNvSpPr>
          <p:nvPr/>
        </p:nvSpPr>
        <p:spPr bwMode="auto">
          <a:xfrm>
            <a:off x="7077075" y="4267200"/>
            <a:ext cx="2641600"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fr-FR" sz="1800" b="0">
                <a:solidFill>
                  <a:srgbClr val="CC3300"/>
                </a:solidFill>
                <a:latin typeface="Times New Roman" pitchFamily="18" charset="0"/>
              </a:rPr>
              <a:t>Bunch profile oscillations on the flat bottom – </a:t>
            </a:r>
          </a:p>
          <a:p>
            <a:pPr eaLnBrk="1" hangingPunct="1"/>
            <a:r>
              <a:rPr lang="fr-FR" sz="1800" b="0">
                <a:solidFill>
                  <a:srgbClr val="CC3300"/>
                </a:solidFill>
                <a:latin typeface="Times New Roman" pitchFamily="18" charset="0"/>
              </a:rPr>
              <a:t>at 26 GeV</a:t>
            </a:r>
          </a:p>
        </p:txBody>
      </p:sp>
      <p:sp>
        <p:nvSpPr>
          <p:cNvPr id="45065" name="Text Box 8"/>
          <p:cNvSpPr txBox="1">
            <a:spLocks noChangeArrowheads="1"/>
          </p:cNvSpPr>
          <p:nvPr/>
        </p:nvSpPr>
        <p:spPr bwMode="auto">
          <a:xfrm>
            <a:off x="3963988" y="4343400"/>
            <a:ext cx="2697162"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fr-FR" sz="1800" b="0">
                <a:latin typeface="Times New Roman" pitchFamily="18" charset="0"/>
              </a:rPr>
              <a:t>Bunch profile during a coast at 26 GeV</a:t>
            </a:r>
          </a:p>
          <a:p>
            <a:pPr eaLnBrk="1" hangingPunct="1"/>
            <a:endParaRPr lang="fr-FR" sz="1800" b="0">
              <a:latin typeface="Times New Roman" pitchFamily="18" charset="0"/>
            </a:endParaRPr>
          </a:p>
          <a:p>
            <a:pPr eaLnBrk="1" hangingPunct="1"/>
            <a:r>
              <a:rPr lang="fr-FR" sz="1800" b="0">
                <a:latin typeface="Times New Roman" pitchFamily="18" charset="0"/>
              </a:rPr>
              <a:t>stable beam</a:t>
            </a:r>
          </a:p>
        </p:txBody>
      </p:sp>
      <p:sp>
        <p:nvSpPr>
          <p:cNvPr id="45066" name="Text Box 9"/>
          <p:cNvSpPr txBox="1">
            <a:spLocks noChangeArrowheads="1"/>
          </p:cNvSpPr>
          <p:nvPr/>
        </p:nvSpPr>
        <p:spPr bwMode="auto">
          <a:xfrm>
            <a:off x="528638" y="6262688"/>
            <a:ext cx="412750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r>
              <a:rPr lang="fr-FR" sz="1800" b="0">
                <a:latin typeface="Times New Roman" pitchFamily="18" charset="0"/>
              </a:rPr>
              <a:t>Pictures provided by T.Linnecar</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2CE0677B-8644-4518-9D6F-9EB24D3D907D}" type="slidenum">
              <a:rPr lang="en-GB" sz="1400" b="0">
                <a:solidFill>
                  <a:schemeClr val="tx1"/>
                </a:solidFill>
                <a:latin typeface="Times New Roman" pitchFamily="18" charset="0"/>
              </a:rPr>
              <a:pPr eaLnBrk="1" hangingPunct="1"/>
              <a:t>5</a:t>
            </a:fld>
            <a:endParaRPr lang="en-GB" sz="1400" b="0" dirty="0">
              <a:solidFill>
                <a:schemeClr val="tx1"/>
              </a:solidFill>
              <a:latin typeface="Times New Roman" pitchFamily="18" charset="0"/>
            </a:endParaRPr>
          </a:p>
        </p:txBody>
      </p:sp>
      <p:sp>
        <p:nvSpPr>
          <p:cNvPr id="8195" name="Text Box 3"/>
          <p:cNvSpPr txBox="1">
            <a:spLocks noChangeArrowheads="1"/>
          </p:cNvSpPr>
          <p:nvPr/>
        </p:nvSpPr>
        <p:spPr bwMode="auto">
          <a:xfrm>
            <a:off x="1295400" y="2147888"/>
            <a:ext cx="601663" cy="396875"/>
          </a:xfrm>
          <a:prstGeom prst="rect">
            <a:avLst/>
          </a:prstGeom>
          <a:solidFill>
            <a:srgbClr val="FFFFCC"/>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t>2a</a:t>
            </a:r>
            <a:endParaRPr lang="en-GB" dirty="0"/>
          </a:p>
        </p:txBody>
      </p:sp>
      <p:sp>
        <p:nvSpPr>
          <p:cNvPr id="8196" name="Rectangle 4"/>
          <p:cNvSpPr>
            <a:spLocks noGrp="1" noChangeArrowheads="1"/>
          </p:cNvSpPr>
          <p:nvPr>
            <p:ph type="title"/>
          </p:nvPr>
        </p:nvSpPr>
        <p:spPr>
          <a:xfrm>
            <a:off x="727788" y="0"/>
            <a:ext cx="9178212" cy="762000"/>
          </a:xfrm>
        </p:spPr>
        <p:txBody>
          <a:bodyPr/>
          <a:lstStyle/>
          <a:p>
            <a:pPr eaLnBrk="1" hangingPunct="1"/>
            <a:r>
              <a:rPr lang="en-GB" noProof="0" dirty="0" smtClean="0"/>
              <a:t>Acceleration in </a:t>
            </a:r>
            <a:r>
              <a:rPr lang="en-GB" dirty="0" smtClean="0"/>
              <a:t>a </a:t>
            </a:r>
            <a:r>
              <a:rPr lang="en-GB" noProof="0" dirty="0" smtClean="0"/>
              <a:t>Cavity for  T=0 </a:t>
            </a:r>
            <a:r>
              <a:rPr lang="en-GB" sz="1600" noProof="0" dirty="0" smtClean="0"/>
              <a:t>(accelerating phase)</a:t>
            </a:r>
            <a:endParaRPr lang="en-GB" sz="1600" b="0" noProof="0" dirty="0" smtClean="0"/>
          </a:p>
        </p:txBody>
      </p:sp>
      <p:sp>
        <p:nvSpPr>
          <p:cNvPr id="8197" name="Line 5"/>
          <p:cNvSpPr>
            <a:spLocks noChangeShapeType="1"/>
          </p:cNvSpPr>
          <p:nvPr/>
        </p:nvSpPr>
        <p:spPr bwMode="auto">
          <a:xfrm flipV="1">
            <a:off x="1230313" y="2651125"/>
            <a:ext cx="554355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198" name="Line 6"/>
          <p:cNvSpPr>
            <a:spLocks noChangeShapeType="1"/>
          </p:cNvSpPr>
          <p:nvPr/>
        </p:nvSpPr>
        <p:spPr bwMode="auto">
          <a:xfrm>
            <a:off x="4132263" y="1076325"/>
            <a:ext cx="0" cy="3160713"/>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199" name="Line 7"/>
          <p:cNvSpPr>
            <a:spLocks noChangeShapeType="1"/>
          </p:cNvSpPr>
          <p:nvPr/>
        </p:nvSpPr>
        <p:spPr bwMode="auto">
          <a:xfrm>
            <a:off x="4972050" y="1239838"/>
            <a:ext cx="0" cy="117316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00" name="Line 8"/>
          <p:cNvSpPr>
            <a:spLocks noChangeShapeType="1"/>
          </p:cNvSpPr>
          <p:nvPr/>
        </p:nvSpPr>
        <p:spPr bwMode="auto">
          <a:xfrm>
            <a:off x="4972050" y="2868613"/>
            <a:ext cx="0" cy="135731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01" name="Line 9"/>
          <p:cNvSpPr>
            <a:spLocks noChangeShapeType="1"/>
          </p:cNvSpPr>
          <p:nvPr/>
        </p:nvSpPr>
        <p:spPr bwMode="auto">
          <a:xfrm>
            <a:off x="4967288" y="2405063"/>
            <a:ext cx="1393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02" name="Line 10"/>
          <p:cNvSpPr>
            <a:spLocks noChangeShapeType="1"/>
          </p:cNvSpPr>
          <p:nvPr/>
        </p:nvSpPr>
        <p:spPr bwMode="auto">
          <a:xfrm>
            <a:off x="4968875" y="2868613"/>
            <a:ext cx="1393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03" name="Line 11"/>
          <p:cNvSpPr>
            <a:spLocks noChangeShapeType="1"/>
          </p:cNvSpPr>
          <p:nvPr/>
        </p:nvSpPr>
        <p:spPr bwMode="auto">
          <a:xfrm flipH="1">
            <a:off x="3322638" y="1227138"/>
            <a:ext cx="0" cy="119856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04" name="Line 12"/>
          <p:cNvSpPr>
            <a:spLocks noChangeShapeType="1"/>
          </p:cNvSpPr>
          <p:nvPr/>
        </p:nvSpPr>
        <p:spPr bwMode="auto">
          <a:xfrm flipH="1">
            <a:off x="3333750" y="2868613"/>
            <a:ext cx="0" cy="137001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05" name="Line 13"/>
          <p:cNvSpPr>
            <a:spLocks noChangeShapeType="1"/>
          </p:cNvSpPr>
          <p:nvPr/>
        </p:nvSpPr>
        <p:spPr bwMode="auto">
          <a:xfrm flipH="1">
            <a:off x="1933575" y="2417763"/>
            <a:ext cx="1393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06" name="Line 14"/>
          <p:cNvSpPr>
            <a:spLocks noChangeShapeType="1"/>
          </p:cNvSpPr>
          <p:nvPr/>
        </p:nvSpPr>
        <p:spPr bwMode="auto">
          <a:xfrm flipH="1">
            <a:off x="1941513" y="2874963"/>
            <a:ext cx="1395412"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07" name="Line 15"/>
          <p:cNvSpPr>
            <a:spLocks noChangeShapeType="1"/>
          </p:cNvSpPr>
          <p:nvPr/>
        </p:nvSpPr>
        <p:spPr bwMode="auto">
          <a:xfrm>
            <a:off x="3314700" y="4386263"/>
            <a:ext cx="1638300" cy="0"/>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08" name="Line 16"/>
          <p:cNvSpPr>
            <a:spLocks noChangeShapeType="1"/>
          </p:cNvSpPr>
          <p:nvPr/>
        </p:nvSpPr>
        <p:spPr bwMode="auto">
          <a:xfrm flipH="1" flipV="1">
            <a:off x="2103438" y="2425700"/>
            <a:ext cx="1587" cy="442913"/>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09" name="Line 17"/>
          <p:cNvSpPr>
            <a:spLocks noChangeShapeType="1"/>
          </p:cNvSpPr>
          <p:nvPr/>
        </p:nvSpPr>
        <p:spPr bwMode="auto">
          <a:xfrm flipV="1">
            <a:off x="1111250" y="5892800"/>
            <a:ext cx="5545138" cy="0"/>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10" name="Line 18"/>
          <p:cNvSpPr>
            <a:spLocks noChangeShapeType="1"/>
          </p:cNvSpPr>
          <p:nvPr/>
        </p:nvSpPr>
        <p:spPr bwMode="auto">
          <a:xfrm>
            <a:off x="1997075" y="5888038"/>
            <a:ext cx="13525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11" name="Line 19"/>
          <p:cNvSpPr>
            <a:spLocks noChangeShapeType="1"/>
          </p:cNvSpPr>
          <p:nvPr/>
        </p:nvSpPr>
        <p:spPr bwMode="auto">
          <a:xfrm>
            <a:off x="4967288" y="5886450"/>
            <a:ext cx="13525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12" name="Line 20"/>
          <p:cNvSpPr>
            <a:spLocks noChangeShapeType="1"/>
          </p:cNvSpPr>
          <p:nvPr/>
        </p:nvSpPr>
        <p:spPr bwMode="auto">
          <a:xfrm>
            <a:off x="4967288" y="5446713"/>
            <a:ext cx="0" cy="450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13" name="Line 21"/>
          <p:cNvSpPr>
            <a:spLocks noChangeShapeType="1"/>
          </p:cNvSpPr>
          <p:nvPr/>
        </p:nvSpPr>
        <p:spPr bwMode="auto">
          <a:xfrm>
            <a:off x="3344863" y="5432425"/>
            <a:ext cx="0" cy="450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14" name="Line 22"/>
          <p:cNvSpPr>
            <a:spLocks noChangeShapeType="1"/>
          </p:cNvSpPr>
          <p:nvPr/>
        </p:nvSpPr>
        <p:spPr bwMode="auto">
          <a:xfrm>
            <a:off x="3340100" y="5434013"/>
            <a:ext cx="16271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15" name="Text Box 23"/>
          <p:cNvSpPr txBox="1">
            <a:spLocks noChangeArrowheads="1"/>
          </p:cNvSpPr>
          <p:nvPr/>
        </p:nvSpPr>
        <p:spPr bwMode="auto">
          <a:xfrm>
            <a:off x="6453188" y="2813050"/>
            <a:ext cx="442912"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solidFill>
                  <a:srgbClr val="FF3300"/>
                </a:solidFill>
              </a:rPr>
              <a:t>z</a:t>
            </a:r>
            <a:endParaRPr lang="en-GB" dirty="0">
              <a:solidFill>
                <a:srgbClr val="FF3300"/>
              </a:solidFill>
            </a:endParaRPr>
          </a:p>
        </p:txBody>
      </p:sp>
      <p:sp>
        <p:nvSpPr>
          <p:cNvPr id="8216" name="Text Box 24"/>
          <p:cNvSpPr txBox="1">
            <a:spLocks noChangeArrowheads="1"/>
          </p:cNvSpPr>
          <p:nvPr/>
        </p:nvSpPr>
        <p:spPr bwMode="auto">
          <a:xfrm>
            <a:off x="6380163" y="5349875"/>
            <a:ext cx="444500"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solidFill>
                  <a:srgbClr val="FF3300"/>
                </a:solidFill>
              </a:rPr>
              <a:t>z</a:t>
            </a:r>
            <a:endParaRPr lang="en-GB" dirty="0">
              <a:solidFill>
                <a:srgbClr val="FF3300"/>
              </a:solidFill>
            </a:endParaRPr>
          </a:p>
        </p:txBody>
      </p:sp>
      <p:sp>
        <p:nvSpPr>
          <p:cNvPr id="8217" name="Line 25"/>
          <p:cNvSpPr>
            <a:spLocks noChangeShapeType="1"/>
          </p:cNvSpPr>
          <p:nvPr/>
        </p:nvSpPr>
        <p:spPr bwMode="auto">
          <a:xfrm>
            <a:off x="1787525" y="4692650"/>
            <a:ext cx="0" cy="1747838"/>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18" name="Text Box 26"/>
          <p:cNvSpPr txBox="1">
            <a:spLocks noChangeArrowheads="1"/>
          </p:cNvSpPr>
          <p:nvPr/>
        </p:nvSpPr>
        <p:spPr bwMode="auto">
          <a:xfrm>
            <a:off x="2168525" y="5202238"/>
            <a:ext cx="738188"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solidFill>
                  <a:schemeClr val="tx1"/>
                </a:solidFill>
              </a:rPr>
              <a:t>E</a:t>
            </a:r>
            <a:r>
              <a:rPr lang="fr-CH" baseline="-25000" dirty="0">
                <a:solidFill>
                  <a:schemeClr val="tx1"/>
                </a:solidFill>
              </a:rPr>
              <a:t>0</a:t>
            </a:r>
            <a:endParaRPr lang="en-GB" baseline="-25000" dirty="0">
              <a:solidFill>
                <a:schemeClr val="tx1"/>
              </a:solidFill>
            </a:endParaRPr>
          </a:p>
        </p:txBody>
      </p:sp>
      <p:sp>
        <p:nvSpPr>
          <p:cNvPr id="8219" name="Line 27"/>
          <p:cNvSpPr>
            <a:spLocks noChangeShapeType="1"/>
          </p:cNvSpPr>
          <p:nvPr/>
        </p:nvSpPr>
        <p:spPr bwMode="auto">
          <a:xfrm flipH="1">
            <a:off x="2663825" y="5449888"/>
            <a:ext cx="601663" cy="4762"/>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20" name="Text Box 28"/>
          <p:cNvSpPr txBox="1">
            <a:spLocks noChangeArrowheads="1"/>
          </p:cNvSpPr>
          <p:nvPr/>
        </p:nvSpPr>
        <p:spPr bwMode="auto">
          <a:xfrm>
            <a:off x="1817688" y="4286250"/>
            <a:ext cx="1003300"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b="0" dirty="0">
                <a:solidFill>
                  <a:schemeClr val="tx1"/>
                </a:solidFill>
              </a:rPr>
              <a:t>E(z)</a:t>
            </a:r>
            <a:endParaRPr lang="en-GB" b="0" baseline="-25000" dirty="0">
              <a:solidFill>
                <a:schemeClr val="tx1"/>
              </a:solidFill>
            </a:endParaRPr>
          </a:p>
        </p:txBody>
      </p:sp>
      <p:sp>
        <p:nvSpPr>
          <p:cNvPr id="8221" name="Rectangle 29"/>
          <p:cNvSpPr>
            <a:spLocks noChangeArrowheads="1"/>
          </p:cNvSpPr>
          <p:nvPr/>
        </p:nvSpPr>
        <p:spPr bwMode="auto">
          <a:xfrm>
            <a:off x="527050" y="1062038"/>
            <a:ext cx="9169400" cy="538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8222" name="Line 30"/>
          <p:cNvSpPr>
            <a:spLocks noChangeShapeType="1"/>
          </p:cNvSpPr>
          <p:nvPr/>
        </p:nvSpPr>
        <p:spPr bwMode="auto">
          <a:xfrm>
            <a:off x="3325813" y="1235075"/>
            <a:ext cx="163195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23" name="Line 31"/>
          <p:cNvSpPr>
            <a:spLocks noChangeShapeType="1"/>
          </p:cNvSpPr>
          <p:nvPr/>
        </p:nvSpPr>
        <p:spPr bwMode="auto">
          <a:xfrm>
            <a:off x="3351213" y="4210050"/>
            <a:ext cx="16335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graphicFrame>
        <p:nvGraphicFramePr>
          <p:cNvPr id="8224" name="Object 32"/>
          <p:cNvGraphicFramePr>
            <a:graphicFrameLocks/>
          </p:cNvGraphicFramePr>
          <p:nvPr/>
        </p:nvGraphicFramePr>
        <p:xfrm>
          <a:off x="4387850" y="1349375"/>
          <a:ext cx="501650" cy="355600"/>
        </p:xfrm>
        <a:graphic>
          <a:graphicData uri="http://schemas.openxmlformats.org/presentationml/2006/ole">
            <mc:AlternateContent xmlns:mc="http://schemas.openxmlformats.org/markup-compatibility/2006">
              <mc:Choice xmlns:v="urn:schemas-microsoft-com:vml" Requires="v">
                <p:oleObj spid="_x0000_s8282" name="Equation" r:id="rId4" imgW="457002" imgH="355446" progId="Equation.3">
                  <p:embed/>
                </p:oleObj>
              </mc:Choice>
              <mc:Fallback>
                <p:oleObj name="Equation" r:id="rId4" imgW="457002" imgH="355446" progId="Equation.3">
                  <p:embed/>
                  <p:pic>
                    <p:nvPicPr>
                      <p:cNvPr id="0" name="Object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850" y="1349375"/>
                        <a:ext cx="501650" cy="3556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25" name="Line 33"/>
          <p:cNvSpPr>
            <a:spLocks noChangeShapeType="1"/>
          </p:cNvSpPr>
          <p:nvPr/>
        </p:nvSpPr>
        <p:spPr bwMode="auto">
          <a:xfrm flipV="1">
            <a:off x="3768725" y="1779588"/>
            <a:ext cx="6953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26" name="Line 34"/>
          <p:cNvSpPr>
            <a:spLocks noChangeShapeType="1"/>
          </p:cNvSpPr>
          <p:nvPr/>
        </p:nvSpPr>
        <p:spPr bwMode="auto">
          <a:xfrm flipV="1">
            <a:off x="3367088" y="2447925"/>
            <a:ext cx="16319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27" name="Line 35"/>
          <p:cNvSpPr>
            <a:spLocks noChangeShapeType="1"/>
          </p:cNvSpPr>
          <p:nvPr/>
        </p:nvSpPr>
        <p:spPr bwMode="auto">
          <a:xfrm flipV="1">
            <a:off x="3562350" y="2092325"/>
            <a:ext cx="120967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28" name="Line 36"/>
          <p:cNvSpPr>
            <a:spLocks noChangeShapeType="1"/>
          </p:cNvSpPr>
          <p:nvPr/>
        </p:nvSpPr>
        <p:spPr bwMode="auto">
          <a:xfrm flipV="1">
            <a:off x="3863975" y="1462088"/>
            <a:ext cx="4635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29" name="Line 37"/>
          <p:cNvSpPr>
            <a:spLocks noChangeShapeType="1"/>
          </p:cNvSpPr>
          <p:nvPr/>
        </p:nvSpPr>
        <p:spPr bwMode="auto">
          <a:xfrm flipV="1">
            <a:off x="3548063" y="3297238"/>
            <a:ext cx="12112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30" name="Line 38"/>
          <p:cNvSpPr>
            <a:spLocks noChangeShapeType="1"/>
          </p:cNvSpPr>
          <p:nvPr/>
        </p:nvSpPr>
        <p:spPr bwMode="auto">
          <a:xfrm flipV="1">
            <a:off x="3367088" y="2943225"/>
            <a:ext cx="159067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31" name="Line 39"/>
          <p:cNvSpPr>
            <a:spLocks noChangeShapeType="1"/>
          </p:cNvSpPr>
          <p:nvPr/>
        </p:nvSpPr>
        <p:spPr bwMode="auto">
          <a:xfrm flipV="1">
            <a:off x="3768725" y="3668713"/>
            <a:ext cx="6953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32" name="Line 40"/>
          <p:cNvSpPr>
            <a:spLocks noChangeShapeType="1"/>
          </p:cNvSpPr>
          <p:nvPr/>
        </p:nvSpPr>
        <p:spPr bwMode="auto">
          <a:xfrm flipV="1">
            <a:off x="3851275" y="4025900"/>
            <a:ext cx="4619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33" name="Line 41"/>
          <p:cNvSpPr>
            <a:spLocks noChangeShapeType="1"/>
          </p:cNvSpPr>
          <p:nvPr/>
        </p:nvSpPr>
        <p:spPr bwMode="auto">
          <a:xfrm>
            <a:off x="3292475" y="2651125"/>
            <a:ext cx="17954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8234" name="Text Box 2"/>
          <p:cNvSpPr txBox="1">
            <a:spLocks noChangeArrowheads="1"/>
          </p:cNvSpPr>
          <p:nvPr/>
        </p:nvSpPr>
        <p:spPr bwMode="auto">
          <a:xfrm>
            <a:off x="3917950" y="4471988"/>
            <a:ext cx="442913"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t>g</a:t>
            </a:r>
            <a:endParaRPr lang="en-GB" dirty="0"/>
          </a:p>
        </p:txBody>
      </p:sp>
      <p:sp>
        <p:nvSpPr>
          <p:cNvPr id="8235" name="Rectangle 43"/>
          <p:cNvSpPr>
            <a:spLocks noChangeArrowheads="1"/>
          </p:cNvSpPr>
          <p:nvPr/>
        </p:nvSpPr>
        <p:spPr bwMode="auto">
          <a:xfrm>
            <a:off x="8151813" y="1060450"/>
            <a:ext cx="1528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b="0" dirty="0"/>
              <a:t>(100 MHz)</a:t>
            </a:r>
            <a:endParaRPr lang="en-GB" b="0" dirty="0"/>
          </a:p>
        </p:txBody>
      </p:sp>
      <p:sp>
        <p:nvSpPr>
          <p:cNvPr id="8236" name="Oval 46"/>
          <p:cNvSpPr>
            <a:spLocks noChangeArrowheads="1"/>
          </p:cNvSpPr>
          <p:nvPr/>
        </p:nvSpPr>
        <p:spPr bwMode="auto">
          <a:xfrm>
            <a:off x="4040188" y="2560638"/>
            <a:ext cx="166687" cy="1666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ACBFB484-7E4D-47C5-9D1A-C495FF290A03}" type="slidenum">
              <a:rPr lang="en-GB" sz="1400" b="0">
                <a:solidFill>
                  <a:schemeClr val="tx1"/>
                </a:solidFill>
                <a:latin typeface="Times New Roman" pitchFamily="18" charset="0"/>
              </a:rPr>
              <a:pPr eaLnBrk="1" hangingPunct="1"/>
              <a:t>6</a:t>
            </a:fld>
            <a:endParaRPr lang="en-GB" sz="1400" b="0" dirty="0">
              <a:solidFill>
                <a:schemeClr val="tx1"/>
              </a:solidFill>
              <a:latin typeface="Times New Roman" pitchFamily="18" charset="0"/>
            </a:endParaRPr>
          </a:p>
        </p:txBody>
      </p:sp>
      <p:sp>
        <p:nvSpPr>
          <p:cNvPr id="9219" name="Text Box 3"/>
          <p:cNvSpPr txBox="1">
            <a:spLocks noChangeArrowheads="1"/>
          </p:cNvSpPr>
          <p:nvPr/>
        </p:nvSpPr>
        <p:spPr bwMode="auto">
          <a:xfrm>
            <a:off x="1295400" y="2147888"/>
            <a:ext cx="601663" cy="396875"/>
          </a:xfrm>
          <a:prstGeom prst="rect">
            <a:avLst/>
          </a:prstGeom>
          <a:solidFill>
            <a:srgbClr val="FFFFCC"/>
          </a:solidFill>
          <a:ln>
            <a:noFill/>
          </a:ln>
          <a:effectLst/>
          <a:extLs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t>2a</a:t>
            </a:r>
            <a:endParaRPr lang="en-GB" dirty="0"/>
          </a:p>
        </p:txBody>
      </p:sp>
      <p:sp>
        <p:nvSpPr>
          <p:cNvPr id="9220" name="Rectangle 4"/>
          <p:cNvSpPr>
            <a:spLocks noGrp="1" noChangeArrowheads="1"/>
          </p:cNvSpPr>
          <p:nvPr>
            <p:ph type="title"/>
          </p:nvPr>
        </p:nvSpPr>
        <p:spPr>
          <a:xfrm>
            <a:off x="737119" y="0"/>
            <a:ext cx="9168882" cy="762000"/>
          </a:xfrm>
        </p:spPr>
        <p:txBody>
          <a:bodyPr/>
          <a:lstStyle/>
          <a:p>
            <a:pPr eaLnBrk="1" hangingPunct="1"/>
            <a:r>
              <a:rPr lang="en-GB" dirty="0" smtClean="0"/>
              <a:t>Acceleration in a Cavity for  T=5ns </a:t>
            </a:r>
            <a:r>
              <a:rPr lang="en-GB" sz="1600" dirty="0" smtClean="0"/>
              <a:t>(</a:t>
            </a:r>
            <a:r>
              <a:rPr lang="en-GB" sz="1600" dirty="0" smtClean="0"/>
              <a:t>de-</a:t>
            </a:r>
            <a:r>
              <a:rPr lang="en-GB" sz="1600" dirty="0" err="1" smtClean="0"/>
              <a:t>cellerating</a:t>
            </a:r>
            <a:r>
              <a:rPr lang="en-GB" sz="1600" dirty="0" smtClean="0"/>
              <a:t> </a:t>
            </a:r>
            <a:r>
              <a:rPr lang="en-GB" sz="1600" dirty="0" smtClean="0"/>
              <a:t>phase</a:t>
            </a:r>
            <a:r>
              <a:rPr lang="de-DE" sz="1600" dirty="0" smtClean="0"/>
              <a:t>)</a:t>
            </a:r>
            <a:endParaRPr lang="de-DE" b="0" noProof="0" dirty="0" smtClean="0"/>
          </a:p>
        </p:txBody>
      </p:sp>
      <p:sp>
        <p:nvSpPr>
          <p:cNvPr id="9221" name="Line 5"/>
          <p:cNvSpPr>
            <a:spLocks noChangeShapeType="1"/>
          </p:cNvSpPr>
          <p:nvPr/>
        </p:nvSpPr>
        <p:spPr bwMode="auto">
          <a:xfrm flipV="1">
            <a:off x="1230313" y="2651125"/>
            <a:ext cx="554355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22" name="Line 6"/>
          <p:cNvSpPr>
            <a:spLocks noChangeShapeType="1"/>
          </p:cNvSpPr>
          <p:nvPr/>
        </p:nvSpPr>
        <p:spPr bwMode="auto">
          <a:xfrm>
            <a:off x="4132263" y="1084263"/>
            <a:ext cx="0" cy="3160712"/>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23" name="Line 7"/>
          <p:cNvSpPr>
            <a:spLocks noChangeShapeType="1"/>
          </p:cNvSpPr>
          <p:nvPr/>
        </p:nvSpPr>
        <p:spPr bwMode="auto">
          <a:xfrm>
            <a:off x="4972050" y="1239838"/>
            <a:ext cx="0" cy="117316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24" name="Line 8"/>
          <p:cNvSpPr>
            <a:spLocks noChangeShapeType="1"/>
          </p:cNvSpPr>
          <p:nvPr/>
        </p:nvSpPr>
        <p:spPr bwMode="auto">
          <a:xfrm>
            <a:off x="4972050" y="2868613"/>
            <a:ext cx="0" cy="135731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25" name="Line 9"/>
          <p:cNvSpPr>
            <a:spLocks noChangeShapeType="1"/>
          </p:cNvSpPr>
          <p:nvPr/>
        </p:nvSpPr>
        <p:spPr bwMode="auto">
          <a:xfrm>
            <a:off x="4967288" y="2405063"/>
            <a:ext cx="1393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26" name="Line 10"/>
          <p:cNvSpPr>
            <a:spLocks noChangeShapeType="1"/>
          </p:cNvSpPr>
          <p:nvPr/>
        </p:nvSpPr>
        <p:spPr bwMode="auto">
          <a:xfrm>
            <a:off x="4968875" y="2868613"/>
            <a:ext cx="1393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27" name="Line 11"/>
          <p:cNvSpPr>
            <a:spLocks noChangeShapeType="1"/>
          </p:cNvSpPr>
          <p:nvPr/>
        </p:nvSpPr>
        <p:spPr bwMode="auto">
          <a:xfrm flipH="1">
            <a:off x="3322638" y="1227138"/>
            <a:ext cx="0" cy="119856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28" name="Line 12"/>
          <p:cNvSpPr>
            <a:spLocks noChangeShapeType="1"/>
          </p:cNvSpPr>
          <p:nvPr/>
        </p:nvSpPr>
        <p:spPr bwMode="auto">
          <a:xfrm flipH="1">
            <a:off x="3333750" y="2868613"/>
            <a:ext cx="0" cy="137001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29" name="Line 13"/>
          <p:cNvSpPr>
            <a:spLocks noChangeShapeType="1"/>
          </p:cNvSpPr>
          <p:nvPr/>
        </p:nvSpPr>
        <p:spPr bwMode="auto">
          <a:xfrm flipH="1">
            <a:off x="1933575" y="2417763"/>
            <a:ext cx="1393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30" name="Line 14"/>
          <p:cNvSpPr>
            <a:spLocks noChangeShapeType="1"/>
          </p:cNvSpPr>
          <p:nvPr/>
        </p:nvSpPr>
        <p:spPr bwMode="auto">
          <a:xfrm flipH="1">
            <a:off x="1941513" y="2874963"/>
            <a:ext cx="1395412"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31" name="Line 15"/>
          <p:cNvSpPr>
            <a:spLocks noChangeShapeType="1"/>
          </p:cNvSpPr>
          <p:nvPr/>
        </p:nvSpPr>
        <p:spPr bwMode="auto">
          <a:xfrm>
            <a:off x="3314700" y="4394200"/>
            <a:ext cx="1638300" cy="0"/>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32" name="Line 16"/>
          <p:cNvSpPr>
            <a:spLocks noChangeShapeType="1"/>
          </p:cNvSpPr>
          <p:nvPr/>
        </p:nvSpPr>
        <p:spPr bwMode="auto">
          <a:xfrm flipH="1" flipV="1">
            <a:off x="2103438" y="2425700"/>
            <a:ext cx="1587" cy="442913"/>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33" name="Text Box 23"/>
          <p:cNvSpPr txBox="1">
            <a:spLocks noChangeArrowheads="1"/>
          </p:cNvSpPr>
          <p:nvPr/>
        </p:nvSpPr>
        <p:spPr bwMode="auto">
          <a:xfrm>
            <a:off x="6453188" y="2813050"/>
            <a:ext cx="442912"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solidFill>
                  <a:srgbClr val="FF3300"/>
                </a:solidFill>
              </a:rPr>
              <a:t>z</a:t>
            </a:r>
            <a:endParaRPr lang="en-GB" dirty="0">
              <a:solidFill>
                <a:srgbClr val="FF3300"/>
              </a:solidFill>
            </a:endParaRPr>
          </a:p>
        </p:txBody>
      </p:sp>
      <p:sp>
        <p:nvSpPr>
          <p:cNvPr id="9234" name="Rectangle 29"/>
          <p:cNvSpPr>
            <a:spLocks noChangeArrowheads="1"/>
          </p:cNvSpPr>
          <p:nvPr/>
        </p:nvSpPr>
        <p:spPr bwMode="auto">
          <a:xfrm>
            <a:off x="528638" y="1060450"/>
            <a:ext cx="9169400" cy="538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235" name="Line 30"/>
          <p:cNvSpPr>
            <a:spLocks noChangeShapeType="1"/>
          </p:cNvSpPr>
          <p:nvPr/>
        </p:nvSpPr>
        <p:spPr bwMode="auto">
          <a:xfrm>
            <a:off x="3325813" y="1235075"/>
            <a:ext cx="1631950"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36" name="Line 31"/>
          <p:cNvSpPr>
            <a:spLocks noChangeShapeType="1"/>
          </p:cNvSpPr>
          <p:nvPr/>
        </p:nvSpPr>
        <p:spPr bwMode="auto">
          <a:xfrm>
            <a:off x="3351213" y="4210050"/>
            <a:ext cx="16335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graphicFrame>
        <p:nvGraphicFramePr>
          <p:cNvPr id="9237" name="Object 32"/>
          <p:cNvGraphicFramePr>
            <a:graphicFrameLocks/>
          </p:cNvGraphicFramePr>
          <p:nvPr/>
        </p:nvGraphicFramePr>
        <p:xfrm>
          <a:off x="4387850" y="1349375"/>
          <a:ext cx="501650" cy="355600"/>
        </p:xfrm>
        <a:graphic>
          <a:graphicData uri="http://schemas.openxmlformats.org/presentationml/2006/ole">
            <mc:AlternateContent xmlns:mc="http://schemas.openxmlformats.org/markup-compatibility/2006">
              <mc:Choice xmlns:v="urn:schemas-microsoft-com:vml" Requires="v">
                <p:oleObj spid="_x0000_s9307" name="Equation" r:id="rId4" imgW="457002" imgH="355446" progId="Equation.3">
                  <p:embed/>
                </p:oleObj>
              </mc:Choice>
              <mc:Fallback>
                <p:oleObj name="Equation" r:id="rId4" imgW="457002" imgH="355446" progId="Equation.3">
                  <p:embed/>
                  <p:pic>
                    <p:nvPicPr>
                      <p:cNvPr id="0" name="Object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850" y="1349375"/>
                        <a:ext cx="501650" cy="3556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8" name="Line 33"/>
          <p:cNvSpPr>
            <a:spLocks noChangeShapeType="1"/>
          </p:cNvSpPr>
          <p:nvPr/>
        </p:nvSpPr>
        <p:spPr bwMode="auto">
          <a:xfrm flipV="1">
            <a:off x="3768725" y="1779588"/>
            <a:ext cx="695325"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39" name="Line 34"/>
          <p:cNvSpPr>
            <a:spLocks noChangeShapeType="1"/>
          </p:cNvSpPr>
          <p:nvPr/>
        </p:nvSpPr>
        <p:spPr bwMode="auto">
          <a:xfrm flipV="1">
            <a:off x="3367088" y="2447925"/>
            <a:ext cx="1631950"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40" name="Line 35"/>
          <p:cNvSpPr>
            <a:spLocks noChangeShapeType="1"/>
          </p:cNvSpPr>
          <p:nvPr/>
        </p:nvSpPr>
        <p:spPr bwMode="auto">
          <a:xfrm flipV="1">
            <a:off x="3562350" y="2092325"/>
            <a:ext cx="1209675"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41" name="Line 36"/>
          <p:cNvSpPr>
            <a:spLocks noChangeShapeType="1"/>
          </p:cNvSpPr>
          <p:nvPr/>
        </p:nvSpPr>
        <p:spPr bwMode="auto">
          <a:xfrm flipV="1">
            <a:off x="3863975" y="1462088"/>
            <a:ext cx="463550"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42" name="Line 37"/>
          <p:cNvSpPr>
            <a:spLocks noChangeShapeType="1"/>
          </p:cNvSpPr>
          <p:nvPr/>
        </p:nvSpPr>
        <p:spPr bwMode="auto">
          <a:xfrm flipV="1">
            <a:off x="3548063" y="3297238"/>
            <a:ext cx="1211262"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43" name="Line 38"/>
          <p:cNvSpPr>
            <a:spLocks noChangeShapeType="1"/>
          </p:cNvSpPr>
          <p:nvPr/>
        </p:nvSpPr>
        <p:spPr bwMode="auto">
          <a:xfrm flipV="1">
            <a:off x="3367088" y="2943225"/>
            <a:ext cx="1590675"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44" name="Line 39"/>
          <p:cNvSpPr>
            <a:spLocks noChangeShapeType="1"/>
          </p:cNvSpPr>
          <p:nvPr/>
        </p:nvSpPr>
        <p:spPr bwMode="auto">
          <a:xfrm flipV="1">
            <a:off x="3768725" y="3668713"/>
            <a:ext cx="695325"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45" name="Line 40"/>
          <p:cNvSpPr>
            <a:spLocks noChangeShapeType="1"/>
          </p:cNvSpPr>
          <p:nvPr/>
        </p:nvSpPr>
        <p:spPr bwMode="auto">
          <a:xfrm flipV="1">
            <a:off x="3851275" y="4025900"/>
            <a:ext cx="461963"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46" name="Line 41"/>
          <p:cNvSpPr>
            <a:spLocks noChangeShapeType="1"/>
          </p:cNvSpPr>
          <p:nvPr/>
        </p:nvSpPr>
        <p:spPr bwMode="auto">
          <a:xfrm>
            <a:off x="3292475" y="2651125"/>
            <a:ext cx="1795463" cy="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47" name="Line 42"/>
          <p:cNvSpPr>
            <a:spLocks noChangeShapeType="1"/>
          </p:cNvSpPr>
          <p:nvPr/>
        </p:nvSpPr>
        <p:spPr bwMode="auto">
          <a:xfrm>
            <a:off x="3314700" y="4386263"/>
            <a:ext cx="1638300" cy="0"/>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48" name="Line 43"/>
          <p:cNvSpPr>
            <a:spLocks noChangeShapeType="1"/>
          </p:cNvSpPr>
          <p:nvPr/>
        </p:nvSpPr>
        <p:spPr bwMode="auto">
          <a:xfrm>
            <a:off x="1997075" y="5888038"/>
            <a:ext cx="13525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49" name="Line 44"/>
          <p:cNvSpPr>
            <a:spLocks noChangeShapeType="1"/>
          </p:cNvSpPr>
          <p:nvPr/>
        </p:nvSpPr>
        <p:spPr bwMode="auto">
          <a:xfrm>
            <a:off x="4967288" y="5886450"/>
            <a:ext cx="13525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50" name="Line 45"/>
          <p:cNvSpPr>
            <a:spLocks noChangeShapeType="1"/>
          </p:cNvSpPr>
          <p:nvPr/>
        </p:nvSpPr>
        <p:spPr bwMode="auto">
          <a:xfrm>
            <a:off x="4967288" y="5875338"/>
            <a:ext cx="0" cy="450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51" name="Line 46"/>
          <p:cNvSpPr>
            <a:spLocks noChangeShapeType="1"/>
          </p:cNvSpPr>
          <p:nvPr/>
        </p:nvSpPr>
        <p:spPr bwMode="auto">
          <a:xfrm>
            <a:off x="3344863" y="5876925"/>
            <a:ext cx="0" cy="4508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52" name="Line 47"/>
          <p:cNvSpPr>
            <a:spLocks noChangeShapeType="1"/>
          </p:cNvSpPr>
          <p:nvPr/>
        </p:nvSpPr>
        <p:spPr bwMode="auto">
          <a:xfrm>
            <a:off x="3340100" y="6315075"/>
            <a:ext cx="16271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53" name="Text Box 48"/>
          <p:cNvSpPr txBox="1">
            <a:spLocks noChangeArrowheads="1"/>
          </p:cNvSpPr>
          <p:nvPr/>
        </p:nvSpPr>
        <p:spPr bwMode="auto">
          <a:xfrm>
            <a:off x="6380163" y="5349875"/>
            <a:ext cx="444500"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solidFill>
                  <a:srgbClr val="FF3300"/>
                </a:solidFill>
              </a:rPr>
              <a:t>z</a:t>
            </a:r>
            <a:endParaRPr lang="en-GB" dirty="0">
              <a:solidFill>
                <a:srgbClr val="FF3300"/>
              </a:solidFill>
            </a:endParaRPr>
          </a:p>
        </p:txBody>
      </p:sp>
      <p:sp>
        <p:nvSpPr>
          <p:cNvPr id="9254" name="Line 49"/>
          <p:cNvSpPr>
            <a:spLocks noChangeShapeType="1"/>
          </p:cNvSpPr>
          <p:nvPr/>
        </p:nvSpPr>
        <p:spPr bwMode="auto">
          <a:xfrm>
            <a:off x="1787525" y="4692650"/>
            <a:ext cx="0" cy="1747838"/>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55" name="Text Box 50"/>
          <p:cNvSpPr txBox="1">
            <a:spLocks noChangeArrowheads="1"/>
          </p:cNvSpPr>
          <p:nvPr/>
        </p:nvSpPr>
        <p:spPr bwMode="auto">
          <a:xfrm>
            <a:off x="2168525" y="6083300"/>
            <a:ext cx="738188"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solidFill>
                  <a:schemeClr val="tx1"/>
                </a:solidFill>
              </a:rPr>
              <a:t>-E</a:t>
            </a:r>
            <a:r>
              <a:rPr lang="fr-CH" baseline="-25000" dirty="0">
                <a:solidFill>
                  <a:schemeClr val="tx1"/>
                </a:solidFill>
              </a:rPr>
              <a:t>0</a:t>
            </a:r>
            <a:endParaRPr lang="en-GB" baseline="-25000" dirty="0">
              <a:solidFill>
                <a:schemeClr val="tx1"/>
              </a:solidFill>
            </a:endParaRPr>
          </a:p>
        </p:txBody>
      </p:sp>
      <p:sp>
        <p:nvSpPr>
          <p:cNvPr id="9256" name="Line 51"/>
          <p:cNvSpPr>
            <a:spLocks noChangeShapeType="1"/>
          </p:cNvSpPr>
          <p:nvPr/>
        </p:nvSpPr>
        <p:spPr bwMode="auto">
          <a:xfrm flipH="1">
            <a:off x="2663825" y="6299200"/>
            <a:ext cx="601663" cy="4763"/>
          </a:xfrm>
          <a:prstGeom prst="line">
            <a:avLst/>
          </a:prstGeom>
          <a:noFill/>
          <a:ln w="127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57" name="Text Box 52"/>
          <p:cNvSpPr txBox="1">
            <a:spLocks noChangeArrowheads="1"/>
          </p:cNvSpPr>
          <p:nvPr/>
        </p:nvSpPr>
        <p:spPr bwMode="auto">
          <a:xfrm>
            <a:off x="1817688" y="4286250"/>
            <a:ext cx="1003300"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b="0" dirty="0">
                <a:solidFill>
                  <a:schemeClr val="tx1"/>
                </a:solidFill>
              </a:rPr>
              <a:t>E(z)</a:t>
            </a:r>
            <a:endParaRPr lang="en-GB" b="0" baseline="-25000" dirty="0">
              <a:solidFill>
                <a:schemeClr val="tx1"/>
              </a:solidFill>
            </a:endParaRPr>
          </a:p>
        </p:txBody>
      </p:sp>
      <p:sp>
        <p:nvSpPr>
          <p:cNvPr id="9258" name="Line 54"/>
          <p:cNvSpPr>
            <a:spLocks noChangeShapeType="1"/>
          </p:cNvSpPr>
          <p:nvPr/>
        </p:nvSpPr>
        <p:spPr bwMode="auto">
          <a:xfrm flipV="1">
            <a:off x="1111250" y="5892800"/>
            <a:ext cx="5545138" cy="0"/>
          </a:xfrm>
          <a:prstGeom prst="line">
            <a:avLst/>
          </a:prstGeom>
          <a:noFill/>
          <a:ln w="127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dirty="0"/>
          </a:p>
        </p:txBody>
      </p:sp>
      <p:sp>
        <p:nvSpPr>
          <p:cNvPr id="9259" name="Text Box 55"/>
          <p:cNvSpPr txBox="1">
            <a:spLocks noChangeArrowheads="1"/>
          </p:cNvSpPr>
          <p:nvPr/>
        </p:nvSpPr>
        <p:spPr bwMode="auto">
          <a:xfrm>
            <a:off x="3917950" y="4471988"/>
            <a:ext cx="442913" cy="3968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spcBef>
                <a:spcPct val="50000"/>
              </a:spcBef>
            </a:pPr>
            <a:r>
              <a:rPr lang="fr-CH" dirty="0"/>
              <a:t>g</a:t>
            </a:r>
            <a:endParaRPr lang="en-GB" dirty="0"/>
          </a:p>
        </p:txBody>
      </p:sp>
      <p:sp>
        <p:nvSpPr>
          <p:cNvPr id="9260" name="Oval 56"/>
          <p:cNvSpPr>
            <a:spLocks noChangeArrowheads="1"/>
          </p:cNvSpPr>
          <p:nvPr/>
        </p:nvSpPr>
        <p:spPr bwMode="auto">
          <a:xfrm>
            <a:off x="4040188" y="2560638"/>
            <a:ext cx="166687" cy="16668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9261" name="Rectangle 57"/>
          <p:cNvSpPr>
            <a:spLocks noChangeArrowheads="1"/>
          </p:cNvSpPr>
          <p:nvPr/>
        </p:nvSpPr>
        <p:spPr bwMode="auto">
          <a:xfrm>
            <a:off x="8151813" y="1060450"/>
            <a:ext cx="1528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b="0" dirty="0"/>
              <a:t>(100 MHz)</a:t>
            </a:r>
            <a:endParaRPr lang="en-GB" b="0"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DCB1D53B-51C0-4773-AC1A-C047D8A12ABC}" type="slidenum">
              <a:rPr lang="en-GB" sz="1400" b="0">
                <a:solidFill>
                  <a:schemeClr val="tx1"/>
                </a:solidFill>
                <a:latin typeface="Times New Roman" pitchFamily="18" charset="0"/>
              </a:rPr>
              <a:pPr eaLnBrk="1" hangingPunct="1"/>
              <a:t>7</a:t>
            </a:fld>
            <a:endParaRPr lang="en-GB" sz="1400" b="0" dirty="0">
              <a:solidFill>
                <a:schemeClr val="tx1"/>
              </a:solidFill>
              <a:latin typeface="Times New Roman" pitchFamily="18" charset="0"/>
            </a:endParaRPr>
          </a:p>
        </p:txBody>
      </p:sp>
      <p:sp>
        <p:nvSpPr>
          <p:cNvPr id="10243" name="Rectangle 2"/>
          <p:cNvSpPr>
            <a:spLocks noGrp="1" noChangeArrowheads="1"/>
          </p:cNvSpPr>
          <p:nvPr>
            <p:ph type="title"/>
          </p:nvPr>
        </p:nvSpPr>
        <p:spPr>
          <a:xfrm>
            <a:off x="1331913" y="0"/>
            <a:ext cx="8574087" cy="762000"/>
          </a:xfrm>
        </p:spPr>
        <p:txBody>
          <a:bodyPr/>
          <a:lstStyle/>
          <a:p>
            <a:pPr eaLnBrk="1" hangingPunct="1"/>
            <a:r>
              <a:rPr lang="en-GB" dirty="0" smtClean="0"/>
              <a:t>Super conducting cavities (Cornell)  </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463" y="1025525"/>
            <a:ext cx="762158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ChangeArrowheads="1"/>
          </p:cNvSpPr>
          <p:nvPr/>
        </p:nvSpPr>
        <p:spPr bwMode="auto">
          <a:xfrm>
            <a:off x="7132638" y="1498600"/>
            <a:ext cx="2073275" cy="3429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de-DE" b="0" dirty="0">
                <a:solidFill>
                  <a:srgbClr val="333399"/>
                </a:solidFill>
                <a:latin typeface="Arial" charset="0"/>
              </a:rPr>
              <a:t>Cavity 200 MHz</a:t>
            </a:r>
            <a:endParaRPr lang="de-DE" b="0" baseline="-25000" dirty="0">
              <a:solidFill>
                <a:srgbClr val="333399"/>
              </a:solidFill>
              <a:latin typeface="Arial" charset="0"/>
            </a:endParaRPr>
          </a:p>
        </p:txBody>
      </p:sp>
      <p:sp>
        <p:nvSpPr>
          <p:cNvPr id="10246" name="Rectangle 6"/>
          <p:cNvSpPr>
            <a:spLocks noChangeArrowheads="1"/>
          </p:cNvSpPr>
          <p:nvPr/>
        </p:nvSpPr>
        <p:spPr bwMode="auto">
          <a:xfrm>
            <a:off x="7113588" y="4918075"/>
            <a:ext cx="2073275" cy="3429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de-DE" b="0" dirty="0">
                <a:solidFill>
                  <a:srgbClr val="333399"/>
                </a:solidFill>
                <a:latin typeface="Arial" charset="0"/>
              </a:rPr>
              <a:t>Cavity 500 MHz</a:t>
            </a:r>
            <a:endParaRPr lang="de-DE" b="0" baseline="-25000" dirty="0">
              <a:solidFill>
                <a:srgbClr val="333399"/>
              </a:solidFill>
              <a:latin typeface="Arial" charset="0"/>
            </a:endParaRPr>
          </a:p>
        </p:txBody>
      </p:sp>
      <p:sp>
        <p:nvSpPr>
          <p:cNvPr id="10247" name="Rectangle 7"/>
          <p:cNvSpPr>
            <a:spLocks noChangeArrowheads="1"/>
          </p:cNvSpPr>
          <p:nvPr/>
        </p:nvSpPr>
        <p:spPr bwMode="auto">
          <a:xfrm>
            <a:off x="166688" y="4237038"/>
            <a:ext cx="2185987" cy="3429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a:lnSpc>
                <a:spcPct val="90000"/>
              </a:lnSpc>
              <a:spcBef>
                <a:spcPct val="20000"/>
              </a:spcBef>
              <a:spcAft>
                <a:spcPct val="20000"/>
              </a:spcAft>
            </a:pPr>
            <a:r>
              <a:rPr lang="de-DE" b="0" dirty="0">
                <a:solidFill>
                  <a:srgbClr val="333399"/>
                </a:solidFill>
                <a:latin typeface="Arial" charset="0"/>
              </a:rPr>
              <a:t>Cavity 1300 MHz</a:t>
            </a:r>
            <a:endParaRPr lang="de-DE" b="0" baseline="-25000" dirty="0">
              <a:solidFill>
                <a:srgbClr val="333399"/>
              </a:solidFill>
              <a:latin typeface="Arial"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913E07C8-E80C-4C55-AC38-708CA02976D3}" type="slidenum">
              <a:rPr lang="en-GB" sz="1400" b="0">
                <a:solidFill>
                  <a:schemeClr val="tx1"/>
                </a:solidFill>
                <a:latin typeface="Times New Roman" pitchFamily="18" charset="0"/>
              </a:rPr>
              <a:pPr eaLnBrk="1" hangingPunct="1"/>
              <a:t>8</a:t>
            </a:fld>
            <a:endParaRPr lang="en-GB" sz="1400" b="0" dirty="0">
              <a:solidFill>
                <a:schemeClr val="tx1"/>
              </a:solidFill>
              <a:latin typeface="Times New Roman" pitchFamily="18" charset="0"/>
            </a:endParaRPr>
          </a:p>
        </p:txBody>
      </p:sp>
      <p:sp>
        <p:nvSpPr>
          <p:cNvPr id="11267" name="Rectangle 2"/>
          <p:cNvSpPr>
            <a:spLocks noGrp="1" noChangeArrowheads="1"/>
          </p:cNvSpPr>
          <p:nvPr>
            <p:ph type="title"/>
          </p:nvPr>
        </p:nvSpPr>
        <p:spPr>
          <a:xfrm>
            <a:off x="1331913" y="0"/>
            <a:ext cx="8574087" cy="762000"/>
          </a:xfrm>
        </p:spPr>
        <p:txBody>
          <a:bodyPr/>
          <a:lstStyle/>
          <a:p>
            <a:pPr eaLnBrk="1" hangingPunct="1"/>
            <a:r>
              <a:rPr lang="en-GB" dirty="0" smtClean="0"/>
              <a:t>Super conducting cavity with 9 cells (XFEL, DESY)</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030288"/>
            <a:ext cx="8561388" cy="570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eaLnBrk="0" hangingPunct="0">
              <a:defRPr sz="2000" b="1">
                <a:solidFill>
                  <a:schemeClr val="accent2"/>
                </a:solidFill>
                <a:latin typeface="Verdana" pitchFamily="34" charset="0"/>
              </a:defRPr>
            </a:lvl1pPr>
            <a:lvl2pPr marL="742950" indent="-285750" eaLnBrk="0" hangingPunct="0">
              <a:defRPr sz="2000" b="1">
                <a:solidFill>
                  <a:schemeClr val="accent2"/>
                </a:solidFill>
                <a:latin typeface="Verdana" pitchFamily="34" charset="0"/>
              </a:defRPr>
            </a:lvl2pPr>
            <a:lvl3pPr marL="1143000" indent="-228600" eaLnBrk="0" hangingPunct="0">
              <a:defRPr sz="2000" b="1">
                <a:solidFill>
                  <a:schemeClr val="accent2"/>
                </a:solidFill>
                <a:latin typeface="Verdana" pitchFamily="34" charset="0"/>
              </a:defRPr>
            </a:lvl3pPr>
            <a:lvl4pPr marL="1600200" indent="-228600" eaLnBrk="0" hangingPunct="0">
              <a:defRPr sz="2000" b="1">
                <a:solidFill>
                  <a:schemeClr val="accent2"/>
                </a:solidFill>
                <a:latin typeface="Verdana" pitchFamily="34" charset="0"/>
              </a:defRPr>
            </a:lvl4pPr>
            <a:lvl5pPr marL="2057400" indent="-228600" eaLnBrk="0" hangingPunct="0">
              <a:defRPr sz="2000" b="1">
                <a:solidFill>
                  <a:schemeClr val="accent2"/>
                </a:solidFill>
                <a:latin typeface="Verdana" pitchFamily="34" charset="0"/>
              </a:defRPr>
            </a:lvl5pPr>
            <a:lvl6pPr marL="2514600" indent="-228600" eaLnBrk="0" fontAlgn="base" hangingPunct="0">
              <a:spcBef>
                <a:spcPct val="0"/>
              </a:spcBef>
              <a:spcAft>
                <a:spcPct val="0"/>
              </a:spcAft>
              <a:defRPr sz="2000" b="1">
                <a:solidFill>
                  <a:schemeClr val="accent2"/>
                </a:solidFill>
                <a:latin typeface="Verdana" pitchFamily="34" charset="0"/>
              </a:defRPr>
            </a:lvl6pPr>
            <a:lvl7pPr marL="2971800" indent="-228600" eaLnBrk="0" fontAlgn="base" hangingPunct="0">
              <a:spcBef>
                <a:spcPct val="0"/>
              </a:spcBef>
              <a:spcAft>
                <a:spcPct val="0"/>
              </a:spcAft>
              <a:defRPr sz="2000" b="1">
                <a:solidFill>
                  <a:schemeClr val="accent2"/>
                </a:solidFill>
                <a:latin typeface="Verdana" pitchFamily="34" charset="0"/>
              </a:defRPr>
            </a:lvl7pPr>
            <a:lvl8pPr marL="3429000" indent="-228600" eaLnBrk="0" fontAlgn="base" hangingPunct="0">
              <a:spcBef>
                <a:spcPct val="0"/>
              </a:spcBef>
              <a:spcAft>
                <a:spcPct val="0"/>
              </a:spcAft>
              <a:defRPr sz="2000" b="1">
                <a:solidFill>
                  <a:schemeClr val="accent2"/>
                </a:solidFill>
                <a:latin typeface="Verdana" pitchFamily="34" charset="0"/>
              </a:defRPr>
            </a:lvl8pPr>
            <a:lvl9pPr marL="3886200" indent="-228600" eaLnBrk="0" fontAlgn="base" hangingPunct="0">
              <a:spcBef>
                <a:spcPct val="0"/>
              </a:spcBef>
              <a:spcAft>
                <a:spcPct val="0"/>
              </a:spcAft>
              <a:defRPr sz="2000" b="1">
                <a:solidFill>
                  <a:schemeClr val="accent2"/>
                </a:solidFill>
                <a:latin typeface="Verdana" pitchFamily="34" charset="0"/>
              </a:defRPr>
            </a:lvl9pPr>
          </a:lstStyle>
          <a:p>
            <a:pPr eaLnBrk="1" hangingPunct="1"/>
            <a:fld id="{913E07C8-E80C-4C55-AC38-708CA02976D3}" type="slidenum">
              <a:rPr lang="en-GB" sz="1400" b="0">
                <a:solidFill>
                  <a:schemeClr val="tx1"/>
                </a:solidFill>
                <a:latin typeface="Times New Roman" pitchFamily="18" charset="0"/>
              </a:rPr>
              <a:pPr eaLnBrk="1" hangingPunct="1"/>
              <a:t>9</a:t>
            </a:fld>
            <a:endParaRPr lang="en-GB" sz="1400" b="0" dirty="0">
              <a:solidFill>
                <a:schemeClr val="tx1"/>
              </a:solidFill>
              <a:latin typeface="Times New Roman" pitchFamily="18" charset="0"/>
            </a:endParaRPr>
          </a:p>
        </p:txBody>
      </p:sp>
      <p:sp>
        <p:nvSpPr>
          <p:cNvPr id="11267" name="Rectangle 2"/>
          <p:cNvSpPr>
            <a:spLocks noGrp="1" noChangeArrowheads="1"/>
          </p:cNvSpPr>
          <p:nvPr>
            <p:ph type="title"/>
          </p:nvPr>
        </p:nvSpPr>
        <p:spPr>
          <a:xfrm>
            <a:off x="1331913" y="0"/>
            <a:ext cx="8574087" cy="762000"/>
          </a:xfrm>
        </p:spPr>
        <p:txBody>
          <a:bodyPr/>
          <a:lstStyle/>
          <a:p>
            <a:pPr eaLnBrk="1" hangingPunct="1"/>
            <a:r>
              <a:rPr lang="en-GB" dirty="0" smtClean="0"/>
              <a:t>Normal conducting cavity for LEP</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64" y="877953"/>
            <a:ext cx="7757236" cy="58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227440"/>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accent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accent2"/>
            </a:solidFill>
            <a:effectLst/>
            <a:latin typeface="Verdana"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n-Screen Presentation 1">
  <a:themeElements>
    <a:clrScheme name="On-Screen Presentation 1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fontScheme name="On-Screen Presentation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accent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1" i="0" u="none" strike="noStrike" cap="none" normalizeH="0" baseline="0" smtClean="0">
            <a:ln>
              <a:noFill/>
            </a:ln>
            <a:solidFill>
              <a:schemeClr val="accent2"/>
            </a:solidFill>
            <a:effectLst/>
            <a:latin typeface="Verdana" pitchFamily="34" charset="0"/>
          </a:defRPr>
        </a:defPPr>
      </a:lstStyle>
    </a:lnDef>
  </a:objectDefaults>
  <a:extraClrSchemeLst>
    <a:extraClrScheme>
      <a:clrScheme name="On-Screen Presentation 1 1">
        <a:dk1>
          <a:srgbClr val="2A004E"/>
        </a:dk1>
        <a:lt1>
          <a:srgbClr val="FFFFFF"/>
        </a:lt1>
        <a:dk2>
          <a:srgbClr val="500093"/>
        </a:dk2>
        <a:lt2>
          <a:srgbClr val="00CCCC"/>
        </a:lt2>
        <a:accent1>
          <a:srgbClr val="D60093"/>
        </a:accent1>
        <a:accent2>
          <a:srgbClr val="0000FF"/>
        </a:accent2>
        <a:accent3>
          <a:srgbClr val="B3AAC8"/>
        </a:accent3>
        <a:accent4>
          <a:srgbClr val="DADADA"/>
        </a:accent4>
        <a:accent5>
          <a:srgbClr val="E8AAC8"/>
        </a:accent5>
        <a:accent6>
          <a:srgbClr val="0000E7"/>
        </a:accent6>
        <a:hlink>
          <a:srgbClr val="FFFF00"/>
        </a:hlink>
        <a:folHlink>
          <a:srgbClr val="7500D7"/>
        </a:folHlink>
      </a:clrScheme>
      <a:clrMap bg1="dk2" tx1="lt1" bg2="dk1" tx2="lt2" accent1="accent1" accent2="accent2" accent3="accent3" accent4="accent4" accent5="accent5" accent6="accent6" hlink="hlink" folHlink="folHlink"/>
    </a:extraClrScheme>
    <a:extraClrScheme>
      <a:clrScheme name="On-Screen Presentation 1 2">
        <a:dk1>
          <a:srgbClr val="000000"/>
        </a:dk1>
        <a:lt1>
          <a:srgbClr val="FFFFFF"/>
        </a:lt1>
        <a:dk2>
          <a:srgbClr val="000000"/>
        </a:dk2>
        <a:lt2>
          <a:srgbClr val="CCECFF"/>
        </a:lt2>
        <a:accent1>
          <a:srgbClr val="CC99FF"/>
        </a:accent1>
        <a:accent2>
          <a:srgbClr val="3366FF"/>
        </a:accent2>
        <a:accent3>
          <a:srgbClr val="FFFFFF"/>
        </a:accent3>
        <a:accent4>
          <a:srgbClr val="000000"/>
        </a:accent4>
        <a:accent5>
          <a:srgbClr val="E2CAFF"/>
        </a:accent5>
        <a:accent6>
          <a:srgbClr val="2D5CE7"/>
        </a:accent6>
        <a:hlink>
          <a:srgbClr val="00CCFF"/>
        </a:hlink>
        <a:folHlink>
          <a:srgbClr val="99CCFF"/>
        </a:folHlink>
      </a:clrScheme>
      <a:clrMap bg1="lt1" tx1="dk1" bg2="lt2" tx2="dk2" accent1="accent1" accent2="accent2" accent3="accent3" accent4="accent4" accent5="accent5" accent6="accent6" hlink="hlink" folHlink="folHlink"/>
    </a:extraClrScheme>
    <a:extraClrScheme>
      <a:clrScheme name="On-Screen Presentation 1 3">
        <a:dk1>
          <a:srgbClr val="000000"/>
        </a:dk1>
        <a:lt1>
          <a:srgbClr val="FFFFFF"/>
        </a:lt1>
        <a:dk2>
          <a:srgbClr val="000000"/>
        </a:dk2>
        <a:lt2>
          <a:srgbClr val="969696"/>
        </a:lt2>
        <a:accent1>
          <a:srgbClr val="777777"/>
        </a:accent1>
        <a:accent2>
          <a:srgbClr val="CBCBCB"/>
        </a:accent2>
        <a:accent3>
          <a:srgbClr val="FFFFFF"/>
        </a:accent3>
        <a:accent4>
          <a:srgbClr val="000000"/>
        </a:accent4>
        <a:accent5>
          <a:srgbClr val="BDBDBD"/>
        </a:accent5>
        <a:accent6>
          <a:srgbClr val="B8B8B8"/>
        </a:accent6>
        <a:hlink>
          <a:srgbClr val="4D4D4D"/>
        </a:hlink>
        <a:folHlink>
          <a:srgbClr val="DDDDDD"/>
        </a:folHlink>
      </a:clrScheme>
      <a:clrMap bg1="lt1" tx1="dk1" bg2="lt2" tx2="dk2" accent1="accent1" accent2="accent2" accent3="accent3" accent4="accent4" accent5="accent5" accent6="accent6" hlink="hlink" folHlink="folHlink"/>
    </a:extraClrScheme>
    <a:extraClrScheme>
      <a:clrScheme name="On-Screen Presentation 1 4">
        <a:dk1>
          <a:srgbClr val="000000"/>
        </a:dk1>
        <a:lt1>
          <a:srgbClr val="00CCCC"/>
        </a:lt1>
        <a:dk2>
          <a:srgbClr val="FFFFCC"/>
        </a:dk2>
        <a:lt2>
          <a:srgbClr val="009999"/>
        </a:lt2>
        <a:accent1>
          <a:srgbClr val="CC99FF"/>
        </a:accent1>
        <a:accent2>
          <a:srgbClr val="3366FF"/>
        </a:accent2>
        <a:accent3>
          <a:srgbClr val="AAE2E2"/>
        </a:accent3>
        <a:accent4>
          <a:srgbClr val="000000"/>
        </a:accent4>
        <a:accent5>
          <a:srgbClr val="E2CAFF"/>
        </a:accent5>
        <a:accent6>
          <a:srgbClr val="2D5CE7"/>
        </a:accent6>
        <a:hlink>
          <a:srgbClr val="00CCFF"/>
        </a:hlink>
        <a:folHlink>
          <a:srgbClr val="00FFCC"/>
        </a:folHlink>
      </a:clrScheme>
      <a:clrMap bg1="lt1" tx1="dk1" bg2="lt2" tx2="dk2" accent1="accent1" accent2="accent2" accent3="accent3" accent4="accent4" accent5="accent5" accent6="accent6" hlink="hlink" folHlink="folHlink"/>
    </a:extraClrScheme>
    <a:extraClrScheme>
      <a:clrScheme name="On-Screen Presentation 1 5">
        <a:dk1>
          <a:srgbClr val="003300"/>
        </a:dk1>
        <a:lt1>
          <a:srgbClr val="FFFFFF"/>
        </a:lt1>
        <a:dk2>
          <a:srgbClr val="669900"/>
        </a:dk2>
        <a:lt2>
          <a:srgbClr val="FFCC66"/>
        </a:lt2>
        <a:accent1>
          <a:srgbClr val="990033"/>
        </a:accent1>
        <a:accent2>
          <a:srgbClr val="FF9933"/>
        </a:accent2>
        <a:accent3>
          <a:srgbClr val="B8CAAA"/>
        </a:accent3>
        <a:accent4>
          <a:srgbClr val="DADADA"/>
        </a:accent4>
        <a:accent5>
          <a:srgbClr val="CAAAAD"/>
        </a:accent5>
        <a:accent6>
          <a:srgbClr val="E78A2D"/>
        </a:accent6>
        <a:hlink>
          <a:srgbClr val="CCCC00"/>
        </a:hlink>
        <a:folHlink>
          <a:srgbClr val="009900"/>
        </a:folHlink>
      </a:clrScheme>
      <a:clrMap bg1="dk2" tx1="lt1" bg2="dk1" tx2="lt2" accent1="accent1" accent2="accent2" accent3="accent3" accent4="accent4" accent5="accent5" accent6="accent6" hlink="hlink" folHlink="folHlink"/>
    </a:extraClrScheme>
    <a:extraClrScheme>
      <a:clrScheme name="On-Screen Presentation 1 6">
        <a:dk1>
          <a:srgbClr val="663300"/>
        </a:dk1>
        <a:lt1>
          <a:srgbClr val="FFFFFF"/>
        </a:lt1>
        <a:dk2>
          <a:srgbClr val="CC6600"/>
        </a:dk2>
        <a:lt2>
          <a:srgbClr val="FFCC00"/>
        </a:lt2>
        <a:accent1>
          <a:srgbClr val="990033"/>
        </a:accent1>
        <a:accent2>
          <a:srgbClr val="FF0033"/>
        </a:accent2>
        <a:accent3>
          <a:srgbClr val="E2B8AA"/>
        </a:accent3>
        <a:accent4>
          <a:srgbClr val="DADADA"/>
        </a:accent4>
        <a:accent5>
          <a:srgbClr val="CAAAAD"/>
        </a:accent5>
        <a:accent6>
          <a:srgbClr val="E7002D"/>
        </a:accent6>
        <a:hlink>
          <a:srgbClr val="CCCC00"/>
        </a:hlink>
        <a:folHlink>
          <a:srgbClr val="FF9900"/>
        </a:folHlink>
      </a:clrScheme>
      <a:clrMap bg1="dk2" tx1="lt1" bg2="dk1" tx2="lt2" accent1="accent1" accent2="accent2" accent3="accent3" accent4="accent4" accent5="accent5" accent6="accent6" hlink="hlink" folHlink="folHlink"/>
    </a:extraClrScheme>
    <a:extraClrScheme>
      <a:clrScheme name="On-Screen Presentation 1 7">
        <a:dk1>
          <a:srgbClr val="660033"/>
        </a:dk1>
        <a:lt1>
          <a:srgbClr val="FFFFFF"/>
        </a:lt1>
        <a:dk2>
          <a:srgbClr val="990066"/>
        </a:dk2>
        <a:lt2>
          <a:srgbClr val="FFFF66"/>
        </a:lt2>
        <a:accent1>
          <a:srgbClr val="9933FF"/>
        </a:accent1>
        <a:accent2>
          <a:srgbClr val="00CCCC"/>
        </a:accent2>
        <a:accent3>
          <a:srgbClr val="CAAAB8"/>
        </a:accent3>
        <a:accent4>
          <a:srgbClr val="DADADA"/>
        </a:accent4>
        <a:accent5>
          <a:srgbClr val="CAADFF"/>
        </a:accent5>
        <a:accent6>
          <a:srgbClr val="00B9B9"/>
        </a:accent6>
        <a:hlink>
          <a:srgbClr val="CC66FF"/>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1540</Words>
  <Application>Microsoft Office PowerPoint</Application>
  <PresentationFormat>A4 Paper (210x297 mm)</PresentationFormat>
  <Paragraphs>312</Paragraphs>
  <Slides>42</Slides>
  <Notes>42</Notes>
  <HiddenSlides>0</HiddenSlides>
  <MMClips>1</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42</vt:i4>
      </vt:variant>
    </vt:vector>
  </HeadingPairs>
  <TitlesOfParts>
    <vt:vector size="47" baseType="lpstr">
      <vt:lpstr>1_Default Design</vt:lpstr>
      <vt:lpstr>On-Screen Presentation 1</vt:lpstr>
      <vt:lpstr>Equation</vt:lpstr>
      <vt:lpstr>Unknown</vt:lpstr>
      <vt:lpstr>Mathcad</vt:lpstr>
      <vt:lpstr>Chapter 10</vt:lpstr>
      <vt:lpstr>Beam optics essentials....</vt:lpstr>
      <vt:lpstr>Overview</vt:lpstr>
      <vt:lpstr>Principal machine components of an accelerator</vt:lpstr>
      <vt:lpstr>Acceleration in a Cavity for  T=0 (accelerating phase)</vt:lpstr>
      <vt:lpstr>Acceleration in a Cavity for  T=5ns (de-cellerating phase)</vt:lpstr>
      <vt:lpstr>Super conducting cavities (Cornell)  </vt:lpstr>
      <vt:lpstr>Super conducting cavity with 9 cells (XFEL, DESY)</vt:lpstr>
      <vt:lpstr>Normal conducting cavity for LEP</vt:lpstr>
      <vt:lpstr>Illustration for the electrical field in a cavity   </vt:lpstr>
      <vt:lpstr>Acceleration in time dependent field</vt:lpstr>
      <vt:lpstr>Acceleration with Cavities  </vt:lpstr>
      <vt:lpstr>Bunches</vt:lpstr>
      <vt:lpstr>Phase focusing in a Linac– increasing field</vt:lpstr>
      <vt:lpstr>Phase focusing in a Linac</vt:lpstr>
      <vt:lpstr>Phase focusing in a Linac</vt:lpstr>
      <vt:lpstr>Phase focusing in a Linac– Synchrotron oscillations</vt:lpstr>
      <vt:lpstr>Phase de-focusing  – decreasing field</vt:lpstr>
      <vt:lpstr>Phase de-focussing in a Linac</vt:lpstr>
      <vt:lpstr>Phase focusing in a circular accelerator</vt:lpstr>
      <vt:lpstr>RF-frequency and revolution frequency </vt:lpstr>
      <vt:lpstr>Momentum Compaction Factor</vt:lpstr>
      <vt:lpstr>Momentum of a particle and orbit length</vt:lpstr>
      <vt:lpstr>Phase focusing in a circular accelerator</vt:lpstr>
      <vt:lpstr>Phase focusing in a circular accelerator– decreasing field</vt:lpstr>
      <vt:lpstr>Phase shift as a function of the energy deviation</vt:lpstr>
      <vt:lpstr>Acceleration in a cavity: particle with nominal energy</vt:lpstr>
      <vt:lpstr>Acceleration in a cavity: particle with a momentum different from the particle with nominal momentum</vt:lpstr>
      <vt:lpstr>Acceleration in a cavity</vt:lpstr>
      <vt:lpstr>Equation of motion</vt:lpstr>
      <vt:lpstr>Solution of the equation of motion</vt:lpstr>
      <vt:lpstr>Synchrotron frequency</vt:lpstr>
      <vt:lpstr>Example</vt:lpstr>
      <vt:lpstr>PowerPoint Presentation</vt:lpstr>
      <vt:lpstr>Synchrotron frequency of the model accelerator</vt:lpstr>
      <vt:lpstr>Phase space and Separatrix</vt:lpstr>
      <vt:lpstr>RF off,  de-bunching in ~ 250 turns,  roughly 25 ms</vt:lpstr>
      <vt:lpstr>Attempt to capture, at exactly the wrong injection phase…</vt:lpstr>
      <vt:lpstr>Capture with corrected injection phasing</vt:lpstr>
      <vt:lpstr>Capture with optimum injection phasing, correct frequency</vt:lpstr>
      <vt:lpstr>RF buckets and bunches at LHC</vt:lpstr>
      <vt:lpstr>Longitudinal bunch profile in SPS</vt:lpstr>
    </vt:vector>
  </TitlesOfParts>
  <Company>Thoiry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SchmidtLorenz</dc:creator>
  <cp:lastModifiedBy>Rudiger Schmidt</cp:lastModifiedBy>
  <cp:revision>479</cp:revision>
  <cp:lastPrinted>2011-10-03T10:58:17Z</cp:lastPrinted>
  <dcterms:created xsi:type="dcterms:W3CDTF">2000-11-04T14:13:38Z</dcterms:created>
  <dcterms:modified xsi:type="dcterms:W3CDTF">2011-10-06T07:56:48Z</dcterms:modified>
</cp:coreProperties>
</file>