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89" r:id="rId2"/>
    <p:sldId id="306" r:id="rId3"/>
    <p:sldId id="307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5" r:id="rId18"/>
    <p:sldId id="304" r:id="rId19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CC00CC"/>
    <a:srgbClr val="F8F8F8"/>
    <a:srgbClr val="FFEDE7"/>
    <a:srgbClr val="FF3300"/>
    <a:srgbClr val="FFFFCC"/>
    <a:srgbClr val="008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3" autoAdjust="0"/>
  </p:normalViewPr>
  <p:slideViewPr>
    <p:cSldViewPr snapToGrid="0" showGuides="1">
      <p:cViewPr varScale="1">
        <p:scale>
          <a:sx n="82" d="100"/>
          <a:sy n="82" d="100"/>
        </p:scale>
        <p:origin x="-701" y="-82"/>
      </p:cViewPr>
      <p:guideLst>
        <p:guide orient="horz" pos="1818"/>
        <p:guide pos="15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60E4A6B3-4CB7-4632-A1FA-9B29484B9F0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924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8003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D71332A-90CE-449D-AF90-D774B63E05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68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6032871B-3EC1-4593-9D05-3889228C0E51}" type="slidenum">
              <a:rPr lang="en-GB" sz="1200" b="0">
                <a:solidFill>
                  <a:schemeClr val="tx1"/>
                </a:solidFill>
                <a:latin typeface="Arial" charset="0"/>
              </a:rPr>
              <a:pPr eaLnBrk="1" hangingPunct="1"/>
              <a:t>3</a:t>
            </a:fld>
            <a:endParaRPr lang="en-GB" sz="12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613A25-7251-4FFF-BDDB-C7A0D54B3FF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94973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03244B-D1A6-4CC6-A582-AE266E4CD94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256095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1413" y="0"/>
            <a:ext cx="2414587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650" y="0"/>
            <a:ext cx="7091363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26E2D7-228B-479F-B8D7-4D151814D8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466139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C9E0A0-6DE7-464F-9980-1429C005990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63121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91D5D2-321B-40A5-B689-B28DFBCF9C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59012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143000"/>
            <a:ext cx="458787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925" y="1143000"/>
            <a:ext cx="458787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34A2E6-C0B0-4FE9-8E93-B08694DE96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9878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C035AF-01F1-4B95-8BA0-B73409B262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442907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687A03-BAA1-4516-AFDD-BFCD81751A9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137550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90FDD0-E780-4F5D-BB79-F186154AB0D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951509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A8B8F7-DF96-4006-B848-C8AB697395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43741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F061B2-48C8-499D-AEF4-46AB8E1B3C5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50682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5213" y="0"/>
            <a:ext cx="8840787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    Click to edit Master title style</a:t>
            </a:r>
          </a:p>
        </p:txBody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650" y="1143000"/>
            <a:ext cx="93281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222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2250" y="64008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994C0A78-4119-4B54-A8A2-AF5F36CA2402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822277" name="Picture 5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993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2278" name="Rectangle 6"/>
          <p:cNvSpPr>
            <a:spLocks noChangeArrowheads="1"/>
          </p:cNvSpPr>
          <p:nvPr/>
        </p:nvSpPr>
        <p:spPr bwMode="auto">
          <a:xfrm>
            <a:off x="742950" y="0"/>
            <a:ext cx="61595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2279" name="Line 7"/>
          <p:cNvSpPr>
            <a:spLocks noChangeShapeType="1"/>
          </p:cNvSpPr>
          <p:nvPr userDrawn="1"/>
        </p:nvSpPr>
        <p:spPr bwMode="auto">
          <a:xfrm>
            <a:off x="0" y="765175"/>
            <a:ext cx="990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dissolv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png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1531938"/>
            <a:ext cx="932815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de-DE" sz="4400" u="sng" dirty="0" smtClean="0">
                <a:solidFill>
                  <a:srgbClr val="FF3300"/>
                </a:solidFill>
              </a:rPr>
              <a:t>Chapter </a:t>
            </a:r>
            <a:r>
              <a:rPr lang="de-DE" sz="4400" u="sng" dirty="0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804867" name="Text Box 3"/>
          <p:cNvSpPr txBox="1">
            <a:spLocks noChangeArrowheads="1"/>
          </p:cNvSpPr>
          <p:nvPr/>
        </p:nvSpPr>
        <p:spPr bwMode="auto">
          <a:xfrm>
            <a:off x="3490913" y="6330950"/>
            <a:ext cx="6319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H" sz="1200" dirty="0"/>
              <a:t>Rüdiger Schmidt (CERN) – Darmstadt TU - </a:t>
            </a:r>
            <a:r>
              <a:rPr lang="fr-CH" sz="1200" dirty="0" smtClean="0"/>
              <a:t>2011 </a:t>
            </a:r>
            <a:r>
              <a:rPr lang="fr-CH" sz="1200" dirty="0"/>
              <a:t>–Version </a:t>
            </a:r>
            <a:r>
              <a:rPr lang="fr-CH" sz="1200" dirty="0" smtClean="0"/>
              <a:t>E2.2</a:t>
            </a:r>
            <a:endParaRPr lang="en-GB" sz="1200" dirty="0"/>
          </a:p>
        </p:txBody>
      </p:sp>
      <p:sp>
        <p:nvSpPr>
          <p:cNvPr id="804868" name="Rectangle 4"/>
          <p:cNvSpPr>
            <a:spLocks noChangeArrowheads="1"/>
          </p:cNvSpPr>
          <p:nvPr/>
        </p:nvSpPr>
        <p:spPr bwMode="auto">
          <a:xfrm>
            <a:off x="249238" y="3398838"/>
            <a:ext cx="9328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30000"/>
              </a:lnSpc>
            </a:pPr>
            <a:r>
              <a:rPr lang="de-DE" sz="4000" dirty="0"/>
              <a:t/>
            </a:r>
            <a:br>
              <a:rPr lang="de-DE" sz="4000" dirty="0"/>
            </a:br>
            <a:r>
              <a:rPr lang="en-GB" sz="4000" dirty="0" smtClean="0">
                <a:solidFill>
                  <a:schemeClr val="tx1"/>
                </a:solidFill>
              </a:rPr>
              <a:t>RF cavities for particle accelerators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5A49D-0350-41CA-8972-57430D1EB035}" type="slidenum">
              <a:rPr lang="en-GB"/>
              <a:pPr/>
              <a:t>10</a:t>
            </a:fld>
            <a:endParaRPr lang="en-GB"/>
          </a:p>
        </p:txBody>
      </p:sp>
      <p:sp>
        <p:nvSpPr>
          <p:cNvPr id="813058" name="Text Box 2"/>
          <p:cNvSpPr txBox="1">
            <a:spLocks noChangeArrowheads="1"/>
          </p:cNvSpPr>
          <p:nvPr/>
        </p:nvSpPr>
        <p:spPr bwMode="auto">
          <a:xfrm>
            <a:off x="4249738" y="4684713"/>
            <a:ext cx="442912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mtClean="0"/>
              <a:t>g</a:t>
            </a:r>
            <a:endParaRPr lang="en-GB"/>
          </a:p>
        </p:txBody>
      </p:sp>
      <p:sp>
        <p:nvSpPr>
          <p:cNvPr id="813059" name="Text Box 3"/>
          <p:cNvSpPr txBox="1">
            <a:spLocks noChangeArrowheads="1"/>
          </p:cNvSpPr>
          <p:nvPr/>
        </p:nvSpPr>
        <p:spPr bwMode="auto">
          <a:xfrm>
            <a:off x="1295400" y="2520950"/>
            <a:ext cx="601663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mtClean="0"/>
              <a:t>2a</a:t>
            </a:r>
            <a:endParaRPr lang="en-GB"/>
          </a:p>
        </p:txBody>
      </p:sp>
      <p:sp>
        <p:nvSpPr>
          <p:cNvPr id="813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Acceleration in a cylindrical cavity</a:t>
            </a:r>
            <a:endParaRPr lang="en-GB"/>
          </a:p>
        </p:txBody>
      </p:sp>
      <p:sp>
        <p:nvSpPr>
          <p:cNvPr id="813061" name="Line 5"/>
          <p:cNvSpPr>
            <a:spLocks noChangeShapeType="1"/>
          </p:cNvSpPr>
          <p:nvPr/>
        </p:nvSpPr>
        <p:spPr bwMode="auto">
          <a:xfrm flipV="1">
            <a:off x="1230313" y="3024188"/>
            <a:ext cx="55435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62" name="Line 6"/>
          <p:cNvSpPr>
            <a:spLocks noChangeShapeType="1"/>
          </p:cNvSpPr>
          <p:nvPr/>
        </p:nvSpPr>
        <p:spPr bwMode="auto">
          <a:xfrm>
            <a:off x="4132263" y="1449388"/>
            <a:ext cx="0" cy="3160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63" name="Line 7"/>
          <p:cNvSpPr>
            <a:spLocks noChangeShapeType="1"/>
          </p:cNvSpPr>
          <p:nvPr/>
        </p:nvSpPr>
        <p:spPr bwMode="auto">
          <a:xfrm>
            <a:off x="4972050" y="1612900"/>
            <a:ext cx="0" cy="11731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64" name="Line 8"/>
          <p:cNvSpPr>
            <a:spLocks noChangeShapeType="1"/>
          </p:cNvSpPr>
          <p:nvPr/>
        </p:nvSpPr>
        <p:spPr bwMode="auto">
          <a:xfrm>
            <a:off x="4972050" y="3241675"/>
            <a:ext cx="0" cy="13573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65" name="Line 9"/>
          <p:cNvSpPr>
            <a:spLocks noChangeShapeType="1"/>
          </p:cNvSpPr>
          <p:nvPr/>
        </p:nvSpPr>
        <p:spPr bwMode="auto">
          <a:xfrm>
            <a:off x="4967288" y="2778125"/>
            <a:ext cx="1393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66" name="Line 10"/>
          <p:cNvSpPr>
            <a:spLocks noChangeShapeType="1"/>
          </p:cNvSpPr>
          <p:nvPr/>
        </p:nvSpPr>
        <p:spPr bwMode="auto">
          <a:xfrm>
            <a:off x="4968875" y="3241675"/>
            <a:ext cx="1393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67" name="Line 11"/>
          <p:cNvSpPr>
            <a:spLocks noChangeShapeType="1"/>
          </p:cNvSpPr>
          <p:nvPr/>
        </p:nvSpPr>
        <p:spPr bwMode="auto">
          <a:xfrm flipH="1">
            <a:off x="3322638" y="1600200"/>
            <a:ext cx="0" cy="11985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68" name="Line 12"/>
          <p:cNvSpPr>
            <a:spLocks noChangeShapeType="1"/>
          </p:cNvSpPr>
          <p:nvPr/>
        </p:nvSpPr>
        <p:spPr bwMode="auto">
          <a:xfrm flipH="1">
            <a:off x="3333750" y="3241675"/>
            <a:ext cx="0" cy="13700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69" name="Line 13"/>
          <p:cNvSpPr>
            <a:spLocks noChangeShapeType="1"/>
          </p:cNvSpPr>
          <p:nvPr/>
        </p:nvSpPr>
        <p:spPr bwMode="auto">
          <a:xfrm flipH="1">
            <a:off x="1933575" y="2790825"/>
            <a:ext cx="1393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70" name="Line 14"/>
          <p:cNvSpPr>
            <a:spLocks noChangeShapeType="1"/>
          </p:cNvSpPr>
          <p:nvPr/>
        </p:nvSpPr>
        <p:spPr bwMode="auto">
          <a:xfrm flipH="1">
            <a:off x="1941513" y="3248025"/>
            <a:ext cx="139541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71" name="Line 15"/>
          <p:cNvSpPr>
            <a:spLocks noChangeShapeType="1"/>
          </p:cNvSpPr>
          <p:nvPr/>
        </p:nvSpPr>
        <p:spPr bwMode="auto">
          <a:xfrm>
            <a:off x="3314700" y="4759325"/>
            <a:ext cx="16383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72" name="Line 16"/>
          <p:cNvSpPr>
            <a:spLocks noChangeShapeType="1"/>
          </p:cNvSpPr>
          <p:nvPr/>
        </p:nvSpPr>
        <p:spPr bwMode="auto">
          <a:xfrm flipH="1" flipV="1">
            <a:off x="2103438" y="2798763"/>
            <a:ext cx="1587" cy="44291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73" name="Line 17"/>
          <p:cNvSpPr>
            <a:spLocks noChangeShapeType="1"/>
          </p:cNvSpPr>
          <p:nvPr/>
        </p:nvSpPr>
        <p:spPr bwMode="auto">
          <a:xfrm flipV="1">
            <a:off x="1111250" y="6392863"/>
            <a:ext cx="5545138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74" name="Line 18"/>
          <p:cNvSpPr>
            <a:spLocks noChangeShapeType="1"/>
          </p:cNvSpPr>
          <p:nvPr/>
        </p:nvSpPr>
        <p:spPr bwMode="auto">
          <a:xfrm>
            <a:off x="1997075" y="6388100"/>
            <a:ext cx="135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75" name="Line 19"/>
          <p:cNvSpPr>
            <a:spLocks noChangeShapeType="1"/>
          </p:cNvSpPr>
          <p:nvPr/>
        </p:nvSpPr>
        <p:spPr bwMode="auto">
          <a:xfrm>
            <a:off x="4967288" y="6386513"/>
            <a:ext cx="135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76" name="Line 20"/>
          <p:cNvSpPr>
            <a:spLocks noChangeShapeType="1"/>
          </p:cNvSpPr>
          <p:nvPr/>
        </p:nvSpPr>
        <p:spPr bwMode="auto">
          <a:xfrm>
            <a:off x="4967288" y="5946775"/>
            <a:ext cx="0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77" name="Line 21"/>
          <p:cNvSpPr>
            <a:spLocks noChangeShapeType="1"/>
          </p:cNvSpPr>
          <p:nvPr/>
        </p:nvSpPr>
        <p:spPr bwMode="auto">
          <a:xfrm>
            <a:off x="3344863" y="5932488"/>
            <a:ext cx="0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78" name="Line 22"/>
          <p:cNvSpPr>
            <a:spLocks noChangeShapeType="1"/>
          </p:cNvSpPr>
          <p:nvPr/>
        </p:nvSpPr>
        <p:spPr bwMode="auto">
          <a:xfrm>
            <a:off x="3340100" y="5934075"/>
            <a:ext cx="162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79" name="Text Box 23"/>
          <p:cNvSpPr txBox="1">
            <a:spLocks noChangeArrowheads="1"/>
          </p:cNvSpPr>
          <p:nvPr/>
        </p:nvSpPr>
        <p:spPr bwMode="auto">
          <a:xfrm>
            <a:off x="6453188" y="3186113"/>
            <a:ext cx="442912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mtClean="0">
                <a:solidFill>
                  <a:srgbClr val="FF3300"/>
                </a:solidFill>
              </a:rPr>
              <a:t>z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813080" name="Text Box 24"/>
          <p:cNvSpPr txBox="1">
            <a:spLocks noChangeArrowheads="1"/>
          </p:cNvSpPr>
          <p:nvPr/>
        </p:nvSpPr>
        <p:spPr bwMode="auto">
          <a:xfrm>
            <a:off x="6380163" y="5849938"/>
            <a:ext cx="444500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mtClean="0">
                <a:solidFill>
                  <a:srgbClr val="FF3300"/>
                </a:solidFill>
              </a:rPr>
              <a:t>z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813081" name="Line 25"/>
          <p:cNvSpPr>
            <a:spLocks noChangeShapeType="1"/>
          </p:cNvSpPr>
          <p:nvPr/>
        </p:nvSpPr>
        <p:spPr bwMode="auto">
          <a:xfrm>
            <a:off x="1787525" y="5192713"/>
            <a:ext cx="0" cy="1216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82" name="Text Box 26"/>
          <p:cNvSpPr txBox="1">
            <a:spLocks noChangeArrowheads="1"/>
          </p:cNvSpPr>
          <p:nvPr/>
        </p:nvSpPr>
        <p:spPr bwMode="auto">
          <a:xfrm>
            <a:off x="2168525" y="5702300"/>
            <a:ext cx="738188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mtClean="0">
                <a:solidFill>
                  <a:schemeClr val="tx1"/>
                </a:solidFill>
              </a:rPr>
              <a:t>E</a:t>
            </a:r>
            <a:r>
              <a:rPr lang="en-GB" baseline="-25000" smtClean="0">
                <a:solidFill>
                  <a:schemeClr val="tx1"/>
                </a:solidFill>
              </a:rPr>
              <a:t>0</a:t>
            </a:r>
            <a:endParaRPr lang="en-GB" baseline="-25000">
              <a:solidFill>
                <a:schemeClr val="tx1"/>
              </a:solidFill>
            </a:endParaRPr>
          </a:p>
        </p:txBody>
      </p:sp>
      <p:sp>
        <p:nvSpPr>
          <p:cNvPr id="813083" name="Line 27"/>
          <p:cNvSpPr>
            <a:spLocks noChangeShapeType="1"/>
          </p:cNvSpPr>
          <p:nvPr/>
        </p:nvSpPr>
        <p:spPr bwMode="auto">
          <a:xfrm flipH="1">
            <a:off x="2663825" y="5949950"/>
            <a:ext cx="601663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84" name="Text Box 28"/>
          <p:cNvSpPr txBox="1">
            <a:spLocks noChangeArrowheads="1"/>
          </p:cNvSpPr>
          <p:nvPr/>
        </p:nvSpPr>
        <p:spPr bwMode="auto">
          <a:xfrm>
            <a:off x="1817688" y="4786313"/>
            <a:ext cx="1003300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 smtClean="0">
                <a:solidFill>
                  <a:schemeClr val="tx1"/>
                </a:solidFill>
              </a:rPr>
              <a:t>E(z)</a:t>
            </a:r>
            <a:endParaRPr lang="en-GB" b="0" baseline="-25000">
              <a:solidFill>
                <a:schemeClr val="tx1"/>
              </a:solidFill>
            </a:endParaRPr>
          </a:p>
        </p:txBody>
      </p:sp>
      <p:sp>
        <p:nvSpPr>
          <p:cNvPr id="813085" name="Rectangle 29"/>
          <p:cNvSpPr>
            <a:spLocks noChangeArrowheads="1"/>
          </p:cNvSpPr>
          <p:nvPr/>
        </p:nvSpPr>
        <p:spPr bwMode="auto">
          <a:xfrm>
            <a:off x="558800" y="1236663"/>
            <a:ext cx="7323138" cy="538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3086" name="Line 30"/>
          <p:cNvSpPr>
            <a:spLocks noChangeShapeType="1"/>
          </p:cNvSpPr>
          <p:nvPr/>
        </p:nvSpPr>
        <p:spPr bwMode="auto">
          <a:xfrm>
            <a:off x="3325813" y="1608138"/>
            <a:ext cx="16319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87" name="Line 31"/>
          <p:cNvSpPr>
            <a:spLocks noChangeShapeType="1"/>
          </p:cNvSpPr>
          <p:nvPr/>
        </p:nvSpPr>
        <p:spPr bwMode="auto">
          <a:xfrm>
            <a:off x="3351213" y="4583113"/>
            <a:ext cx="16335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graphicFrame>
        <p:nvGraphicFramePr>
          <p:cNvPr id="813088" name="Objec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276842"/>
              </p:ext>
            </p:extLst>
          </p:nvPr>
        </p:nvGraphicFramePr>
        <p:xfrm>
          <a:off x="4387850" y="1722438"/>
          <a:ext cx="501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3119" name="Equation" r:id="rId3" imgW="457200" imgH="355320" progId="Equation.3">
                  <p:embed/>
                </p:oleObj>
              </mc:Choice>
              <mc:Fallback>
                <p:oleObj name="Equation" r:id="rId3" imgW="457200" imgH="355320" progId="Equation.3">
                  <p:embed/>
                  <p:pic>
                    <p:nvPicPr>
                      <p:cNvPr id="0" name="Object 3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0" y="1722438"/>
                        <a:ext cx="501650" cy="355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3089" name="Line 33"/>
          <p:cNvSpPr>
            <a:spLocks noChangeShapeType="1"/>
          </p:cNvSpPr>
          <p:nvPr/>
        </p:nvSpPr>
        <p:spPr bwMode="auto">
          <a:xfrm flipV="1">
            <a:off x="3768725" y="2152650"/>
            <a:ext cx="695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90" name="Line 34"/>
          <p:cNvSpPr>
            <a:spLocks noChangeShapeType="1"/>
          </p:cNvSpPr>
          <p:nvPr/>
        </p:nvSpPr>
        <p:spPr bwMode="auto">
          <a:xfrm flipV="1">
            <a:off x="3367088" y="2820988"/>
            <a:ext cx="1631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91" name="Line 35"/>
          <p:cNvSpPr>
            <a:spLocks noChangeShapeType="1"/>
          </p:cNvSpPr>
          <p:nvPr/>
        </p:nvSpPr>
        <p:spPr bwMode="auto">
          <a:xfrm flipV="1">
            <a:off x="3562350" y="2465388"/>
            <a:ext cx="1209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92" name="Line 36"/>
          <p:cNvSpPr>
            <a:spLocks noChangeShapeType="1"/>
          </p:cNvSpPr>
          <p:nvPr/>
        </p:nvSpPr>
        <p:spPr bwMode="auto">
          <a:xfrm flipV="1">
            <a:off x="3863975" y="1835150"/>
            <a:ext cx="463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93" name="Line 37"/>
          <p:cNvSpPr>
            <a:spLocks noChangeShapeType="1"/>
          </p:cNvSpPr>
          <p:nvPr/>
        </p:nvSpPr>
        <p:spPr bwMode="auto">
          <a:xfrm flipV="1">
            <a:off x="3548063" y="3670300"/>
            <a:ext cx="1211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94" name="Line 38"/>
          <p:cNvSpPr>
            <a:spLocks noChangeShapeType="1"/>
          </p:cNvSpPr>
          <p:nvPr/>
        </p:nvSpPr>
        <p:spPr bwMode="auto">
          <a:xfrm flipV="1">
            <a:off x="3367088" y="3316288"/>
            <a:ext cx="1590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95" name="Line 39"/>
          <p:cNvSpPr>
            <a:spLocks noChangeShapeType="1"/>
          </p:cNvSpPr>
          <p:nvPr/>
        </p:nvSpPr>
        <p:spPr bwMode="auto">
          <a:xfrm flipV="1">
            <a:off x="3768725" y="4041775"/>
            <a:ext cx="695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96" name="Line 40"/>
          <p:cNvSpPr>
            <a:spLocks noChangeShapeType="1"/>
          </p:cNvSpPr>
          <p:nvPr/>
        </p:nvSpPr>
        <p:spPr bwMode="auto">
          <a:xfrm flipV="1">
            <a:off x="3851275" y="4398963"/>
            <a:ext cx="461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3097" name="Line 41"/>
          <p:cNvSpPr>
            <a:spLocks noChangeShapeType="1"/>
          </p:cNvSpPr>
          <p:nvPr/>
        </p:nvSpPr>
        <p:spPr bwMode="auto">
          <a:xfrm>
            <a:off x="3292475" y="3024188"/>
            <a:ext cx="1795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4CE02-8432-414D-938B-FF020147EE50}" type="slidenum">
              <a:rPr lang="en-GB"/>
              <a:pPr/>
              <a:t>11</a:t>
            </a:fld>
            <a:endParaRPr lang="en-GB"/>
          </a:p>
        </p:txBody>
      </p:sp>
      <p:sp>
        <p:nvSpPr>
          <p:cNvPr id="814082" name="Line 2"/>
          <p:cNvSpPr>
            <a:spLocks noChangeShapeType="1"/>
          </p:cNvSpPr>
          <p:nvPr/>
        </p:nvSpPr>
        <p:spPr bwMode="auto">
          <a:xfrm flipH="1">
            <a:off x="6480175" y="1397000"/>
            <a:ext cx="687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GB" smtClean="0"/>
              <a:t>Cavity with rotational symmetry</a:t>
            </a:r>
            <a:endParaRPr lang="en-GB"/>
          </a:p>
        </p:txBody>
      </p:sp>
      <p:sp>
        <p:nvSpPr>
          <p:cNvPr id="814084" name="Line 4"/>
          <p:cNvSpPr>
            <a:spLocks noChangeShapeType="1"/>
          </p:cNvSpPr>
          <p:nvPr/>
        </p:nvSpPr>
        <p:spPr bwMode="auto">
          <a:xfrm flipV="1">
            <a:off x="5440363" y="2833688"/>
            <a:ext cx="42926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085" name="Line 5"/>
          <p:cNvSpPr>
            <a:spLocks noChangeShapeType="1"/>
          </p:cNvSpPr>
          <p:nvPr/>
        </p:nvSpPr>
        <p:spPr bwMode="auto">
          <a:xfrm>
            <a:off x="7654925" y="1233488"/>
            <a:ext cx="0" cy="3160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086" name="Line 6"/>
          <p:cNvSpPr>
            <a:spLocks noChangeShapeType="1"/>
          </p:cNvSpPr>
          <p:nvPr/>
        </p:nvSpPr>
        <p:spPr bwMode="auto">
          <a:xfrm>
            <a:off x="8494713" y="1397000"/>
            <a:ext cx="0" cy="11731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087" name="Line 7"/>
          <p:cNvSpPr>
            <a:spLocks noChangeShapeType="1"/>
          </p:cNvSpPr>
          <p:nvPr/>
        </p:nvSpPr>
        <p:spPr bwMode="auto">
          <a:xfrm>
            <a:off x="8494713" y="3025775"/>
            <a:ext cx="0" cy="13573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088" name="Line 8"/>
          <p:cNvSpPr>
            <a:spLocks noChangeShapeType="1"/>
          </p:cNvSpPr>
          <p:nvPr/>
        </p:nvSpPr>
        <p:spPr bwMode="auto">
          <a:xfrm>
            <a:off x="8488363" y="2562225"/>
            <a:ext cx="584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089" name="Line 9"/>
          <p:cNvSpPr>
            <a:spLocks noChangeShapeType="1"/>
          </p:cNvSpPr>
          <p:nvPr/>
        </p:nvSpPr>
        <p:spPr bwMode="auto">
          <a:xfrm>
            <a:off x="8489950" y="3025775"/>
            <a:ext cx="514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090" name="Line 10"/>
          <p:cNvSpPr>
            <a:spLocks noChangeShapeType="1"/>
          </p:cNvSpPr>
          <p:nvPr/>
        </p:nvSpPr>
        <p:spPr bwMode="auto">
          <a:xfrm flipH="1">
            <a:off x="6845300" y="1384300"/>
            <a:ext cx="0" cy="11985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091" name="Line 11"/>
          <p:cNvSpPr>
            <a:spLocks noChangeShapeType="1"/>
          </p:cNvSpPr>
          <p:nvPr/>
        </p:nvSpPr>
        <p:spPr bwMode="auto">
          <a:xfrm flipH="1">
            <a:off x="6854825" y="3025775"/>
            <a:ext cx="0" cy="13700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092" name="Line 12"/>
          <p:cNvSpPr>
            <a:spLocks noChangeShapeType="1"/>
          </p:cNvSpPr>
          <p:nvPr/>
        </p:nvSpPr>
        <p:spPr bwMode="auto">
          <a:xfrm flipH="1">
            <a:off x="5454650" y="2574925"/>
            <a:ext cx="13954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093" name="Line 13"/>
          <p:cNvSpPr>
            <a:spLocks noChangeShapeType="1"/>
          </p:cNvSpPr>
          <p:nvPr/>
        </p:nvSpPr>
        <p:spPr bwMode="auto">
          <a:xfrm flipH="1">
            <a:off x="5464175" y="3032125"/>
            <a:ext cx="1393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094" name="Line 14"/>
          <p:cNvSpPr>
            <a:spLocks noChangeShapeType="1"/>
          </p:cNvSpPr>
          <p:nvPr/>
        </p:nvSpPr>
        <p:spPr bwMode="auto">
          <a:xfrm flipH="1" flipV="1">
            <a:off x="6570663" y="1427163"/>
            <a:ext cx="6350" cy="137001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095" name="Text Box 15"/>
          <p:cNvSpPr txBox="1">
            <a:spLocks noChangeArrowheads="1"/>
          </p:cNvSpPr>
          <p:nvPr/>
        </p:nvSpPr>
        <p:spPr bwMode="auto">
          <a:xfrm>
            <a:off x="9204325" y="2919413"/>
            <a:ext cx="444500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mtClean="0">
                <a:solidFill>
                  <a:srgbClr val="FF3300"/>
                </a:solidFill>
              </a:rPr>
              <a:t>z</a:t>
            </a:r>
            <a:endParaRPr lang="en-GB">
              <a:solidFill>
                <a:srgbClr val="FF3300"/>
              </a:solidFill>
            </a:endParaRPr>
          </a:p>
        </p:txBody>
      </p:sp>
      <p:graphicFrame>
        <p:nvGraphicFramePr>
          <p:cNvPr id="814096" name="Objec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686759"/>
              </p:ext>
            </p:extLst>
          </p:nvPr>
        </p:nvGraphicFramePr>
        <p:xfrm>
          <a:off x="7881938" y="1620838"/>
          <a:ext cx="501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4169" name="Equation" r:id="rId3" imgW="457200" imgH="355320" progId="Equation.3">
                  <p:embed/>
                </p:oleObj>
              </mc:Choice>
              <mc:Fallback>
                <p:oleObj name="Equation" r:id="rId3" imgW="457200" imgH="355320" progId="Equation.3">
                  <p:embed/>
                  <p:pic>
                    <p:nvPicPr>
                      <p:cNvPr id="0" name="Object 1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1938" y="1620838"/>
                        <a:ext cx="501650" cy="355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4097" name="Line 17"/>
          <p:cNvSpPr>
            <a:spLocks noChangeShapeType="1"/>
          </p:cNvSpPr>
          <p:nvPr/>
        </p:nvSpPr>
        <p:spPr bwMode="auto">
          <a:xfrm>
            <a:off x="6848475" y="1392238"/>
            <a:ext cx="16319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098" name="Line 18"/>
          <p:cNvSpPr>
            <a:spLocks noChangeShapeType="1"/>
          </p:cNvSpPr>
          <p:nvPr/>
        </p:nvSpPr>
        <p:spPr bwMode="auto">
          <a:xfrm flipV="1">
            <a:off x="7289800" y="2012950"/>
            <a:ext cx="6969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099" name="Line 19"/>
          <p:cNvSpPr>
            <a:spLocks noChangeShapeType="1"/>
          </p:cNvSpPr>
          <p:nvPr/>
        </p:nvSpPr>
        <p:spPr bwMode="auto">
          <a:xfrm flipV="1">
            <a:off x="7097713" y="3316288"/>
            <a:ext cx="1211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100" name="Line 20"/>
          <p:cNvSpPr>
            <a:spLocks noChangeShapeType="1"/>
          </p:cNvSpPr>
          <p:nvPr/>
        </p:nvSpPr>
        <p:spPr bwMode="auto">
          <a:xfrm flipV="1">
            <a:off x="6889750" y="2681288"/>
            <a:ext cx="1631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101" name="Line 21"/>
          <p:cNvSpPr>
            <a:spLocks noChangeShapeType="1"/>
          </p:cNvSpPr>
          <p:nvPr/>
        </p:nvSpPr>
        <p:spPr bwMode="auto">
          <a:xfrm flipV="1">
            <a:off x="6916738" y="2962275"/>
            <a:ext cx="1590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102" name="Line 22"/>
          <p:cNvSpPr>
            <a:spLocks noChangeShapeType="1"/>
          </p:cNvSpPr>
          <p:nvPr/>
        </p:nvSpPr>
        <p:spPr bwMode="auto">
          <a:xfrm>
            <a:off x="6873875" y="4367213"/>
            <a:ext cx="16319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103" name="Line 23"/>
          <p:cNvSpPr>
            <a:spLocks noChangeShapeType="1"/>
          </p:cNvSpPr>
          <p:nvPr/>
        </p:nvSpPr>
        <p:spPr bwMode="auto">
          <a:xfrm flipV="1">
            <a:off x="7083425" y="2325688"/>
            <a:ext cx="12112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104" name="Line 24"/>
          <p:cNvSpPr>
            <a:spLocks noChangeShapeType="1"/>
          </p:cNvSpPr>
          <p:nvPr/>
        </p:nvSpPr>
        <p:spPr bwMode="auto">
          <a:xfrm flipV="1">
            <a:off x="7318375" y="3700463"/>
            <a:ext cx="695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105" name="Line 25"/>
          <p:cNvSpPr>
            <a:spLocks noChangeShapeType="1"/>
          </p:cNvSpPr>
          <p:nvPr/>
        </p:nvSpPr>
        <p:spPr bwMode="auto">
          <a:xfrm flipV="1">
            <a:off x="7386638" y="1695450"/>
            <a:ext cx="4619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106" name="Line 26"/>
          <p:cNvSpPr>
            <a:spLocks noChangeShapeType="1"/>
          </p:cNvSpPr>
          <p:nvPr/>
        </p:nvSpPr>
        <p:spPr bwMode="auto">
          <a:xfrm flipV="1">
            <a:off x="7400925" y="4044950"/>
            <a:ext cx="461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107" name="Text Box 27"/>
          <p:cNvSpPr txBox="1">
            <a:spLocks noChangeArrowheads="1"/>
          </p:cNvSpPr>
          <p:nvPr/>
        </p:nvSpPr>
        <p:spPr bwMode="auto">
          <a:xfrm>
            <a:off x="7389813" y="4603750"/>
            <a:ext cx="601662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mtClean="0"/>
              <a:t>g</a:t>
            </a:r>
            <a:r>
              <a:rPr lang="en-GB" baseline="-25000" smtClean="0"/>
              <a:t>c</a:t>
            </a:r>
            <a:endParaRPr lang="en-GB" baseline="-25000"/>
          </a:p>
        </p:txBody>
      </p:sp>
      <p:sp>
        <p:nvSpPr>
          <p:cNvPr id="814109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222896" y="1389063"/>
            <a:ext cx="5117593" cy="1830792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The cavity parameter depend on the </a:t>
            </a:r>
          </a:p>
          <a:p>
            <a:pPr>
              <a:lnSpc>
                <a:spcPct val="90000"/>
              </a:lnSpc>
            </a:pPr>
            <a:r>
              <a:rPr lang="en-GB" smtClean="0"/>
              <a:t>geometry and the material:</a:t>
            </a:r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smtClean="0"/>
              <a:t>Geometry 	=&gt; Frequency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GB" smtClean="0"/>
              <a:t>Material 	=&gt; Quality factor</a:t>
            </a:r>
            <a:endParaRPr lang="en-GB" baseline="-25000" smtClean="0"/>
          </a:p>
          <a:p>
            <a:pPr>
              <a:lnSpc>
                <a:spcPct val="90000"/>
              </a:lnSpc>
            </a:pPr>
            <a:endParaRPr lang="en-GB" baseline="-25000"/>
          </a:p>
        </p:txBody>
      </p:sp>
      <p:sp>
        <p:nvSpPr>
          <p:cNvPr id="814111" name="Line 31"/>
          <p:cNvSpPr>
            <a:spLocks noChangeShapeType="1"/>
          </p:cNvSpPr>
          <p:nvPr/>
        </p:nvSpPr>
        <p:spPr bwMode="auto">
          <a:xfrm flipH="1">
            <a:off x="6873875" y="4549775"/>
            <a:ext cx="1614488" cy="15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4112" name="Text Box 32"/>
          <p:cNvSpPr txBox="1">
            <a:spLocks noChangeArrowheads="1"/>
          </p:cNvSpPr>
          <p:nvPr/>
        </p:nvSpPr>
        <p:spPr bwMode="auto">
          <a:xfrm>
            <a:off x="6178550" y="2076450"/>
            <a:ext cx="603250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mtClean="0"/>
              <a:t>r</a:t>
            </a:r>
            <a:r>
              <a:rPr lang="en-GB" baseline="-25000" smtClean="0"/>
              <a:t>0</a:t>
            </a:r>
            <a:endParaRPr lang="en-GB" baseline="-25000"/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4837113" y="5663483"/>
            <a:ext cx="1323974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29"/>
          <p:cNvSpPr txBox="1">
            <a:spLocks noChangeArrowheads="1"/>
          </p:cNvSpPr>
          <p:nvPr/>
        </p:nvSpPr>
        <p:spPr bwMode="auto">
          <a:xfrm>
            <a:off x="6161087" y="5400605"/>
            <a:ext cx="3392488" cy="991200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90000"/>
              </a:lnSpc>
            </a:pPr>
            <a:r>
              <a:rPr lang="en-GB" sz="1800" b="0" smtClean="0"/>
              <a:t>Comes from Besselfunction (Solution of wave equation)</a:t>
            </a:r>
            <a:endParaRPr lang="en-GB" sz="1800" b="0" baseline="-25000" smtClean="0"/>
          </a:p>
          <a:p>
            <a:pPr>
              <a:lnSpc>
                <a:spcPct val="90000"/>
              </a:lnSpc>
            </a:pPr>
            <a:endParaRPr lang="en-GB" sz="1800" baseline="-25000"/>
          </a:p>
        </p:txBody>
      </p:sp>
      <p:pic>
        <p:nvPicPr>
          <p:cNvPr id="814163" name="Picture 8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39" y="4044950"/>
            <a:ext cx="4762500" cy="24304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39C62-516F-492C-ADF2-DD0C06219E47}" type="slidenum">
              <a:rPr lang="en-GB"/>
              <a:pPr/>
              <a:t>12</a:t>
            </a:fld>
            <a:endParaRPr lang="en-GB"/>
          </a:p>
        </p:txBody>
      </p:sp>
      <p:sp>
        <p:nvSpPr>
          <p:cNvPr id="815106" name="Line 2"/>
          <p:cNvSpPr>
            <a:spLocks noChangeShapeType="1"/>
          </p:cNvSpPr>
          <p:nvPr/>
        </p:nvSpPr>
        <p:spPr bwMode="auto">
          <a:xfrm flipH="1">
            <a:off x="6577013" y="1041400"/>
            <a:ext cx="687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GB" smtClean="0"/>
              <a:t>Field strength for E</a:t>
            </a:r>
            <a:r>
              <a:rPr lang="en-GB" baseline="-25000" smtClean="0"/>
              <a:t>010</a:t>
            </a:r>
            <a:r>
              <a:rPr lang="en-GB" smtClean="0"/>
              <a:t> mode for a „pillbox cavity“</a:t>
            </a:r>
            <a:endParaRPr lang="en-GB"/>
          </a:p>
        </p:txBody>
      </p:sp>
      <p:sp>
        <p:nvSpPr>
          <p:cNvPr id="815108" name="Line 4"/>
          <p:cNvSpPr>
            <a:spLocks noChangeShapeType="1"/>
          </p:cNvSpPr>
          <p:nvPr/>
        </p:nvSpPr>
        <p:spPr bwMode="auto">
          <a:xfrm flipV="1">
            <a:off x="4848225" y="2452688"/>
            <a:ext cx="42926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09" name="Line 5"/>
          <p:cNvSpPr>
            <a:spLocks noChangeShapeType="1"/>
          </p:cNvSpPr>
          <p:nvPr/>
        </p:nvSpPr>
        <p:spPr bwMode="auto">
          <a:xfrm>
            <a:off x="7751763" y="877888"/>
            <a:ext cx="0" cy="3160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10" name="Line 6"/>
          <p:cNvSpPr>
            <a:spLocks noChangeShapeType="1"/>
          </p:cNvSpPr>
          <p:nvPr/>
        </p:nvSpPr>
        <p:spPr bwMode="auto">
          <a:xfrm>
            <a:off x="8589963" y="1041400"/>
            <a:ext cx="0" cy="11731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11" name="Line 7"/>
          <p:cNvSpPr>
            <a:spLocks noChangeShapeType="1"/>
          </p:cNvSpPr>
          <p:nvPr/>
        </p:nvSpPr>
        <p:spPr bwMode="auto">
          <a:xfrm>
            <a:off x="8589963" y="2670175"/>
            <a:ext cx="0" cy="13573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12" name="Line 8"/>
          <p:cNvSpPr>
            <a:spLocks noChangeShapeType="1"/>
          </p:cNvSpPr>
          <p:nvPr/>
        </p:nvSpPr>
        <p:spPr bwMode="auto">
          <a:xfrm>
            <a:off x="8585200" y="2206625"/>
            <a:ext cx="5826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13" name="Line 9"/>
          <p:cNvSpPr>
            <a:spLocks noChangeShapeType="1"/>
          </p:cNvSpPr>
          <p:nvPr/>
        </p:nvSpPr>
        <p:spPr bwMode="auto">
          <a:xfrm>
            <a:off x="8586788" y="2670175"/>
            <a:ext cx="5143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14" name="Line 10"/>
          <p:cNvSpPr>
            <a:spLocks noChangeShapeType="1"/>
          </p:cNvSpPr>
          <p:nvPr/>
        </p:nvSpPr>
        <p:spPr bwMode="auto">
          <a:xfrm flipH="1">
            <a:off x="6940550" y="1028700"/>
            <a:ext cx="0" cy="11985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15" name="Line 11"/>
          <p:cNvSpPr>
            <a:spLocks noChangeShapeType="1"/>
          </p:cNvSpPr>
          <p:nvPr/>
        </p:nvSpPr>
        <p:spPr bwMode="auto">
          <a:xfrm flipH="1">
            <a:off x="6951663" y="2670175"/>
            <a:ext cx="0" cy="13700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16" name="Line 12"/>
          <p:cNvSpPr>
            <a:spLocks noChangeShapeType="1"/>
          </p:cNvSpPr>
          <p:nvPr/>
        </p:nvSpPr>
        <p:spPr bwMode="auto">
          <a:xfrm flipH="1">
            <a:off x="5551488" y="2219325"/>
            <a:ext cx="139541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17" name="Line 13"/>
          <p:cNvSpPr>
            <a:spLocks noChangeShapeType="1"/>
          </p:cNvSpPr>
          <p:nvPr/>
        </p:nvSpPr>
        <p:spPr bwMode="auto">
          <a:xfrm flipH="1">
            <a:off x="5559425" y="2676525"/>
            <a:ext cx="13954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18" name="Line 14"/>
          <p:cNvSpPr>
            <a:spLocks noChangeShapeType="1"/>
          </p:cNvSpPr>
          <p:nvPr/>
        </p:nvSpPr>
        <p:spPr bwMode="auto">
          <a:xfrm flipH="1" flipV="1">
            <a:off x="6667500" y="1071563"/>
            <a:ext cx="4763" cy="137001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19" name="Text Box 15"/>
          <p:cNvSpPr txBox="1">
            <a:spLocks noChangeArrowheads="1"/>
          </p:cNvSpPr>
          <p:nvPr/>
        </p:nvSpPr>
        <p:spPr bwMode="auto">
          <a:xfrm>
            <a:off x="9301163" y="2563813"/>
            <a:ext cx="442912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mtClean="0">
                <a:solidFill>
                  <a:srgbClr val="FF3300"/>
                </a:solidFill>
              </a:rPr>
              <a:t>z</a:t>
            </a:r>
            <a:endParaRPr lang="en-GB">
              <a:solidFill>
                <a:srgbClr val="FF3300"/>
              </a:solidFill>
            </a:endParaRPr>
          </a:p>
        </p:txBody>
      </p:sp>
      <p:graphicFrame>
        <p:nvGraphicFramePr>
          <p:cNvPr id="815120" name="Objec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489571"/>
              </p:ext>
            </p:extLst>
          </p:nvPr>
        </p:nvGraphicFramePr>
        <p:xfrm>
          <a:off x="7978775" y="1265238"/>
          <a:ext cx="501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5154" name="Equation" r:id="rId3" imgW="457200" imgH="355320" progId="Equation.3">
                  <p:embed/>
                </p:oleObj>
              </mc:Choice>
              <mc:Fallback>
                <p:oleObj name="Equation" r:id="rId3" imgW="457200" imgH="355320" progId="Equation.3">
                  <p:embed/>
                  <p:pic>
                    <p:nvPicPr>
                      <p:cNvPr id="0" name="Object 1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8775" y="1265238"/>
                        <a:ext cx="501650" cy="355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5121" name="Line 17"/>
          <p:cNvSpPr>
            <a:spLocks noChangeShapeType="1"/>
          </p:cNvSpPr>
          <p:nvPr/>
        </p:nvSpPr>
        <p:spPr bwMode="auto">
          <a:xfrm>
            <a:off x="6945313" y="1036638"/>
            <a:ext cx="16319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22" name="Line 18"/>
          <p:cNvSpPr>
            <a:spLocks noChangeShapeType="1"/>
          </p:cNvSpPr>
          <p:nvPr/>
        </p:nvSpPr>
        <p:spPr bwMode="auto">
          <a:xfrm flipV="1">
            <a:off x="7386638" y="1657350"/>
            <a:ext cx="6969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23" name="Line 19"/>
          <p:cNvSpPr>
            <a:spLocks noChangeShapeType="1"/>
          </p:cNvSpPr>
          <p:nvPr/>
        </p:nvSpPr>
        <p:spPr bwMode="auto">
          <a:xfrm flipV="1">
            <a:off x="7194550" y="2960688"/>
            <a:ext cx="1209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24" name="Line 20"/>
          <p:cNvSpPr>
            <a:spLocks noChangeShapeType="1"/>
          </p:cNvSpPr>
          <p:nvPr/>
        </p:nvSpPr>
        <p:spPr bwMode="auto">
          <a:xfrm flipV="1">
            <a:off x="6986588" y="2325688"/>
            <a:ext cx="1631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25" name="Line 21"/>
          <p:cNvSpPr>
            <a:spLocks noChangeShapeType="1"/>
          </p:cNvSpPr>
          <p:nvPr/>
        </p:nvSpPr>
        <p:spPr bwMode="auto">
          <a:xfrm flipV="1">
            <a:off x="7013575" y="2606675"/>
            <a:ext cx="1590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26" name="Line 22"/>
          <p:cNvSpPr>
            <a:spLocks noChangeShapeType="1"/>
          </p:cNvSpPr>
          <p:nvPr/>
        </p:nvSpPr>
        <p:spPr bwMode="auto">
          <a:xfrm>
            <a:off x="6970713" y="4011613"/>
            <a:ext cx="16319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27" name="Line 23"/>
          <p:cNvSpPr>
            <a:spLocks noChangeShapeType="1"/>
          </p:cNvSpPr>
          <p:nvPr/>
        </p:nvSpPr>
        <p:spPr bwMode="auto">
          <a:xfrm flipV="1">
            <a:off x="7180263" y="1970088"/>
            <a:ext cx="1211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28" name="Line 24"/>
          <p:cNvSpPr>
            <a:spLocks noChangeShapeType="1"/>
          </p:cNvSpPr>
          <p:nvPr/>
        </p:nvSpPr>
        <p:spPr bwMode="auto">
          <a:xfrm flipV="1">
            <a:off x="7413625" y="3344863"/>
            <a:ext cx="6969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29" name="Line 25"/>
          <p:cNvSpPr>
            <a:spLocks noChangeShapeType="1"/>
          </p:cNvSpPr>
          <p:nvPr/>
        </p:nvSpPr>
        <p:spPr bwMode="auto">
          <a:xfrm flipV="1">
            <a:off x="7483475" y="1339850"/>
            <a:ext cx="461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30" name="Line 26"/>
          <p:cNvSpPr>
            <a:spLocks noChangeShapeType="1"/>
          </p:cNvSpPr>
          <p:nvPr/>
        </p:nvSpPr>
        <p:spPr bwMode="auto">
          <a:xfrm flipV="1">
            <a:off x="7496175" y="3689350"/>
            <a:ext cx="463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815131" name="Text Box 27"/>
          <p:cNvSpPr txBox="1">
            <a:spLocks noChangeArrowheads="1"/>
          </p:cNvSpPr>
          <p:nvPr/>
        </p:nvSpPr>
        <p:spPr bwMode="auto">
          <a:xfrm>
            <a:off x="6151563" y="1543050"/>
            <a:ext cx="601662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mtClean="0"/>
              <a:t>r</a:t>
            </a:r>
            <a:r>
              <a:rPr lang="en-GB" baseline="-25000" smtClean="0"/>
              <a:t>0</a:t>
            </a:r>
            <a:endParaRPr lang="en-GB" baseline="-25000"/>
          </a:p>
        </p:txBody>
      </p:sp>
      <p:pic>
        <p:nvPicPr>
          <p:cNvPr id="815132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1435100"/>
            <a:ext cx="7775575" cy="543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613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536640"/>
              </p:ext>
            </p:extLst>
          </p:nvPr>
        </p:nvGraphicFramePr>
        <p:xfrm>
          <a:off x="386945" y="200397"/>
          <a:ext cx="4697413" cy="591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176" name="Equation" r:id="rId3" imgW="4698720" imgH="5918040" progId="Equation.3">
                  <p:embed/>
                </p:oleObj>
              </mc:Choice>
              <mc:Fallback>
                <p:oleObj name="Equation" r:id="rId3" imgW="4698720" imgH="591804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945" y="200397"/>
                        <a:ext cx="4697413" cy="5916612"/>
                      </a:xfrm>
                      <a:prstGeom prst="rect">
                        <a:avLst/>
                      </a:prstGeom>
                      <a:solidFill>
                        <a:srgbClr val="E3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6131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32877"/>
              </p:ext>
            </p:extLst>
          </p:nvPr>
        </p:nvGraphicFramePr>
        <p:xfrm>
          <a:off x="4466549" y="4833938"/>
          <a:ext cx="5294313" cy="15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177" name="Equation" r:id="rId5" imgW="5346360" imgH="1600200" progId="Equation.3">
                  <p:embed/>
                </p:oleObj>
              </mc:Choice>
              <mc:Fallback>
                <p:oleObj name="Equation" r:id="rId5" imgW="5346360" imgH="16002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6549" y="4833938"/>
                        <a:ext cx="5294313" cy="15986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BBB31-0400-4CF5-A65B-2954EE5FBA6A}" type="slidenum">
              <a:rPr lang="en-GB"/>
              <a:pPr/>
              <a:t>14</a:t>
            </a:fld>
            <a:endParaRPr lang="en-GB"/>
          </a:p>
        </p:txBody>
      </p:sp>
      <p:sp>
        <p:nvSpPr>
          <p:cNvPr id="817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Example for „Transit Time Factor“</a:t>
            </a:r>
            <a:endParaRPr lang="en-GB"/>
          </a:p>
        </p:txBody>
      </p:sp>
      <p:pic>
        <p:nvPicPr>
          <p:cNvPr id="823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985838"/>
            <a:ext cx="8801100" cy="488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9594B-7E2E-4C05-9CE8-9645828C4F75}" type="slidenum">
              <a:rPr lang="en-GB"/>
              <a:pPr/>
              <a:t>15</a:t>
            </a:fld>
            <a:endParaRPr lang="en-GB"/>
          </a:p>
        </p:txBody>
      </p:sp>
      <p:pic>
        <p:nvPicPr>
          <p:cNvPr id="818178" name="Picture 2" descr="rf-cav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400175"/>
            <a:ext cx="8682038" cy="468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817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Illustration for the electric field in the RF cavity</a:t>
            </a:r>
            <a:endParaRPr lang="de-DE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AED4B-ABD5-43C0-B826-CA04FA889A6F}" type="slidenum">
              <a:rPr lang="en-GB"/>
              <a:pPr/>
              <a:t>16</a:t>
            </a:fld>
            <a:endParaRPr lang="en-GB"/>
          </a:p>
        </p:txBody>
      </p:sp>
      <p:pic>
        <p:nvPicPr>
          <p:cNvPr id="819204" name="Picture 4" descr="niobzel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3255963"/>
            <a:ext cx="3016250" cy="301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206" name="Picture 6" descr="fig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1166813"/>
            <a:ext cx="6000750" cy="419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07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Superconducting RF cavity for Tesla and X-ray laser at DESY</a:t>
            </a:r>
            <a:endParaRPr lang="de-DE" dirty="0"/>
          </a:p>
        </p:txBody>
      </p:sp>
      <p:sp>
        <p:nvSpPr>
          <p:cNvPr id="819208" name="Text Box 8"/>
          <p:cNvSpPr txBox="1">
            <a:spLocks noChangeArrowheads="1"/>
          </p:cNvSpPr>
          <p:nvPr/>
        </p:nvSpPr>
        <p:spPr bwMode="auto">
          <a:xfrm>
            <a:off x="838200" y="5614988"/>
            <a:ext cx="4621213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H" b="0" dirty="0" smtClean="0"/>
              <a:t>RF </a:t>
            </a:r>
            <a:r>
              <a:rPr lang="fr-CH" b="0" dirty="0" err="1" smtClean="0"/>
              <a:t>cavity</a:t>
            </a:r>
            <a:r>
              <a:rPr lang="fr-CH" b="0" dirty="0" smtClean="0"/>
              <a:t> </a:t>
            </a:r>
            <a:r>
              <a:rPr lang="fr-CH" b="0" dirty="0" err="1" smtClean="0"/>
              <a:t>with</a:t>
            </a:r>
            <a:r>
              <a:rPr lang="fr-CH" b="0" dirty="0" smtClean="0"/>
              <a:t> 9 </a:t>
            </a:r>
            <a:r>
              <a:rPr lang="fr-CH" b="0" dirty="0" err="1" smtClean="0"/>
              <a:t>cells</a:t>
            </a:r>
            <a:endParaRPr lang="en-GB" b="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7BF2-5338-426F-A38E-CBB85D737626}" type="slidenum">
              <a:rPr lang="en-GB"/>
              <a:pPr/>
              <a:t>17</a:t>
            </a:fld>
            <a:endParaRPr lang="en-GB"/>
          </a:p>
        </p:txBody>
      </p:sp>
      <p:sp>
        <p:nvSpPr>
          <p:cNvPr id="82125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Normal-conducting RF cavity for LEP</a:t>
            </a:r>
            <a:endParaRPr lang="de-DE" dirty="0"/>
          </a:p>
        </p:txBody>
      </p:sp>
      <p:pic>
        <p:nvPicPr>
          <p:cNvPr id="821254" name="Picture 6" descr="2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1162050"/>
            <a:ext cx="8064500" cy="536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BD6B2-A029-4DC8-9949-B3CC4FC5B74B}" type="slidenum">
              <a:rPr lang="en-GB"/>
              <a:pPr/>
              <a:t>18</a:t>
            </a:fld>
            <a:endParaRPr lang="en-GB"/>
          </a:p>
        </p:txBody>
      </p:sp>
      <p:sp>
        <p:nvSpPr>
          <p:cNvPr id="82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Parameters for Cavities</a:t>
            </a:r>
            <a:endParaRPr lang="en-GB"/>
          </a:p>
        </p:txBody>
      </p:sp>
      <p:sp>
        <p:nvSpPr>
          <p:cNvPr id="820227" name="Text Box 3"/>
          <p:cNvSpPr txBox="1">
            <a:spLocks noChangeArrowheads="1"/>
          </p:cNvSpPr>
          <p:nvPr/>
        </p:nvSpPr>
        <p:spPr bwMode="auto">
          <a:xfrm>
            <a:off x="190500" y="1036638"/>
            <a:ext cx="5014913" cy="56323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3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0" smtClean="0">
                <a:solidFill>
                  <a:schemeClr val="tx1"/>
                </a:solidFill>
              </a:rPr>
              <a:t>Shunt impedance (Definition for a circular accelerator) :</a:t>
            </a: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r>
              <a:rPr lang="en-GB" b="0" smtClean="0">
                <a:solidFill>
                  <a:schemeClr val="tx1"/>
                </a:solidFill>
              </a:rPr>
              <a:t>Quality factor Q :</a:t>
            </a: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>
              <a:solidFill>
                <a:schemeClr val="tx1"/>
              </a:solidFill>
            </a:endParaRPr>
          </a:p>
        </p:txBody>
      </p:sp>
      <p:graphicFrame>
        <p:nvGraphicFramePr>
          <p:cNvPr id="820228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851158"/>
              </p:ext>
            </p:extLst>
          </p:nvPr>
        </p:nvGraphicFramePr>
        <p:xfrm>
          <a:off x="833438" y="1846263"/>
          <a:ext cx="3267075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95" name="Equation" r:id="rId3" imgW="3301920" imgH="2057400" progId="Equation.3">
                  <p:embed/>
                </p:oleObj>
              </mc:Choice>
              <mc:Fallback>
                <p:oleObj name="Equation" r:id="rId3" imgW="3301920" imgH="20574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1846263"/>
                        <a:ext cx="3267075" cy="2055812"/>
                      </a:xfrm>
                      <a:prstGeom prst="rect">
                        <a:avLst/>
                      </a:prstGeom>
                      <a:solidFill>
                        <a:srgbClr val="E3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29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07614"/>
              </p:ext>
            </p:extLst>
          </p:nvPr>
        </p:nvGraphicFramePr>
        <p:xfrm>
          <a:off x="608013" y="4613275"/>
          <a:ext cx="3719512" cy="187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96" name="Equation" r:id="rId5" imgW="3759120" imgH="1879560" progId="Equation.3">
                  <p:embed/>
                </p:oleObj>
              </mc:Choice>
              <mc:Fallback>
                <p:oleObj name="Equation" r:id="rId5" imgW="3759120" imgH="187956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4613275"/>
                        <a:ext cx="3719512" cy="1878013"/>
                      </a:xfrm>
                      <a:prstGeom prst="rect">
                        <a:avLst/>
                      </a:prstGeom>
                      <a:solidFill>
                        <a:srgbClr val="E3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30" name="Text Box 6"/>
          <p:cNvSpPr txBox="1">
            <a:spLocks noChangeArrowheads="1"/>
          </p:cNvSpPr>
          <p:nvPr/>
        </p:nvSpPr>
        <p:spPr bwMode="auto">
          <a:xfrm>
            <a:off x="5743575" y="1074738"/>
            <a:ext cx="3584575" cy="375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3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0" smtClean="0">
                <a:solidFill>
                  <a:schemeClr val="tx1"/>
                </a:solidFill>
              </a:rPr>
              <a:t>For the DORIS Cavity :</a:t>
            </a:r>
          </a:p>
          <a:p>
            <a:endParaRPr lang="en-GB" b="0" smtClean="0">
              <a:solidFill>
                <a:schemeClr val="tx1"/>
              </a:solidFill>
            </a:endParaRPr>
          </a:p>
          <a:p>
            <a:r>
              <a:rPr lang="en-GB" b="0" smtClean="0">
                <a:solidFill>
                  <a:schemeClr val="tx1"/>
                </a:solidFill>
              </a:rPr>
              <a:t>Q factor: 38000</a:t>
            </a: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 smtClean="0">
              <a:solidFill>
                <a:schemeClr val="tx1"/>
              </a:solidFill>
            </a:endParaRPr>
          </a:p>
          <a:p>
            <a:endParaRPr lang="en-GB" b="0">
              <a:solidFill>
                <a:schemeClr val="tx1"/>
              </a:solidFill>
            </a:endParaRPr>
          </a:p>
        </p:txBody>
      </p:sp>
      <p:graphicFrame>
        <p:nvGraphicFramePr>
          <p:cNvPr id="820231" name="Objec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121434"/>
              </p:ext>
            </p:extLst>
          </p:nvPr>
        </p:nvGraphicFramePr>
        <p:xfrm>
          <a:off x="5976938" y="2303463"/>
          <a:ext cx="2312987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97" name="Equation" r:id="rId7" imgW="2336760" imgH="2057400" progId="Equation.3">
                  <p:embed/>
                </p:oleObj>
              </mc:Choice>
              <mc:Fallback>
                <p:oleObj name="Equation" r:id="rId7" imgW="2336760" imgH="205740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938" y="2303463"/>
                        <a:ext cx="2312987" cy="2057400"/>
                      </a:xfrm>
                      <a:prstGeom prst="rect">
                        <a:avLst/>
                      </a:prstGeom>
                      <a:solidFill>
                        <a:srgbClr val="E3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5C342-4E46-4351-8258-82D7E7102B3E}" type="slidenum">
              <a:rPr lang="en-GB"/>
              <a:pPr/>
              <a:t>2</a:t>
            </a:fld>
            <a:endParaRPr lang="en-GB"/>
          </a:p>
        </p:txBody>
      </p:sp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 smtClean="0"/>
              <a:t>Accelerating structures in linear and circular accelerators </a:t>
            </a:r>
            <a:endParaRPr lang="en-GB" b="0" dirty="0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/>
              <a:t>Acceleration cavity (cavity)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/>
              <a:t>A</a:t>
            </a:r>
            <a:r>
              <a:rPr lang="en-US" b="1" dirty="0" smtClean="0"/>
              <a:t>nalogy between oscillating circuit and cavity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/>
              <a:t>Cylindrical cavity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/>
              <a:t>S</a:t>
            </a:r>
            <a:r>
              <a:rPr lang="en-US" b="1" dirty="0" smtClean="0"/>
              <a:t>hunt impedance and quality factor </a:t>
            </a:r>
            <a:endParaRPr lang="de-DE" b="1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de-DE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2CE0677B-8644-4518-9D6F-9EB24D3D907D}" type="slidenum">
              <a:rPr lang="en-GB" sz="1400" b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</a:t>
            </a:fld>
            <a:endParaRPr lang="en-GB" sz="1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295400" y="2147888"/>
            <a:ext cx="601663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dirty="0"/>
              <a:t>2a</a:t>
            </a:r>
            <a:endParaRPr lang="en-GB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27788" y="0"/>
            <a:ext cx="9178212" cy="762000"/>
          </a:xfrm>
        </p:spPr>
        <p:txBody>
          <a:bodyPr/>
          <a:lstStyle/>
          <a:p>
            <a:pPr eaLnBrk="1" hangingPunct="1"/>
            <a:r>
              <a:rPr lang="en-US" noProof="0" dirty="0" smtClean="0"/>
              <a:t>Acceleration in the cylindrical cavity</a:t>
            </a:r>
            <a:r>
              <a:rPr lang="de-DE" noProof="0" dirty="0" smtClean="0"/>
              <a:t>T=0 </a:t>
            </a:r>
            <a:r>
              <a:rPr lang="de-DE" sz="1600" noProof="0" dirty="0" smtClean="0"/>
              <a:t>(</a:t>
            </a:r>
            <a:r>
              <a:rPr lang="de-DE" sz="1600" noProof="0" dirty="0" err="1" smtClean="0"/>
              <a:t>accelerating</a:t>
            </a:r>
            <a:r>
              <a:rPr lang="de-DE" sz="1600" noProof="0" dirty="0" smtClean="0"/>
              <a:t> </a:t>
            </a:r>
            <a:r>
              <a:rPr lang="de-DE" sz="1600" noProof="0" dirty="0" err="1" smtClean="0"/>
              <a:t>phase</a:t>
            </a:r>
            <a:r>
              <a:rPr lang="de-DE" sz="1600" noProof="0" dirty="0" smtClean="0"/>
              <a:t>)</a:t>
            </a:r>
            <a:endParaRPr lang="de-DE" sz="1600" b="0" noProof="0" dirty="0" smtClean="0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1230313" y="2651125"/>
            <a:ext cx="55435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132263" y="1076325"/>
            <a:ext cx="0" cy="3160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972050" y="1239838"/>
            <a:ext cx="0" cy="11731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972050" y="2868613"/>
            <a:ext cx="0" cy="13573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4967288" y="2405063"/>
            <a:ext cx="1393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968875" y="2868613"/>
            <a:ext cx="1393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3322638" y="1227138"/>
            <a:ext cx="0" cy="11985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3333750" y="2868613"/>
            <a:ext cx="0" cy="13700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1933575" y="2417763"/>
            <a:ext cx="1393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1941513" y="2874963"/>
            <a:ext cx="139541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314700" y="4386263"/>
            <a:ext cx="16383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 flipV="1">
            <a:off x="2103438" y="2425700"/>
            <a:ext cx="1587" cy="4429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1111250" y="5892800"/>
            <a:ext cx="5545138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1997075" y="5888038"/>
            <a:ext cx="135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967288" y="5886450"/>
            <a:ext cx="1352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4967288" y="5446713"/>
            <a:ext cx="0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3344863" y="5432425"/>
            <a:ext cx="0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3340100" y="5434013"/>
            <a:ext cx="1627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6453188" y="2813050"/>
            <a:ext cx="442912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dirty="0">
                <a:solidFill>
                  <a:srgbClr val="FF3300"/>
                </a:solidFill>
              </a:rPr>
              <a:t>z</a:t>
            </a:r>
            <a:endParaRPr lang="en-GB" dirty="0">
              <a:solidFill>
                <a:srgbClr val="FF3300"/>
              </a:solidFill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6380163" y="5349875"/>
            <a:ext cx="444500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dirty="0">
                <a:solidFill>
                  <a:srgbClr val="FF3300"/>
                </a:solidFill>
              </a:rPr>
              <a:t>z</a:t>
            </a:r>
            <a:endParaRPr lang="en-GB" dirty="0">
              <a:solidFill>
                <a:srgbClr val="FF3300"/>
              </a:solidFill>
            </a:endParaRPr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1787525" y="4692650"/>
            <a:ext cx="0" cy="1747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168525" y="5202238"/>
            <a:ext cx="738188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dirty="0">
                <a:solidFill>
                  <a:schemeClr val="tx1"/>
                </a:solidFill>
              </a:rPr>
              <a:t>E</a:t>
            </a:r>
            <a:r>
              <a:rPr lang="fr-CH" baseline="-25000" dirty="0">
                <a:solidFill>
                  <a:schemeClr val="tx1"/>
                </a:solidFill>
              </a:rPr>
              <a:t>0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>
            <a:off x="2663825" y="5449888"/>
            <a:ext cx="6016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817688" y="4286250"/>
            <a:ext cx="1003300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b="0" dirty="0">
                <a:solidFill>
                  <a:schemeClr val="tx1"/>
                </a:solidFill>
              </a:rPr>
              <a:t>E(z)</a:t>
            </a:r>
            <a:endParaRPr lang="en-GB" b="0" baseline="-25000" dirty="0">
              <a:solidFill>
                <a:schemeClr val="tx1"/>
              </a:solidFill>
            </a:endParaRP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527050" y="1062038"/>
            <a:ext cx="9169400" cy="538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3325813" y="1235075"/>
            <a:ext cx="16319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3351213" y="4210050"/>
            <a:ext cx="16335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graphicFrame>
        <p:nvGraphicFramePr>
          <p:cNvPr id="8224" name="Object 32"/>
          <p:cNvGraphicFramePr>
            <a:graphicFrameLocks/>
          </p:cNvGraphicFramePr>
          <p:nvPr/>
        </p:nvGraphicFramePr>
        <p:xfrm>
          <a:off x="4387850" y="1349375"/>
          <a:ext cx="501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65" name="Equation" r:id="rId4" imgW="457002" imgH="355446" progId="Equation.3">
                  <p:embed/>
                </p:oleObj>
              </mc:Choice>
              <mc:Fallback>
                <p:oleObj name="Equation" r:id="rId4" imgW="457002" imgH="355446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7850" y="1349375"/>
                        <a:ext cx="501650" cy="355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5" name="Line 33"/>
          <p:cNvSpPr>
            <a:spLocks noChangeShapeType="1"/>
          </p:cNvSpPr>
          <p:nvPr/>
        </p:nvSpPr>
        <p:spPr bwMode="auto">
          <a:xfrm flipV="1">
            <a:off x="3768725" y="1779588"/>
            <a:ext cx="695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V="1">
            <a:off x="3367088" y="2447925"/>
            <a:ext cx="1631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 flipV="1">
            <a:off x="3562350" y="2092325"/>
            <a:ext cx="1209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 flipV="1">
            <a:off x="3863975" y="1462088"/>
            <a:ext cx="463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V="1">
            <a:off x="3548063" y="3297238"/>
            <a:ext cx="1211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flipV="1">
            <a:off x="3367088" y="2943225"/>
            <a:ext cx="1590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 flipV="1">
            <a:off x="3768725" y="3668713"/>
            <a:ext cx="695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 flipV="1">
            <a:off x="3851275" y="4025900"/>
            <a:ext cx="461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3292475" y="2651125"/>
            <a:ext cx="1795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 dirty="0"/>
          </a:p>
        </p:txBody>
      </p:sp>
      <p:sp>
        <p:nvSpPr>
          <p:cNvPr id="8234" name="Text Box 2"/>
          <p:cNvSpPr txBox="1">
            <a:spLocks noChangeArrowheads="1"/>
          </p:cNvSpPr>
          <p:nvPr/>
        </p:nvSpPr>
        <p:spPr bwMode="auto">
          <a:xfrm>
            <a:off x="3917950" y="4471988"/>
            <a:ext cx="442913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dirty="0"/>
              <a:t>g</a:t>
            </a:r>
            <a:endParaRPr lang="en-GB" dirty="0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8151813" y="1060450"/>
            <a:ext cx="1528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b="0" dirty="0"/>
              <a:t>(100 MHz)</a:t>
            </a:r>
            <a:endParaRPr lang="en-GB" b="0" dirty="0"/>
          </a:p>
        </p:txBody>
      </p:sp>
      <p:sp>
        <p:nvSpPr>
          <p:cNvPr id="8236" name="Oval 46"/>
          <p:cNvSpPr>
            <a:spLocks noChangeArrowheads="1"/>
          </p:cNvSpPr>
          <p:nvPr/>
        </p:nvSpPr>
        <p:spPr bwMode="auto">
          <a:xfrm>
            <a:off x="4040188" y="2560638"/>
            <a:ext cx="166687" cy="1666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02955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690B4-8539-46C9-8737-64AC607F9C82}" type="slidenum">
              <a:rPr lang="en-GB"/>
              <a:pPr/>
              <a:t>4</a:t>
            </a:fld>
            <a:endParaRPr lang="en-GB"/>
          </a:p>
        </p:txBody>
      </p:sp>
      <p:pic>
        <p:nvPicPr>
          <p:cNvPr id="806914" name="Picture 2" descr="components-of-lep-accelera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3128963"/>
            <a:ext cx="5781675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6915" name="Text Box 3"/>
          <p:cNvSpPr txBox="1">
            <a:spLocks noChangeArrowheads="1"/>
          </p:cNvSpPr>
          <p:nvPr/>
        </p:nvSpPr>
        <p:spPr bwMode="auto">
          <a:xfrm>
            <a:off x="3436938" y="2721945"/>
            <a:ext cx="6103937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Circular accelerator: Acceleration by travelling many times through few RF </a:t>
            </a: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avities  </a:t>
            </a:r>
            <a:endParaRPr lang="en-GB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06916" name="Text Box 4"/>
          <p:cNvSpPr txBox="1">
            <a:spLocks noChangeArrowheads="1"/>
          </p:cNvSpPr>
          <p:nvPr/>
        </p:nvSpPr>
        <p:spPr bwMode="auto">
          <a:xfrm>
            <a:off x="311150" y="1012825"/>
            <a:ext cx="6103938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Linear accelerator: Acceleration by traveling once through many RF</a:t>
            </a:r>
            <a:endParaRPr lang="en-GB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06917" name="Line 5"/>
          <p:cNvSpPr>
            <a:spLocks noChangeShapeType="1"/>
          </p:cNvSpPr>
          <p:nvPr/>
        </p:nvSpPr>
        <p:spPr bwMode="auto">
          <a:xfrm>
            <a:off x="611188" y="2220913"/>
            <a:ext cx="8875712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grpSp>
        <p:nvGrpSpPr>
          <p:cNvPr id="806918" name="Group 6"/>
          <p:cNvGrpSpPr>
            <a:grpSpLocks/>
          </p:cNvGrpSpPr>
          <p:nvPr/>
        </p:nvGrpSpPr>
        <p:grpSpPr bwMode="auto">
          <a:xfrm>
            <a:off x="1498600" y="2016125"/>
            <a:ext cx="250825" cy="415925"/>
            <a:chOff x="944" y="1270"/>
            <a:chExt cx="158" cy="262"/>
          </a:xfrm>
        </p:grpSpPr>
        <p:sp>
          <p:nvSpPr>
            <p:cNvPr id="806919" name="Oval 7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20" name="Oval 8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21" name="Line 9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22" name="Line 10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23" name="Line 11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6924" name="Group 12"/>
          <p:cNvGrpSpPr>
            <a:grpSpLocks/>
          </p:cNvGrpSpPr>
          <p:nvPr/>
        </p:nvGrpSpPr>
        <p:grpSpPr bwMode="auto">
          <a:xfrm>
            <a:off x="1787525" y="2016125"/>
            <a:ext cx="250825" cy="415925"/>
            <a:chOff x="944" y="1270"/>
            <a:chExt cx="158" cy="262"/>
          </a:xfrm>
        </p:grpSpPr>
        <p:sp>
          <p:nvSpPr>
            <p:cNvPr id="806925" name="Oval 13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26" name="Oval 14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27" name="Line 15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28" name="Line 16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29" name="Line 17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6930" name="Group 18"/>
          <p:cNvGrpSpPr>
            <a:grpSpLocks/>
          </p:cNvGrpSpPr>
          <p:nvPr/>
        </p:nvGrpSpPr>
        <p:grpSpPr bwMode="auto">
          <a:xfrm>
            <a:off x="2101850" y="2012950"/>
            <a:ext cx="250825" cy="415925"/>
            <a:chOff x="944" y="1270"/>
            <a:chExt cx="158" cy="262"/>
          </a:xfrm>
        </p:grpSpPr>
        <p:sp>
          <p:nvSpPr>
            <p:cNvPr id="806931" name="Oval 19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32" name="Oval 20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33" name="Line 21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34" name="Line 22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35" name="Line 23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6936" name="Group 24"/>
          <p:cNvGrpSpPr>
            <a:grpSpLocks/>
          </p:cNvGrpSpPr>
          <p:nvPr/>
        </p:nvGrpSpPr>
        <p:grpSpPr bwMode="auto">
          <a:xfrm>
            <a:off x="2438400" y="2014538"/>
            <a:ext cx="250825" cy="415925"/>
            <a:chOff x="944" y="1270"/>
            <a:chExt cx="158" cy="262"/>
          </a:xfrm>
        </p:grpSpPr>
        <p:sp>
          <p:nvSpPr>
            <p:cNvPr id="806937" name="Oval 25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38" name="Oval 26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39" name="Line 27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40" name="Line 28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41" name="Line 29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6942" name="Group 30"/>
          <p:cNvGrpSpPr>
            <a:grpSpLocks/>
          </p:cNvGrpSpPr>
          <p:nvPr/>
        </p:nvGrpSpPr>
        <p:grpSpPr bwMode="auto">
          <a:xfrm>
            <a:off x="2727325" y="2014538"/>
            <a:ext cx="250825" cy="415925"/>
            <a:chOff x="944" y="1270"/>
            <a:chExt cx="158" cy="262"/>
          </a:xfrm>
        </p:grpSpPr>
        <p:sp>
          <p:nvSpPr>
            <p:cNvPr id="806943" name="Oval 31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44" name="Oval 32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45" name="Line 33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46" name="Line 34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47" name="Line 35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6948" name="Group 36"/>
          <p:cNvGrpSpPr>
            <a:grpSpLocks/>
          </p:cNvGrpSpPr>
          <p:nvPr/>
        </p:nvGrpSpPr>
        <p:grpSpPr bwMode="auto">
          <a:xfrm>
            <a:off x="3041650" y="2011363"/>
            <a:ext cx="250825" cy="415925"/>
            <a:chOff x="944" y="1270"/>
            <a:chExt cx="158" cy="262"/>
          </a:xfrm>
        </p:grpSpPr>
        <p:sp>
          <p:nvSpPr>
            <p:cNvPr id="806949" name="Oval 37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50" name="Oval 38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51" name="Line 39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52" name="Line 40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53" name="Line 41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6954" name="Group 42"/>
          <p:cNvGrpSpPr>
            <a:grpSpLocks/>
          </p:cNvGrpSpPr>
          <p:nvPr/>
        </p:nvGrpSpPr>
        <p:grpSpPr bwMode="auto">
          <a:xfrm>
            <a:off x="3341688" y="2012950"/>
            <a:ext cx="250825" cy="415925"/>
            <a:chOff x="944" y="1270"/>
            <a:chExt cx="158" cy="262"/>
          </a:xfrm>
        </p:grpSpPr>
        <p:sp>
          <p:nvSpPr>
            <p:cNvPr id="806955" name="Oval 43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56" name="Oval 44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57" name="Line 45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58" name="Line 46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59" name="Line 47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6960" name="Group 48"/>
          <p:cNvGrpSpPr>
            <a:grpSpLocks/>
          </p:cNvGrpSpPr>
          <p:nvPr/>
        </p:nvGrpSpPr>
        <p:grpSpPr bwMode="auto">
          <a:xfrm>
            <a:off x="3630613" y="2012950"/>
            <a:ext cx="250825" cy="415925"/>
            <a:chOff x="944" y="1270"/>
            <a:chExt cx="158" cy="262"/>
          </a:xfrm>
        </p:grpSpPr>
        <p:sp>
          <p:nvSpPr>
            <p:cNvPr id="806961" name="Oval 49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62" name="Oval 50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63" name="Line 51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64" name="Line 52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65" name="Line 53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6966" name="Group 54"/>
          <p:cNvGrpSpPr>
            <a:grpSpLocks/>
          </p:cNvGrpSpPr>
          <p:nvPr/>
        </p:nvGrpSpPr>
        <p:grpSpPr bwMode="auto">
          <a:xfrm>
            <a:off x="3944938" y="2009775"/>
            <a:ext cx="250825" cy="415925"/>
            <a:chOff x="944" y="1270"/>
            <a:chExt cx="158" cy="262"/>
          </a:xfrm>
        </p:grpSpPr>
        <p:sp>
          <p:nvSpPr>
            <p:cNvPr id="806967" name="Oval 55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68" name="Oval 56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69" name="Line 57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70" name="Line 58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71" name="Line 59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6972" name="Group 60"/>
          <p:cNvGrpSpPr>
            <a:grpSpLocks/>
          </p:cNvGrpSpPr>
          <p:nvPr/>
        </p:nvGrpSpPr>
        <p:grpSpPr bwMode="auto">
          <a:xfrm>
            <a:off x="4283075" y="2011363"/>
            <a:ext cx="249238" cy="415925"/>
            <a:chOff x="944" y="1270"/>
            <a:chExt cx="158" cy="262"/>
          </a:xfrm>
        </p:grpSpPr>
        <p:sp>
          <p:nvSpPr>
            <p:cNvPr id="806973" name="Oval 61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74" name="Oval 62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75" name="Line 63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76" name="Line 64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77" name="Line 65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6978" name="Group 66"/>
          <p:cNvGrpSpPr>
            <a:grpSpLocks/>
          </p:cNvGrpSpPr>
          <p:nvPr/>
        </p:nvGrpSpPr>
        <p:grpSpPr bwMode="auto">
          <a:xfrm>
            <a:off x="4572000" y="2011363"/>
            <a:ext cx="249238" cy="415925"/>
            <a:chOff x="944" y="1270"/>
            <a:chExt cx="158" cy="262"/>
          </a:xfrm>
        </p:grpSpPr>
        <p:sp>
          <p:nvSpPr>
            <p:cNvPr id="806979" name="Oval 67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80" name="Oval 68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81" name="Line 69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82" name="Line 70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83" name="Line 71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6984" name="Group 72"/>
          <p:cNvGrpSpPr>
            <a:grpSpLocks/>
          </p:cNvGrpSpPr>
          <p:nvPr/>
        </p:nvGrpSpPr>
        <p:grpSpPr bwMode="auto">
          <a:xfrm>
            <a:off x="4884738" y="2008188"/>
            <a:ext cx="250825" cy="415925"/>
            <a:chOff x="944" y="1270"/>
            <a:chExt cx="158" cy="262"/>
          </a:xfrm>
        </p:grpSpPr>
        <p:sp>
          <p:nvSpPr>
            <p:cNvPr id="806985" name="Oval 73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86" name="Oval 74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87" name="Line 75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88" name="Line 76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89" name="Line 77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6990" name="Group 78"/>
          <p:cNvGrpSpPr>
            <a:grpSpLocks/>
          </p:cNvGrpSpPr>
          <p:nvPr/>
        </p:nvGrpSpPr>
        <p:grpSpPr bwMode="auto">
          <a:xfrm>
            <a:off x="5232400" y="2017713"/>
            <a:ext cx="250825" cy="415925"/>
            <a:chOff x="944" y="1270"/>
            <a:chExt cx="158" cy="262"/>
          </a:xfrm>
        </p:grpSpPr>
        <p:sp>
          <p:nvSpPr>
            <p:cNvPr id="806991" name="Oval 79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92" name="Oval 80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93" name="Line 81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94" name="Line 82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6995" name="Line 83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6996" name="Group 84"/>
          <p:cNvGrpSpPr>
            <a:grpSpLocks/>
          </p:cNvGrpSpPr>
          <p:nvPr/>
        </p:nvGrpSpPr>
        <p:grpSpPr bwMode="auto">
          <a:xfrm>
            <a:off x="5521325" y="2017713"/>
            <a:ext cx="250825" cy="415925"/>
            <a:chOff x="944" y="1270"/>
            <a:chExt cx="158" cy="262"/>
          </a:xfrm>
        </p:grpSpPr>
        <p:sp>
          <p:nvSpPr>
            <p:cNvPr id="806997" name="Oval 85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98" name="Oval 86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6999" name="Line 87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00" name="Line 88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01" name="Line 89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7002" name="Group 90"/>
          <p:cNvGrpSpPr>
            <a:grpSpLocks/>
          </p:cNvGrpSpPr>
          <p:nvPr/>
        </p:nvGrpSpPr>
        <p:grpSpPr bwMode="auto">
          <a:xfrm>
            <a:off x="5835650" y="2014538"/>
            <a:ext cx="250825" cy="415925"/>
            <a:chOff x="944" y="1270"/>
            <a:chExt cx="158" cy="262"/>
          </a:xfrm>
        </p:grpSpPr>
        <p:sp>
          <p:nvSpPr>
            <p:cNvPr id="807003" name="Oval 91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04" name="Oval 92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05" name="Line 93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06" name="Line 94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07" name="Line 95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7008" name="Group 96"/>
          <p:cNvGrpSpPr>
            <a:grpSpLocks/>
          </p:cNvGrpSpPr>
          <p:nvPr/>
        </p:nvGrpSpPr>
        <p:grpSpPr bwMode="auto">
          <a:xfrm>
            <a:off x="6172200" y="2016125"/>
            <a:ext cx="250825" cy="415925"/>
            <a:chOff x="944" y="1270"/>
            <a:chExt cx="158" cy="262"/>
          </a:xfrm>
        </p:grpSpPr>
        <p:sp>
          <p:nvSpPr>
            <p:cNvPr id="807009" name="Oval 97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10" name="Oval 98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11" name="Line 99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12" name="Line 100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13" name="Line 101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7014" name="Group 102"/>
          <p:cNvGrpSpPr>
            <a:grpSpLocks/>
          </p:cNvGrpSpPr>
          <p:nvPr/>
        </p:nvGrpSpPr>
        <p:grpSpPr bwMode="auto">
          <a:xfrm>
            <a:off x="6461125" y="2016125"/>
            <a:ext cx="250825" cy="415925"/>
            <a:chOff x="944" y="1270"/>
            <a:chExt cx="158" cy="262"/>
          </a:xfrm>
        </p:grpSpPr>
        <p:sp>
          <p:nvSpPr>
            <p:cNvPr id="807015" name="Oval 103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16" name="Oval 104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17" name="Line 105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18" name="Line 106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19" name="Line 107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7020" name="Group 108"/>
          <p:cNvGrpSpPr>
            <a:grpSpLocks/>
          </p:cNvGrpSpPr>
          <p:nvPr/>
        </p:nvGrpSpPr>
        <p:grpSpPr bwMode="auto">
          <a:xfrm>
            <a:off x="6775450" y="2012950"/>
            <a:ext cx="252413" cy="415925"/>
            <a:chOff x="944" y="1270"/>
            <a:chExt cx="158" cy="262"/>
          </a:xfrm>
        </p:grpSpPr>
        <p:sp>
          <p:nvSpPr>
            <p:cNvPr id="807021" name="Oval 109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22" name="Oval 110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23" name="Line 111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24" name="Line 112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25" name="Line 113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7026" name="Group 114"/>
          <p:cNvGrpSpPr>
            <a:grpSpLocks/>
          </p:cNvGrpSpPr>
          <p:nvPr/>
        </p:nvGrpSpPr>
        <p:grpSpPr bwMode="auto">
          <a:xfrm>
            <a:off x="7075488" y="2014538"/>
            <a:ext cx="250825" cy="415925"/>
            <a:chOff x="944" y="1270"/>
            <a:chExt cx="158" cy="262"/>
          </a:xfrm>
        </p:grpSpPr>
        <p:sp>
          <p:nvSpPr>
            <p:cNvPr id="807027" name="Oval 115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28" name="Oval 116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29" name="Line 117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30" name="Line 118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31" name="Line 119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7032" name="Group 120"/>
          <p:cNvGrpSpPr>
            <a:grpSpLocks/>
          </p:cNvGrpSpPr>
          <p:nvPr/>
        </p:nvGrpSpPr>
        <p:grpSpPr bwMode="auto">
          <a:xfrm>
            <a:off x="7364413" y="2014538"/>
            <a:ext cx="250825" cy="415925"/>
            <a:chOff x="944" y="1270"/>
            <a:chExt cx="158" cy="262"/>
          </a:xfrm>
        </p:grpSpPr>
        <p:sp>
          <p:nvSpPr>
            <p:cNvPr id="807033" name="Oval 121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34" name="Oval 122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35" name="Line 123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36" name="Line 124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37" name="Line 125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7038" name="Group 126"/>
          <p:cNvGrpSpPr>
            <a:grpSpLocks/>
          </p:cNvGrpSpPr>
          <p:nvPr/>
        </p:nvGrpSpPr>
        <p:grpSpPr bwMode="auto">
          <a:xfrm>
            <a:off x="7678738" y="2011363"/>
            <a:ext cx="250825" cy="415925"/>
            <a:chOff x="944" y="1270"/>
            <a:chExt cx="158" cy="262"/>
          </a:xfrm>
        </p:grpSpPr>
        <p:sp>
          <p:nvSpPr>
            <p:cNvPr id="807039" name="Oval 127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40" name="Oval 128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41" name="Line 129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42" name="Line 130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43" name="Line 131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7044" name="Group 132"/>
          <p:cNvGrpSpPr>
            <a:grpSpLocks/>
          </p:cNvGrpSpPr>
          <p:nvPr/>
        </p:nvGrpSpPr>
        <p:grpSpPr bwMode="auto">
          <a:xfrm>
            <a:off x="8015288" y="2012950"/>
            <a:ext cx="250825" cy="415925"/>
            <a:chOff x="944" y="1270"/>
            <a:chExt cx="158" cy="262"/>
          </a:xfrm>
        </p:grpSpPr>
        <p:sp>
          <p:nvSpPr>
            <p:cNvPr id="807045" name="Oval 133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46" name="Oval 134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47" name="Line 135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48" name="Line 136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49" name="Line 137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7050" name="Group 138"/>
          <p:cNvGrpSpPr>
            <a:grpSpLocks/>
          </p:cNvGrpSpPr>
          <p:nvPr/>
        </p:nvGrpSpPr>
        <p:grpSpPr bwMode="auto">
          <a:xfrm>
            <a:off x="8304213" y="2012950"/>
            <a:ext cx="250825" cy="415925"/>
            <a:chOff x="944" y="1270"/>
            <a:chExt cx="158" cy="262"/>
          </a:xfrm>
        </p:grpSpPr>
        <p:sp>
          <p:nvSpPr>
            <p:cNvPr id="807051" name="Oval 139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52" name="Oval 140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53" name="Line 141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54" name="Line 142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55" name="Line 143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grpSp>
        <p:nvGrpSpPr>
          <p:cNvPr id="807056" name="Group 144"/>
          <p:cNvGrpSpPr>
            <a:grpSpLocks/>
          </p:cNvGrpSpPr>
          <p:nvPr/>
        </p:nvGrpSpPr>
        <p:grpSpPr bwMode="auto">
          <a:xfrm>
            <a:off x="8618538" y="2009775"/>
            <a:ext cx="250825" cy="415925"/>
            <a:chOff x="944" y="1270"/>
            <a:chExt cx="158" cy="262"/>
          </a:xfrm>
        </p:grpSpPr>
        <p:sp>
          <p:nvSpPr>
            <p:cNvPr id="807057" name="Oval 145"/>
            <p:cNvSpPr>
              <a:spLocks noChangeArrowheads="1"/>
            </p:cNvSpPr>
            <p:nvPr/>
          </p:nvSpPr>
          <p:spPr bwMode="auto">
            <a:xfrm>
              <a:off x="1008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58" name="Oval 146"/>
            <p:cNvSpPr>
              <a:spLocks noChangeArrowheads="1"/>
            </p:cNvSpPr>
            <p:nvPr/>
          </p:nvSpPr>
          <p:spPr bwMode="auto">
            <a:xfrm>
              <a:off x="946" y="1270"/>
              <a:ext cx="94" cy="26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7059" name="Line 147"/>
            <p:cNvSpPr>
              <a:spLocks noChangeShapeType="1"/>
            </p:cNvSpPr>
            <p:nvPr/>
          </p:nvSpPr>
          <p:spPr bwMode="auto">
            <a:xfrm>
              <a:off x="990" y="127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60" name="Line 148"/>
            <p:cNvSpPr>
              <a:spLocks noChangeShapeType="1"/>
            </p:cNvSpPr>
            <p:nvPr/>
          </p:nvSpPr>
          <p:spPr bwMode="auto">
            <a:xfrm>
              <a:off x="994" y="153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061" name="Line 149"/>
            <p:cNvSpPr>
              <a:spLocks noChangeShapeType="1"/>
            </p:cNvSpPr>
            <p:nvPr/>
          </p:nvSpPr>
          <p:spPr bwMode="auto">
            <a:xfrm>
              <a:off x="944" y="1400"/>
              <a:ext cx="4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sp>
        <p:nvSpPr>
          <p:cNvPr id="807062" name="Rectangle 15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Linear and circular accelerators</a:t>
            </a:r>
            <a:endParaRPr lang="en-GB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24837-541F-4034-87D0-1E0FCF071BAD}" type="slidenum">
              <a:rPr lang="en-GB"/>
              <a:pPr/>
              <a:t>5</a:t>
            </a:fld>
            <a:endParaRPr lang="en-GB"/>
          </a:p>
        </p:txBody>
      </p:sp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Analogy between cavity and oscillating circuit</a:t>
            </a:r>
            <a:endParaRPr lang="de-DE" dirty="0"/>
          </a:p>
        </p:txBody>
      </p:sp>
      <p:graphicFrame>
        <p:nvGraphicFramePr>
          <p:cNvPr id="807939" name="Object 3"/>
          <p:cNvGraphicFramePr>
            <a:graphicFrameLocks/>
          </p:cNvGraphicFramePr>
          <p:nvPr/>
        </p:nvGraphicFramePr>
        <p:xfrm>
          <a:off x="7299325" y="1189038"/>
          <a:ext cx="584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051" name="Equation" r:id="rId3" imgW="533160" imgH="355320" progId="Equation.3">
                  <p:embed/>
                </p:oleObj>
              </mc:Choice>
              <mc:Fallback>
                <p:oleObj name="Equation" r:id="rId3" imgW="533160" imgH="355320" progId="Equation.3">
                  <p:embed/>
                  <p:pic>
                    <p:nvPicPr>
                      <p:cNvPr id="0" name="Object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9325" y="1189038"/>
                        <a:ext cx="584200" cy="355600"/>
                      </a:xfrm>
                      <a:prstGeom prst="rect">
                        <a:avLst/>
                      </a:prstGeom>
                      <a:solidFill>
                        <a:srgbClr val="E3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7950" name="Line 14"/>
          <p:cNvSpPr>
            <a:spLocks noChangeShapeType="1"/>
          </p:cNvSpPr>
          <p:nvPr/>
        </p:nvSpPr>
        <p:spPr bwMode="auto">
          <a:xfrm flipV="1">
            <a:off x="8853488" y="3414713"/>
            <a:ext cx="0" cy="199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51" name="Line 15"/>
          <p:cNvSpPr>
            <a:spLocks noChangeShapeType="1"/>
          </p:cNvSpPr>
          <p:nvPr/>
        </p:nvSpPr>
        <p:spPr bwMode="auto">
          <a:xfrm flipV="1">
            <a:off x="6207125" y="3414713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52" name="Rectangle 16"/>
          <p:cNvSpPr>
            <a:spLocks noChangeArrowheads="1"/>
          </p:cNvSpPr>
          <p:nvPr/>
        </p:nvSpPr>
        <p:spPr bwMode="auto">
          <a:xfrm>
            <a:off x="6831013" y="5195888"/>
            <a:ext cx="1470025" cy="438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7953" name="Line 17"/>
          <p:cNvSpPr>
            <a:spLocks noChangeShapeType="1"/>
          </p:cNvSpPr>
          <p:nvPr/>
        </p:nvSpPr>
        <p:spPr bwMode="auto">
          <a:xfrm>
            <a:off x="6216650" y="5392738"/>
            <a:ext cx="627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54" name="Line 18"/>
          <p:cNvSpPr>
            <a:spLocks noChangeShapeType="1"/>
          </p:cNvSpPr>
          <p:nvPr/>
        </p:nvSpPr>
        <p:spPr bwMode="auto">
          <a:xfrm>
            <a:off x="8301038" y="5411788"/>
            <a:ext cx="5540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55" name="Text Box 19"/>
          <p:cNvSpPr txBox="1">
            <a:spLocks noChangeArrowheads="1"/>
          </p:cNvSpPr>
          <p:nvPr/>
        </p:nvSpPr>
        <p:spPr bwMode="auto">
          <a:xfrm>
            <a:off x="8964613" y="4114800"/>
            <a:ext cx="325437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H" b="0">
                <a:solidFill>
                  <a:srgbClr val="008000"/>
                </a:solidFill>
              </a:rPr>
              <a:t>L</a:t>
            </a:r>
            <a:endParaRPr lang="en-GB" b="0">
              <a:solidFill>
                <a:srgbClr val="008000"/>
              </a:solidFill>
            </a:endParaRPr>
          </a:p>
        </p:txBody>
      </p:sp>
      <p:sp>
        <p:nvSpPr>
          <p:cNvPr id="807956" name="Text Box 20"/>
          <p:cNvSpPr txBox="1">
            <a:spLocks noChangeArrowheads="1"/>
          </p:cNvSpPr>
          <p:nvPr/>
        </p:nvSpPr>
        <p:spPr bwMode="auto">
          <a:xfrm>
            <a:off x="9115425" y="5141913"/>
            <a:ext cx="360363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H" b="0">
                <a:solidFill>
                  <a:schemeClr val="tx1"/>
                </a:solidFill>
              </a:rPr>
              <a:t>R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807957" name="Oval 21"/>
          <p:cNvSpPr>
            <a:spLocks noChangeArrowheads="1"/>
          </p:cNvSpPr>
          <p:nvPr/>
        </p:nvSpPr>
        <p:spPr bwMode="auto">
          <a:xfrm>
            <a:off x="6584950" y="1420813"/>
            <a:ext cx="735013" cy="2128837"/>
          </a:xfrm>
          <a:prstGeom prst="ellipse">
            <a:avLst/>
          </a:prstGeom>
          <a:solidFill>
            <a:srgbClr val="E3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7958" name="Oval 22"/>
          <p:cNvSpPr>
            <a:spLocks noChangeArrowheads="1"/>
          </p:cNvSpPr>
          <p:nvPr/>
        </p:nvSpPr>
        <p:spPr bwMode="auto">
          <a:xfrm flipH="1">
            <a:off x="6851650" y="2398713"/>
            <a:ext cx="206375" cy="190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7959" name="Oval 23"/>
          <p:cNvSpPr>
            <a:spLocks noChangeArrowheads="1"/>
          </p:cNvSpPr>
          <p:nvPr/>
        </p:nvSpPr>
        <p:spPr bwMode="auto">
          <a:xfrm>
            <a:off x="7781925" y="1420813"/>
            <a:ext cx="735013" cy="2128837"/>
          </a:xfrm>
          <a:prstGeom prst="ellipse">
            <a:avLst/>
          </a:prstGeom>
          <a:solidFill>
            <a:srgbClr val="E3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7960" name="Oval 24"/>
          <p:cNvSpPr>
            <a:spLocks noChangeArrowheads="1"/>
          </p:cNvSpPr>
          <p:nvPr/>
        </p:nvSpPr>
        <p:spPr bwMode="auto">
          <a:xfrm flipH="1">
            <a:off x="7951788" y="2335213"/>
            <a:ext cx="336550" cy="309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7961" name="Line 25"/>
          <p:cNvSpPr>
            <a:spLocks noChangeShapeType="1"/>
          </p:cNvSpPr>
          <p:nvPr/>
        </p:nvSpPr>
        <p:spPr bwMode="auto">
          <a:xfrm>
            <a:off x="7361238" y="2493963"/>
            <a:ext cx="89217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62" name="Line 26"/>
          <p:cNvSpPr>
            <a:spLocks noChangeShapeType="1"/>
          </p:cNvSpPr>
          <p:nvPr/>
        </p:nvSpPr>
        <p:spPr bwMode="auto">
          <a:xfrm>
            <a:off x="8543925" y="2493963"/>
            <a:ext cx="722313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63" name="Oval 27"/>
          <p:cNvSpPr>
            <a:spLocks noChangeArrowheads="1"/>
          </p:cNvSpPr>
          <p:nvPr/>
        </p:nvSpPr>
        <p:spPr bwMode="auto">
          <a:xfrm flipH="1">
            <a:off x="6783388" y="2347913"/>
            <a:ext cx="334962" cy="309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7964" name="Line 28"/>
          <p:cNvSpPr>
            <a:spLocks noChangeShapeType="1"/>
          </p:cNvSpPr>
          <p:nvPr/>
        </p:nvSpPr>
        <p:spPr bwMode="auto">
          <a:xfrm>
            <a:off x="5427663" y="2493963"/>
            <a:ext cx="16430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65" name="Line 29"/>
          <p:cNvSpPr>
            <a:spLocks noChangeAspect="1" noChangeShapeType="1"/>
          </p:cNvSpPr>
          <p:nvPr/>
        </p:nvSpPr>
        <p:spPr bwMode="auto">
          <a:xfrm flipV="1">
            <a:off x="7177088" y="1635125"/>
            <a:ext cx="912812" cy="15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66" name="Line 30"/>
          <p:cNvSpPr>
            <a:spLocks noChangeAspect="1" noChangeShapeType="1"/>
          </p:cNvSpPr>
          <p:nvPr/>
        </p:nvSpPr>
        <p:spPr bwMode="auto">
          <a:xfrm flipV="1">
            <a:off x="7300913" y="1917700"/>
            <a:ext cx="912812" cy="15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67" name="Line 31"/>
          <p:cNvSpPr>
            <a:spLocks noChangeAspect="1" noChangeShapeType="1"/>
          </p:cNvSpPr>
          <p:nvPr/>
        </p:nvSpPr>
        <p:spPr bwMode="auto">
          <a:xfrm flipV="1">
            <a:off x="7254875" y="3219450"/>
            <a:ext cx="912813" cy="15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68" name="Line 32"/>
          <p:cNvSpPr>
            <a:spLocks noChangeAspect="1" noChangeShapeType="1"/>
          </p:cNvSpPr>
          <p:nvPr/>
        </p:nvSpPr>
        <p:spPr bwMode="auto">
          <a:xfrm flipV="1">
            <a:off x="7346950" y="2759075"/>
            <a:ext cx="912813" cy="15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69" name="Line 33"/>
          <p:cNvSpPr>
            <a:spLocks noChangeAspect="1" noChangeShapeType="1"/>
          </p:cNvSpPr>
          <p:nvPr/>
        </p:nvSpPr>
        <p:spPr bwMode="auto">
          <a:xfrm flipV="1">
            <a:off x="7259638" y="3054350"/>
            <a:ext cx="900112" cy="15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70" name="Line 34"/>
          <p:cNvSpPr>
            <a:spLocks noChangeAspect="1" noChangeShapeType="1"/>
          </p:cNvSpPr>
          <p:nvPr/>
        </p:nvSpPr>
        <p:spPr bwMode="auto">
          <a:xfrm flipV="1">
            <a:off x="7154863" y="3416300"/>
            <a:ext cx="912812" cy="15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71" name="Line 35"/>
          <p:cNvSpPr>
            <a:spLocks noChangeAspect="1" noChangeShapeType="1"/>
          </p:cNvSpPr>
          <p:nvPr/>
        </p:nvSpPr>
        <p:spPr bwMode="auto">
          <a:xfrm flipV="1">
            <a:off x="7332663" y="2197100"/>
            <a:ext cx="914400" cy="15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72" name="Line 36"/>
          <p:cNvSpPr>
            <a:spLocks noChangeShapeType="1"/>
          </p:cNvSpPr>
          <p:nvPr/>
        </p:nvSpPr>
        <p:spPr bwMode="auto">
          <a:xfrm>
            <a:off x="6196013" y="3427413"/>
            <a:ext cx="692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73" name="Oval 37"/>
          <p:cNvSpPr>
            <a:spLocks noChangeArrowheads="1"/>
          </p:cNvSpPr>
          <p:nvPr/>
        </p:nvSpPr>
        <p:spPr bwMode="auto">
          <a:xfrm flipH="1">
            <a:off x="6858000" y="3378200"/>
            <a:ext cx="80963" cy="984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7974" name="Line 38"/>
          <p:cNvSpPr>
            <a:spLocks noChangeShapeType="1"/>
          </p:cNvSpPr>
          <p:nvPr/>
        </p:nvSpPr>
        <p:spPr bwMode="auto">
          <a:xfrm>
            <a:off x="8315325" y="3414713"/>
            <a:ext cx="539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75" name="Text Box 39"/>
          <p:cNvSpPr txBox="1">
            <a:spLocks noChangeArrowheads="1"/>
          </p:cNvSpPr>
          <p:nvPr/>
        </p:nvSpPr>
        <p:spPr bwMode="auto">
          <a:xfrm>
            <a:off x="167952" y="4370388"/>
            <a:ext cx="5775648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A </a:t>
            </a:r>
            <a:r>
              <a:rPr lang="en-US" b="0" dirty="0">
                <a:solidFill>
                  <a:schemeClr val="tx1"/>
                </a:solidFill>
              </a:rPr>
              <a:t>simple </a:t>
            </a:r>
            <a:r>
              <a:rPr lang="en-US" b="0" dirty="0" smtClean="0">
                <a:solidFill>
                  <a:schemeClr val="tx1"/>
                </a:solidFill>
              </a:rPr>
              <a:t>RF accelerator would work with a capacitor (with an opening for the beam) and a coil in parallel to </a:t>
            </a:r>
            <a:r>
              <a:rPr lang="en-US" b="0" dirty="0">
                <a:solidFill>
                  <a:schemeClr val="tx1"/>
                </a:solidFill>
              </a:rPr>
              <a:t>the </a:t>
            </a:r>
            <a:r>
              <a:rPr lang="en-US" b="0" dirty="0" smtClean="0">
                <a:solidFill>
                  <a:schemeClr val="tx1"/>
                </a:solidFill>
              </a:rPr>
              <a:t>capacitor. </a:t>
            </a:r>
            <a:r>
              <a:rPr lang="en-US" b="0" dirty="0" smtClean="0">
                <a:solidFill>
                  <a:schemeClr val="tx1"/>
                </a:solidFill>
              </a:rPr>
              <a:t>The energy oscillates between electric and magnetic field</a:t>
            </a:r>
            <a:r>
              <a:rPr lang="de-DE" b="0" dirty="0" smtClean="0">
                <a:solidFill>
                  <a:schemeClr val="tx1"/>
                </a:solidFill>
              </a:rPr>
              <a:t>.</a:t>
            </a:r>
            <a:endParaRPr lang="de-DE" b="0" dirty="0">
              <a:solidFill>
                <a:schemeClr val="tx1"/>
              </a:solidFill>
            </a:endParaRPr>
          </a:p>
        </p:txBody>
      </p:sp>
      <p:sp>
        <p:nvSpPr>
          <p:cNvPr id="807976" name="Oval 40"/>
          <p:cNvSpPr>
            <a:spLocks noChangeArrowheads="1"/>
          </p:cNvSpPr>
          <p:nvPr/>
        </p:nvSpPr>
        <p:spPr bwMode="auto">
          <a:xfrm flipH="1">
            <a:off x="6032500" y="2419350"/>
            <a:ext cx="150813" cy="1492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7977" name="Line 41"/>
          <p:cNvSpPr>
            <a:spLocks noChangeShapeType="1"/>
          </p:cNvSpPr>
          <p:nvPr/>
        </p:nvSpPr>
        <p:spPr bwMode="auto">
          <a:xfrm>
            <a:off x="1824038" y="13970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78" name="Line 42"/>
          <p:cNvSpPr>
            <a:spLocks noChangeShapeType="1"/>
          </p:cNvSpPr>
          <p:nvPr/>
        </p:nvSpPr>
        <p:spPr bwMode="auto">
          <a:xfrm>
            <a:off x="2540000" y="1408113"/>
            <a:ext cx="0" cy="812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79" name="Line 43"/>
          <p:cNvSpPr>
            <a:spLocks noChangeShapeType="1"/>
          </p:cNvSpPr>
          <p:nvPr/>
        </p:nvSpPr>
        <p:spPr bwMode="auto">
          <a:xfrm>
            <a:off x="2554288" y="1797050"/>
            <a:ext cx="97313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80" name="Line 44"/>
          <p:cNvSpPr>
            <a:spLocks noChangeShapeType="1"/>
          </p:cNvSpPr>
          <p:nvPr/>
        </p:nvSpPr>
        <p:spPr bwMode="auto">
          <a:xfrm>
            <a:off x="895350" y="1795463"/>
            <a:ext cx="9112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91" name="Line 55"/>
          <p:cNvSpPr>
            <a:spLocks noChangeShapeType="1"/>
          </p:cNvSpPr>
          <p:nvPr/>
        </p:nvSpPr>
        <p:spPr bwMode="auto">
          <a:xfrm flipV="1">
            <a:off x="3536950" y="1793875"/>
            <a:ext cx="0" cy="199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92" name="Line 56"/>
          <p:cNvSpPr>
            <a:spLocks noChangeShapeType="1"/>
          </p:cNvSpPr>
          <p:nvPr/>
        </p:nvSpPr>
        <p:spPr bwMode="auto">
          <a:xfrm flipV="1">
            <a:off x="890588" y="1793875"/>
            <a:ext cx="0" cy="1981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93" name="Rectangle 57"/>
          <p:cNvSpPr>
            <a:spLocks noChangeArrowheads="1"/>
          </p:cNvSpPr>
          <p:nvPr/>
        </p:nvSpPr>
        <p:spPr bwMode="auto">
          <a:xfrm>
            <a:off x="1514475" y="3575050"/>
            <a:ext cx="1471613" cy="438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7994" name="Line 58"/>
          <p:cNvSpPr>
            <a:spLocks noChangeShapeType="1"/>
          </p:cNvSpPr>
          <p:nvPr/>
        </p:nvSpPr>
        <p:spPr bwMode="auto">
          <a:xfrm>
            <a:off x="901700" y="3771900"/>
            <a:ext cx="62547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95" name="Line 59"/>
          <p:cNvSpPr>
            <a:spLocks noChangeShapeType="1"/>
          </p:cNvSpPr>
          <p:nvPr/>
        </p:nvSpPr>
        <p:spPr bwMode="auto">
          <a:xfrm>
            <a:off x="2986088" y="3790950"/>
            <a:ext cx="55403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96" name="Line 60"/>
          <p:cNvSpPr>
            <a:spLocks noChangeAspect="1" noChangeShapeType="1"/>
          </p:cNvSpPr>
          <p:nvPr/>
        </p:nvSpPr>
        <p:spPr bwMode="auto">
          <a:xfrm flipV="1">
            <a:off x="1833563" y="1660525"/>
            <a:ext cx="685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97" name="Line 61"/>
          <p:cNvSpPr>
            <a:spLocks noChangeAspect="1" noChangeShapeType="1"/>
          </p:cNvSpPr>
          <p:nvPr/>
        </p:nvSpPr>
        <p:spPr bwMode="auto">
          <a:xfrm flipV="1">
            <a:off x="1828800" y="1912938"/>
            <a:ext cx="685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98" name="Line 62"/>
          <p:cNvSpPr>
            <a:spLocks noChangeAspect="1" noChangeShapeType="1"/>
          </p:cNvSpPr>
          <p:nvPr/>
        </p:nvSpPr>
        <p:spPr bwMode="auto">
          <a:xfrm flipV="1">
            <a:off x="1838325" y="2122488"/>
            <a:ext cx="685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7999" name="Line 63"/>
          <p:cNvSpPr>
            <a:spLocks noChangeAspect="1" noChangeShapeType="1"/>
          </p:cNvSpPr>
          <p:nvPr/>
        </p:nvSpPr>
        <p:spPr bwMode="auto">
          <a:xfrm flipV="1">
            <a:off x="1833563" y="1489075"/>
            <a:ext cx="685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8000" name="Text Box 64"/>
          <p:cNvSpPr txBox="1">
            <a:spLocks noChangeArrowheads="1"/>
          </p:cNvSpPr>
          <p:nvPr/>
        </p:nvSpPr>
        <p:spPr bwMode="auto">
          <a:xfrm>
            <a:off x="2771775" y="1193800"/>
            <a:ext cx="361950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H" b="0">
                <a:solidFill>
                  <a:schemeClr val="tx1"/>
                </a:solidFill>
              </a:rPr>
              <a:t>C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808001" name="Text Box 65"/>
          <p:cNvSpPr txBox="1">
            <a:spLocks noChangeArrowheads="1"/>
          </p:cNvSpPr>
          <p:nvPr/>
        </p:nvSpPr>
        <p:spPr bwMode="auto">
          <a:xfrm>
            <a:off x="3649663" y="2493963"/>
            <a:ext cx="325437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H" b="0">
                <a:solidFill>
                  <a:srgbClr val="008000"/>
                </a:solidFill>
              </a:rPr>
              <a:t>L</a:t>
            </a:r>
            <a:endParaRPr lang="en-GB" b="0">
              <a:solidFill>
                <a:srgbClr val="008000"/>
              </a:solidFill>
            </a:endParaRPr>
          </a:p>
        </p:txBody>
      </p:sp>
      <p:sp>
        <p:nvSpPr>
          <p:cNvPr id="808002" name="Text Box 66"/>
          <p:cNvSpPr txBox="1">
            <a:spLocks noChangeArrowheads="1"/>
          </p:cNvSpPr>
          <p:nvPr/>
        </p:nvSpPr>
        <p:spPr bwMode="auto">
          <a:xfrm>
            <a:off x="3798888" y="3521075"/>
            <a:ext cx="360362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H" b="0">
                <a:solidFill>
                  <a:schemeClr val="tx1"/>
                </a:solidFill>
              </a:rPr>
              <a:t>R</a:t>
            </a:r>
            <a:endParaRPr lang="en-GB" b="0">
              <a:solidFill>
                <a:schemeClr val="tx1"/>
              </a:solidFill>
            </a:endParaRPr>
          </a:p>
        </p:txBody>
      </p:sp>
      <p:graphicFrame>
        <p:nvGraphicFramePr>
          <p:cNvPr id="808003" name="Object 67"/>
          <p:cNvGraphicFramePr>
            <a:graphicFrameLocks/>
          </p:cNvGraphicFramePr>
          <p:nvPr/>
        </p:nvGraphicFramePr>
        <p:xfrm>
          <a:off x="1900238" y="990600"/>
          <a:ext cx="584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052" name="Equation" r:id="rId5" imgW="533160" imgH="355320" progId="Equation.3">
                  <p:embed/>
                </p:oleObj>
              </mc:Choice>
              <mc:Fallback>
                <p:oleObj name="Equation" r:id="rId5" imgW="533160" imgH="355320" progId="Equation.3">
                  <p:embed/>
                  <p:pic>
                    <p:nvPicPr>
                      <p:cNvPr id="0" name="Object 67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990600"/>
                        <a:ext cx="584200" cy="355600"/>
                      </a:xfrm>
                      <a:prstGeom prst="rect">
                        <a:avLst/>
                      </a:prstGeom>
                      <a:solidFill>
                        <a:srgbClr val="E3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08007" name="Group 71"/>
          <p:cNvGrpSpPr>
            <a:grpSpLocks/>
          </p:cNvGrpSpPr>
          <p:nvPr/>
        </p:nvGrpSpPr>
        <p:grpSpPr bwMode="auto">
          <a:xfrm>
            <a:off x="6172200" y="4102100"/>
            <a:ext cx="2722563" cy="660400"/>
            <a:chOff x="3888" y="2584"/>
            <a:chExt cx="1715" cy="416"/>
          </a:xfrm>
        </p:grpSpPr>
        <p:grpSp>
          <p:nvGrpSpPr>
            <p:cNvPr id="807940" name="Group 4"/>
            <p:cNvGrpSpPr>
              <a:grpSpLocks/>
            </p:cNvGrpSpPr>
            <p:nvPr/>
          </p:nvGrpSpPr>
          <p:grpSpPr bwMode="auto">
            <a:xfrm>
              <a:off x="3914" y="2614"/>
              <a:ext cx="1667" cy="386"/>
              <a:chOff x="688" y="3514"/>
              <a:chExt cx="1539" cy="386"/>
            </a:xfrm>
          </p:grpSpPr>
          <p:sp>
            <p:nvSpPr>
              <p:cNvPr id="807941" name="Line 5"/>
              <p:cNvSpPr>
                <a:spLocks noChangeShapeType="1"/>
              </p:cNvSpPr>
              <p:nvPr/>
            </p:nvSpPr>
            <p:spPr bwMode="auto">
              <a:xfrm flipV="1">
                <a:off x="2119" y="3523"/>
                <a:ext cx="108" cy="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grpSp>
            <p:nvGrpSpPr>
              <p:cNvPr id="807942" name="Group 6"/>
              <p:cNvGrpSpPr>
                <a:grpSpLocks/>
              </p:cNvGrpSpPr>
              <p:nvPr/>
            </p:nvGrpSpPr>
            <p:grpSpPr bwMode="auto">
              <a:xfrm>
                <a:off x="788" y="3516"/>
                <a:ext cx="1359" cy="384"/>
                <a:chOff x="1567" y="2299"/>
                <a:chExt cx="1359" cy="384"/>
              </a:xfrm>
            </p:grpSpPr>
            <p:sp>
              <p:nvSpPr>
                <p:cNvPr id="807943" name="Freeform 7"/>
                <p:cNvSpPr>
                  <a:spLocks/>
                </p:cNvSpPr>
                <p:nvPr/>
              </p:nvSpPr>
              <p:spPr bwMode="auto">
                <a:xfrm>
                  <a:off x="1802" y="2302"/>
                  <a:ext cx="244" cy="377"/>
                </a:xfrm>
                <a:custGeom>
                  <a:avLst/>
                  <a:gdLst>
                    <a:gd name="T0" fmla="*/ 0 w 244"/>
                    <a:gd name="T1" fmla="*/ 1 h 377"/>
                    <a:gd name="T2" fmla="*/ 48 w 244"/>
                    <a:gd name="T3" fmla="*/ 4 h 377"/>
                    <a:gd name="T4" fmla="*/ 85 w 244"/>
                    <a:gd name="T5" fmla="*/ 23 h 377"/>
                    <a:gd name="T6" fmla="*/ 118 w 244"/>
                    <a:gd name="T7" fmla="*/ 64 h 377"/>
                    <a:gd name="T8" fmla="*/ 207 w 244"/>
                    <a:gd name="T9" fmla="*/ 233 h 377"/>
                    <a:gd name="T10" fmla="*/ 126 w 244"/>
                    <a:gd name="T11" fmla="*/ 376 h 377"/>
                    <a:gd name="T12" fmla="*/ 31 w 244"/>
                    <a:gd name="T13" fmla="*/ 227 h 377"/>
                    <a:gd name="T14" fmla="*/ 118 w 244"/>
                    <a:gd name="T15" fmla="*/ 62 h 377"/>
                    <a:gd name="T16" fmla="*/ 157 w 244"/>
                    <a:gd name="T17" fmla="*/ 13 h 377"/>
                    <a:gd name="T18" fmla="*/ 193 w 244"/>
                    <a:gd name="T19" fmla="*/ 4 h 377"/>
                    <a:gd name="T20" fmla="*/ 244 w 244"/>
                    <a:gd name="T21" fmla="*/ 2 h 3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4" h="377">
                      <a:moveTo>
                        <a:pt x="0" y="1"/>
                      </a:moveTo>
                      <a:cubicBezTo>
                        <a:pt x="8" y="1"/>
                        <a:pt x="34" y="0"/>
                        <a:pt x="48" y="4"/>
                      </a:cubicBezTo>
                      <a:cubicBezTo>
                        <a:pt x="62" y="8"/>
                        <a:pt x="73" y="13"/>
                        <a:pt x="85" y="23"/>
                      </a:cubicBezTo>
                      <a:cubicBezTo>
                        <a:pt x="97" y="33"/>
                        <a:pt x="98" y="29"/>
                        <a:pt x="118" y="64"/>
                      </a:cubicBezTo>
                      <a:cubicBezTo>
                        <a:pt x="138" y="99"/>
                        <a:pt x="206" y="181"/>
                        <a:pt x="207" y="233"/>
                      </a:cubicBezTo>
                      <a:cubicBezTo>
                        <a:pt x="208" y="285"/>
                        <a:pt x="155" y="377"/>
                        <a:pt x="126" y="376"/>
                      </a:cubicBezTo>
                      <a:cubicBezTo>
                        <a:pt x="97" y="375"/>
                        <a:pt x="32" y="279"/>
                        <a:pt x="31" y="227"/>
                      </a:cubicBezTo>
                      <a:cubicBezTo>
                        <a:pt x="30" y="175"/>
                        <a:pt x="97" y="98"/>
                        <a:pt x="118" y="62"/>
                      </a:cubicBezTo>
                      <a:cubicBezTo>
                        <a:pt x="139" y="26"/>
                        <a:pt x="144" y="23"/>
                        <a:pt x="157" y="13"/>
                      </a:cubicBezTo>
                      <a:cubicBezTo>
                        <a:pt x="170" y="3"/>
                        <a:pt x="179" y="6"/>
                        <a:pt x="193" y="4"/>
                      </a:cubicBezTo>
                      <a:cubicBezTo>
                        <a:pt x="207" y="2"/>
                        <a:pt x="234" y="2"/>
                        <a:pt x="244" y="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07944" name="Freeform 8"/>
                <p:cNvSpPr>
                  <a:spLocks/>
                </p:cNvSpPr>
                <p:nvPr/>
              </p:nvSpPr>
              <p:spPr bwMode="auto">
                <a:xfrm>
                  <a:off x="2018" y="2302"/>
                  <a:ext cx="244" cy="377"/>
                </a:xfrm>
                <a:custGeom>
                  <a:avLst/>
                  <a:gdLst>
                    <a:gd name="T0" fmla="*/ 0 w 244"/>
                    <a:gd name="T1" fmla="*/ 1 h 377"/>
                    <a:gd name="T2" fmla="*/ 48 w 244"/>
                    <a:gd name="T3" fmla="*/ 4 h 377"/>
                    <a:gd name="T4" fmla="*/ 85 w 244"/>
                    <a:gd name="T5" fmla="*/ 23 h 377"/>
                    <a:gd name="T6" fmla="*/ 118 w 244"/>
                    <a:gd name="T7" fmla="*/ 64 h 377"/>
                    <a:gd name="T8" fmla="*/ 207 w 244"/>
                    <a:gd name="T9" fmla="*/ 233 h 377"/>
                    <a:gd name="T10" fmla="*/ 126 w 244"/>
                    <a:gd name="T11" fmla="*/ 376 h 377"/>
                    <a:gd name="T12" fmla="*/ 31 w 244"/>
                    <a:gd name="T13" fmla="*/ 227 h 377"/>
                    <a:gd name="T14" fmla="*/ 118 w 244"/>
                    <a:gd name="T15" fmla="*/ 62 h 377"/>
                    <a:gd name="T16" fmla="*/ 157 w 244"/>
                    <a:gd name="T17" fmla="*/ 13 h 377"/>
                    <a:gd name="T18" fmla="*/ 193 w 244"/>
                    <a:gd name="T19" fmla="*/ 4 h 377"/>
                    <a:gd name="T20" fmla="*/ 244 w 244"/>
                    <a:gd name="T21" fmla="*/ 2 h 3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4" h="377">
                      <a:moveTo>
                        <a:pt x="0" y="1"/>
                      </a:moveTo>
                      <a:cubicBezTo>
                        <a:pt x="8" y="1"/>
                        <a:pt x="34" y="0"/>
                        <a:pt x="48" y="4"/>
                      </a:cubicBezTo>
                      <a:cubicBezTo>
                        <a:pt x="62" y="8"/>
                        <a:pt x="73" y="13"/>
                        <a:pt x="85" y="23"/>
                      </a:cubicBezTo>
                      <a:cubicBezTo>
                        <a:pt x="97" y="33"/>
                        <a:pt x="98" y="29"/>
                        <a:pt x="118" y="64"/>
                      </a:cubicBezTo>
                      <a:cubicBezTo>
                        <a:pt x="138" y="99"/>
                        <a:pt x="206" y="181"/>
                        <a:pt x="207" y="233"/>
                      </a:cubicBezTo>
                      <a:cubicBezTo>
                        <a:pt x="208" y="285"/>
                        <a:pt x="155" y="377"/>
                        <a:pt x="126" y="376"/>
                      </a:cubicBezTo>
                      <a:cubicBezTo>
                        <a:pt x="97" y="375"/>
                        <a:pt x="32" y="279"/>
                        <a:pt x="31" y="227"/>
                      </a:cubicBezTo>
                      <a:cubicBezTo>
                        <a:pt x="30" y="175"/>
                        <a:pt x="97" y="98"/>
                        <a:pt x="118" y="62"/>
                      </a:cubicBezTo>
                      <a:cubicBezTo>
                        <a:pt x="139" y="26"/>
                        <a:pt x="144" y="23"/>
                        <a:pt x="157" y="13"/>
                      </a:cubicBezTo>
                      <a:cubicBezTo>
                        <a:pt x="170" y="3"/>
                        <a:pt x="179" y="6"/>
                        <a:pt x="193" y="4"/>
                      </a:cubicBezTo>
                      <a:cubicBezTo>
                        <a:pt x="207" y="2"/>
                        <a:pt x="234" y="2"/>
                        <a:pt x="244" y="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07945" name="Freeform 9"/>
                <p:cNvSpPr>
                  <a:spLocks/>
                </p:cNvSpPr>
                <p:nvPr/>
              </p:nvSpPr>
              <p:spPr bwMode="auto">
                <a:xfrm>
                  <a:off x="1567" y="2299"/>
                  <a:ext cx="244" cy="377"/>
                </a:xfrm>
                <a:custGeom>
                  <a:avLst/>
                  <a:gdLst>
                    <a:gd name="T0" fmla="*/ 0 w 244"/>
                    <a:gd name="T1" fmla="*/ 1 h 377"/>
                    <a:gd name="T2" fmla="*/ 48 w 244"/>
                    <a:gd name="T3" fmla="*/ 4 h 377"/>
                    <a:gd name="T4" fmla="*/ 85 w 244"/>
                    <a:gd name="T5" fmla="*/ 23 h 377"/>
                    <a:gd name="T6" fmla="*/ 118 w 244"/>
                    <a:gd name="T7" fmla="*/ 64 h 377"/>
                    <a:gd name="T8" fmla="*/ 207 w 244"/>
                    <a:gd name="T9" fmla="*/ 233 h 377"/>
                    <a:gd name="T10" fmla="*/ 126 w 244"/>
                    <a:gd name="T11" fmla="*/ 376 h 377"/>
                    <a:gd name="T12" fmla="*/ 31 w 244"/>
                    <a:gd name="T13" fmla="*/ 227 h 377"/>
                    <a:gd name="T14" fmla="*/ 118 w 244"/>
                    <a:gd name="T15" fmla="*/ 62 h 377"/>
                    <a:gd name="T16" fmla="*/ 157 w 244"/>
                    <a:gd name="T17" fmla="*/ 13 h 377"/>
                    <a:gd name="T18" fmla="*/ 193 w 244"/>
                    <a:gd name="T19" fmla="*/ 4 h 377"/>
                    <a:gd name="T20" fmla="*/ 244 w 244"/>
                    <a:gd name="T21" fmla="*/ 2 h 3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4" h="377">
                      <a:moveTo>
                        <a:pt x="0" y="1"/>
                      </a:moveTo>
                      <a:cubicBezTo>
                        <a:pt x="8" y="1"/>
                        <a:pt x="34" y="0"/>
                        <a:pt x="48" y="4"/>
                      </a:cubicBezTo>
                      <a:cubicBezTo>
                        <a:pt x="62" y="8"/>
                        <a:pt x="73" y="13"/>
                        <a:pt x="85" y="23"/>
                      </a:cubicBezTo>
                      <a:cubicBezTo>
                        <a:pt x="97" y="33"/>
                        <a:pt x="98" y="29"/>
                        <a:pt x="118" y="64"/>
                      </a:cubicBezTo>
                      <a:cubicBezTo>
                        <a:pt x="138" y="99"/>
                        <a:pt x="206" y="181"/>
                        <a:pt x="207" y="233"/>
                      </a:cubicBezTo>
                      <a:cubicBezTo>
                        <a:pt x="208" y="285"/>
                        <a:pt x="155" y="377"/>
                        <a:pt x="126" y="376"/>
                      </a:cubicBezTo>
                      <a:cubicBezTo>
                        <a:pt x="97" y="375"/>
                        <a:pt x="32" y="279"/>
                        <a:pt x="31" y="227"/>
                      </a:cubicBezTo>
                      <a:cubicBezTo>
                        <a:pt x="30" y="175"/>
                        <a:pt x="97" y="98"/>
                        <a:pt x="118" y="62"/>
                      </a:cubicBezTo>
                      <a:cubicBezTo>
                        <a:pt x="139" y="26"/>
                        <a:pt x="144" y="23"/>
                        <a:pt x="157" y="13"/>
                      </a:cubicBezTo>
                      <a:cubicBezTo>
                        <a:pt x="170" y="3"/>
                        <a:pt x="179" y="6"/>
                        <a:pt x="193" y="4"/>
                      </a:cubicBezTo>
                      <a:cubicBezTo>
                        <a:pt x="207" y="2"/>
                        <a:pt x="234" y="2"/>
                        <a:pt x="244" y="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07946" name="Freeform 10"/>
                <p:cNvSpPr>
                  <a:spLocks/>
                </p:cNvSpPr>
                <p:nvPr/>
              </p:nvSpPr>
              <p:spPr bwMode="auto">
                <a:xfrm>
                  <a:off x="2466" y="2306"/>
                  <a:ext cx="244" cy="377"/>
                </a:xfrm>
                <a:custGeom>
                  <a:avLst/>
                  <a:gdLst>
                    <a:gd name="T0" fmla="*/ 0 w 244"/>
                    <a:gd name="T1" fmla="*/ 1 h 377"/>
                    <a:gd name="T2" fmla="*/ 48 w 244"/>
                    <a:gd name="T3" fmla="*/ 4 h 377"/>
                    <a:gd name="T4" fmla="*/ 85 w 244"/>
                    <a:gd name="T5" fmla="*/ 23 h 377"/>
                    <a:gd name="T6" fmla="*/ 118 w 244"/>
                    <a:gd name="T7" fmla="*/ 64 h 377"/>
                    <a:gd name="T8" fmla="*/ 207 w 244"/>
                    <a:gd name="T9" fmla="*/ 233 h 377"/>
                    <a:gd name="T10" fmla="*/ 126 w 244"/>
                    <a:gd name="T11" fmla="*/ 376 h 377"/>
                    <a:gd name="T12" fmla="*/ 31 w 244"/>
                    <a:gd name="T13" fmla="*/ 227 h 377"/>
                    <a:gd name="T14" fmla="*/ 118 w 244"/>
                    <a:gd name="T15" fmla="*/ 62 h 377"/>
                    <a:gd name="T16" fmla="*/ 157 w 244"/>
                    <a:gd name="T17" fmla="*/ 13 h 377"/>
                    <a:gd name="T18" fmla="*/ 193 w 244"/>
                    <a:gd name="T19" fmla="*/ 4 h 377"/>
                    <a:gd name="T20" fmla="*/ 244 w 244"/>
                    <a:gd name="T21" fmla="*/ 2 h 3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4" h="377">
                      <a:moveTo>
                        <a:pt x="0" y="1"/>
                      </a:moveTo>
                      <a:cubicBezTo>
                        <a:pt x="8" y="1"/>
                        <a:pt x="34" y="0"/>
                        <a:pt x="48" y="4"/>
                      </a:cubicBezTo>
                      <a:cubicBezTo>
                        <a:pt x="62" y="8"/>
                        <a:pt x="73" y="13"/>
                        <a:pt x="85" y="23"/>
                      </a:cubicBezTo>
                      <a:cubicBezTo>
                        <a:pt x="97" y="33"/>
                        <a:pt x="98" y="29"/>
                        <a:pt x="118" y="64"/>
                      </a:cubicBezTo>
                      <a:cubicBezTo>
                        <a:pt x="138" y="99"/>
                        <a:pt x="206" y="181"/>
                        <a:pt x="207" y="233"/>
                      </a:cubicBezTo>
                      <a:cubicBezTo>
                        <a:pt x="208" y="285"/>
                        <a:pt x="155" y="377"/>
                        <a:pt x="126" y="376"/>
                      </a:cubicBezTo>
                      <a:cubicBezTo>
                        <a:pt x="97" y="375"/>
                        <a:pt x="32" y="279"/>
                        <a:pt x="31" y="227"/>
                      </a:cubicBezTo>
                      <a:cubicBezTo>
                        <a:pt x="30" y="175"/>
                        <a:pt x="97" y="98"/>
                        <a:pt x="118" y="62"/>
                      </a:cubicBezTo>
                      <a:cubicBezTo>
                        <a:pt x="139" y="26"/>
                        <a:pt x="144" y="23"/>
                        <a:pt x="157" y="13"/>
                      </a:cubicBezTo>
                      <a:cubicBezTo>
                        <a:pt x="170" y="3"/>
                        <a:pt x="179" y="6"/>
                        <a:pt x="193" y="4"/>
                      </a:cubicBezTo>
                      <a:cubicBezTo>
                        <a:pt x="207" y="2"/>
                        <a:pt x="234" y="2"/>
                        <a:pt x="244" y="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07947" name="Freeform 11"/>
                <p:cNvSpPr>
                  <a:spLocks/>
                </p:cNvSpPr>
                <p:nvPr/>
              </p:nvSpPr>
              <p:spPr bwMode="auto">
                <a:xfrm>
                  <a:off x="2682" y="2306"/>
                  <a:ext cx="244" cy="377"/>
                </a:xfrm>
                <a:custGeom>
                  <a:avLst/>
                  <a:gdLst>
                    <a:gd name="T0" fmla="*/ 0 w 244"/>
                    <a:gd name="T1" fmla="*/ 1 h 377"/>
                    <a:gd name="T2" fmla="*/ 48 w 244"/>
                    <a:gd name="T3" fmla="*/ 4 h 377"/>
                    <a:gd name="T4" fmla="*/ 85 w 244"/>
                    <a:gd name="T5" fmla="*/ 23 h 377"/>
                    <a:gd name="T6" fmla="*/ 118 w 244"/>
                    <a:gd name="T7" fmla="*/ 64 h 377"/>
                    <a:gd name="T8" fmla="*/ 207 w 244"/>
                    <a:gd name="T9" fmla="*/ 233 h 377"/>
                    <a:gd name="T10" fmla="*/ 126 w 244"/>
                    <a:gd name="T11" fmla="*/ 376 h 377"/>
                    <a:gd name="T12" fmla="*/ 31 w 244"/>
                    <a:gd name="T13" fmla="*/ 227 h 377"/>
                    <a:gd name="T14" fmla="*/ 118 w 244"/>
                    <a:gd name="T15" fmla="*/ 62 h 377"/>
                    <a:gd name="T16" fmla="*/ 157 w 244"/>
                    <a:gd name="T17" fmla="*/ 13 h 377"/>
                    <a:gd name="T18" fmla="*/ 193 w 244"/>
                    <a:gd name="T19" fmla="*/ 4 h 377"/>
                    <a:gd name="T20" fmla="*/ 244 w 244"/>
                    <a:gd name="T21" fmla="*/ 2 h 3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4" h="377">
                      <a:moveTo>
                        <a:pt x="0" y="1"/>
                      </a:moveTo>
                      <a:cubicBezTo>
                        <a:pt x="8" y="1"/>
                        <a:pt x="34" y="0"/>
                        <a:pt x="48" y="4"/>
                      </a:cubicBezTo>
                      <a:cubicBezTo>
                        <a:pt x="62" y="8"/>
                        <a:pt x="73" y="13"/>
                        <a:pt x="85" y="23"/>
                      </a:cubicBezTo>
                      <a:cubicBezTo>
                        <a:pt x="97" y="33"/>
                        <a:pt x="98" y="29"/>
                        <a:pt x="118" y="64"/>
                      </a:cubicBezTo>
                      <a:cubicBezTo>
                        <a:pt x="138" y="99"/>
                        <a:pt x="206" y="181"/>
                        <a:pt x="207" y="233"/>
                      </a:cubicBezTo>
                      <a:cubicBezTo>
                        <a:pt x="208" y="285"/>
                        <a:pt x="155" y="377"/>
                        <a:pt x="126" y="376"/>
                      </a:cubicBezTo>
                      <a:cubicBezTo>
                        <a:pt x="97" y="375"/>
                        <a:pt x="32" y="279"/>
                        <a:pt x="31" y="227"/>
                      </a:cubicBezTo>
                      <a:cubicBezTo>
                        <a:pt x="30" y="175"/>
                        <a:pt x="97" y="98"/>
                        <a:pt x="118" y="62"/>
                      </a:cubicBezTo>
                      <a:cubicBezTo>
                        <a:pt x="139" y="26"/>
                        <a:pt x="144" y="23"/>
                        <a:pt x="157" y="13"/>
                      </a:cubicBezTo>
                      <a:cubicBezTo>
                        <a:pt x="170" y="3"/>
                        <a:pt x="179" y="6"/>
                        <a:pt x="193" y="4"/>
                      </a:cubicBezTo>
                      <a:cubicBezTo>
                        <a:pt x="207" y="2"/>
                        <a:pt x="234" y="2"/>
                        <a:pt x="244" y="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  <p:sp>
              <p:nvSpPr>
                <p:cNvPr id="807948" name="Freeform 12"/>
                <p:cNvSpPr>
                  <a:spLocks/>
                </p:cNvSpPr>
                <p:nvPr/>
              </p:nvSpPr>
              <p:spPr bwMode="auto">
                <a:xfrm>
                  <a:off x="2231" y="2303"/>
                  <a:ext cx="244" cy="377"/>
                </a:xfrm>
                <a:custGeom>
                  <a:avLst/>
                  <a:gdLst>
                    <a:gd name="T0" fmla="*/ 0 w 244"/>
                    <a:gd name="T1" fmla="*/ 1 h 377"/>
                    <a:gd name="T2" fmla="*/ 48 w 244"/>
                    <a:gd name="T3" fmla="*/ 4 h 377"/>
                    <a:gd name="T4" fmla="*/ 85 w 244"/>
                    <a:gd name="T5" fmla="*/ 23 h 377"/>
                    <a:gd name="T6" fmla="*/ 118 w 244"/>
                    <a:gd name="T7" fmla="*/ 64 h 377"/>
                    <a:gd name="T8" fmla="*/ 207 w 244"/>
                    <a:gd name="T9" fmla="*/ 233 h 377"/>
                    <a:gd name="T10" fmla="*/ 126 w 244"/>
                    <a:gd name="T11" fmla="*/ 376 h 377"/>
                    <a:gd name="T12" fmla="*/ 31 w 244"/>
                    <a:gd name="T13" fmla="*/ 227 h 377"/>
                    <a:gd name="T14" fmla="*/ 118 w 244"/>
                    <a:gd name="T15" fmla="*/ 62 h 377"/>
                    <a:gd name="T16" fmla="*/ 157 w 244"/>
                    <a:gd name="T17" fmla="*/ 13 h 377"/>
                    <a:gd name="T18" fmla="*/ 193 w 244"/>
                    <a:gd name="T19" fmla="*/ 4 h 377"/>
                    <a:gd name="T20" fmla="*/ 244 w 244"/>
                    <a:gd name="T21" fmla="*/ 2 h 3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4" h="377">
                      <a:moveTo>
                        <a:pt x="0" y="1"/>
                      </a:moveTo>
                      <a:cubicBezTo>
                        <a:pt x="8" y="1"/>
                        <a:pt x="34" y="0"/>
                        <a:pt x="48" y="4"/>
                      </a:cubicBezTo>
                      <a:cubicBezTo>
                        <a:pt x="62" y="8"/>
                        <a:pt x="73" y="13"/>
                        <a:pt x="85" y="23"/>
                      </a:cubicBezTo>
                      <a:cubicBezTo>
                        <a:pt x="97" y="33"/>
                        <a:pt x="98" y="29"/>
                        <a:pt x="118" y="64"/>
                      </a:cubicBezTo>
                      <a:cubicBezTo>
                        <a:pt x="138" y="99"/>
                        <a:pt x="206" y="181"/>
                        <a:pt x="207" y="233"/>
                      </a:cubicBezTo>
                      <a:cubicBezTo>
                        <a:pt x="208" y="285"/>
                        <a:pt x="155" y="377"/>
                        <a:pt x="126" y="376"/>
                      </a:cubicBezTo>
                      <a:cubicBezTo>
                        <a:pt x="97" y="375"/>
                        <a:pt x="32" y="279"/>
                        <a:pt x="31" y="227"/>
                      </a:cubicBezTo>
                      <a:cubicBezTo>
                        <a:pt x="30" y="175"/>
                        <a:pt x="97" y="98"/>
                        <a:pt x="118" y="62"/>
                      </a:cubicBezTo>
                      <a:cubicBezTo>
                        <a:pt x="139" y="26"/>
                        <a:pt x="144" y="23"/>
                        <a:pt x="157" y="13"/>
                      </a:cubicBezTo>
                      <a:cubicBezTo>
                        <a:pt x="170" y="3"/>
                        <a:pt x="179" y="6"/>
                        <a:pt x="193" y="4"/>
                      </a:cubicBezTo>
                      <a:cubicBezTo>
                        <a:pt x="207" y="2"/>
                        <a:pt x="234" y="2"/>
                        <a:pt x="244" y="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de-DE"/>
                </a:p>
              </p:txBody>
            </p:sp>
          </p:grpSp>
          <p:sp>
            <p:nvSpPr>
              <p:cNvPr id="807949" name="Line 13"/>
              <p:cNvSpPr>
                <a:spLocks noChangeShapeType="1"/>
              </p:cNvSpPr>
              <p:nvPr/>
            </p:nvSpPr>
            <p:spPr bwMode="auto">
              <a:xfrm flipV="1">
                <a:off x="688" y="3514"/>
                <a:ext cx="108" cy="2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</p:grpSp>
        <p:sp>
          <p:nvSpPr>
            <p:cNvPr id="808004" name="Oval 68"/>
            <p:cNvSpPr>
              <a:spLocks noChangeArrowheads="1"/>
            </p:cNvSpPr>
            <p:nvPr/>
          </p:nvSpPr>
          <p:spPr bwMode="auto">
            <a:xfrm flipH="1">
              <a:off x="3888" y="2584"/>
              <a:ext cx="51" cy="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8005" name="Oval 69"/>
            <p:cNvSpPr>
              <a:spLocks noChangeArrowheads="1"/>
            </p:cNvSpPr>
            <p:nvPr/>
          </p:nvSpPr>
          <p:spPr bwMode="auto">
            <a:xfrm flipH="1">
              <a:off x="5552" y="2599"/>
              <a:ext cx="51" cy="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808008" name="Group 72"/>
          <p:cNvGrpSpPr>
            <a:grpSpLocks/>
          </p:cNvGrpSpPr>
          <p:nvPr/>
        </p:nvGrpSpPr>
        <p:grpSpPr bwMode="auto">
          <a:xfrm>
            <a:off x="898525" y="2528888"/>
            <a:ext cx="2646363" cy="612775"/>
            <a:chOff x="566" y="1593"/>
            <a:chExt cx="1667" cy="386"/>
          </a:xfrm>
        </p:grpSpPr>
        <p:sp>
          <p:nvSpPr>
            <p:cNvPr id="807982" name="Line 46"/>
            <p:cNvSpPr>
              <a:spLocks noChangeShapeType="1"/>
            </p:cNvSpPr>
            <p:nvPr/>
          </p:nvSpPr>
          <p:spPr bwMode="auto">
            <a:xfrm flipV="1">
              <a:off x="2116" y="1602"/>
              <a:ext cx="117" cy="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984" name="Freeform 48"/>
            <p:cNvSpPr>
              <a:spLocks/>
            </p:cNvSpPr>
            <p:nvPr/>
          </p:nvSpPr>
          <p:spPr bwMode="auto">
            <a:xfrm>
              <a:off x="929" y="1598"/>
              <a:ext cx="264" cy="377"/>
            </a:xfrm>
            <a:custGeom>
              <a:avLst/>
              <a:gdLst>
                <a:gd name="T0" fmla="*/ 0 w 244"/>
                <a:gd name="T1" fmla="*/ 1 h 377"/>
                <a:gd name="T2" fmla="*/ 48 w 244"/>
                <a:gd name="T3" fmla="*/ 4 h 377"/>
                <a:gd name="T4" fmla="*/ 85 w 244"/>
                <a:gd name="T5" fmla="*/ 23 h 377"/>
                <a:gd name="T6" fmla="*/ 118 w 244"/>
                <a:gd name="T7" fmla="*/ 64 h 377"/>
                <a:gd name="T8" fmla="*/ 207 w 244"/>
                <a:gd name="T9" fmla="*/ 233 h 377"/>
                <a:gd name="T10" fmla="*/ 126 w 244"/>
                <a:gd name="T11" fmla="*/ 376 h 377"/>
                <a:gd name="T12" fmla="*/ 31 w 244"/>
                <a:gd name="T13" fmla="*/ 227 h 377"/>
                <a:gd name="T14" fmla="*/ 118 w 244"/>
                <a:gd name="T15" fmla="*/ 62 h 377"/>
                <a:gd name="T16" fmla="*/ 157 w 244"/>
                <a:gd name="T17" fmla="*/ 13 h 377"/>
                <a:gd name="T18" fmla="*/ 193 w 244"/>
                <a:gd name="T19" fmla="*/ 4 h 377"/>
                <a:gd name="T20" fmla="*/ 244 w 244"/>
                <a:gd name="T21" fmla="*/ 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4" h="377">
                  <a:moveTo>
                    <a:pt x="0" y="1"/>
                  </a:moveTo>
                  <a:cubicBezTo>
                    <a:pt x="8" y="1"/>
                    <a:pt x="34" y="0"/>
                    <a:pt x="48" y="4"/>
                  </a:cubicBezTo>
                  <a:cubicBezTo>
                    <a:pt x="62" y="8"/>
                    <a:pt x="73" y="13"/>
                    <a:pt x="85" y="23"/>
                  </a:cubicBezTo>
                  <a:cubicBezTo>
                    <a:pt x="97" y="33"/>
                    <a:pt x="98" y="29"/>
                    <a:pt x="118" y="64"/>
                  </a:cubicBezTo>
                  <a:cubicBezTo>
                    <a:pt x="138" y="99"/>
                    <a:pt x="206" y="181"/>
                    <a:pt x="207" y="233"/>
                  </a:cubicBezTo>
                  <a:cubicBezTo>
                    <a:pt x="208" y="285"/>
                    <a:pt x="155" y="377"/>
                    <a:pt x="126" y="376"/>
                  </a:cubicBezTo>
                  <a:cubicBezTo>
                    <a:pt x="97" y="375"/>
                    <a:pt x="32" y="279"/>
                    <a:pt x="31" y="227"/>
                  </a:cubicBezTo>
                  <a:cubicBezTo>
                    <a:pt x="30" y="175"/>
                    <a:pt x="97" y="98"/>
                    <a:pt x="118" y="62"/>
                  </a:cubicBezTo>
                  <a:cubicBezTo>
                    <a:pt x="139" y="26"/>
                    <a:pt x="144" y="23"/>
                    <a:pt x="157" y="13"/>
                  </a:cubicBezTo>
                  <a:cubicBezTo>
                    <a:pt x="170" y="3"/>
                    <a:pt x="179" y="6"/>
                    <a:pt x="193" y="4"/>
                  </a:cubicBezTo>
                  <a:cubicBezTo>
                    <a:pt x="207" y="2"/>
                    <a:pt x="234" y="2"/>
                    <a:pt x="244" y="2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985" name="Freeform 49"/>
            <p:cNvSpPr>
              <a:spLocks/>
            </p:cNvSpPr>
            <p:nvPr/>
          </p:nvSpPr>
          <p:spPr bwMode="auto">
            <a:xfrm>
              <a:off x="1163" y="1598"/>
              <a:ext cx="264" cy="377"/>
            </a:xfrm>
            <a:custGeom>
              <a:avLst/>
              <a:gdLst>
                <a:gd name="T0" fmla="*/ 0 w 244"/>
                <a:gd name="T1" fmla="*/ 1 h 377"/>
                <a:gd name="T2" fmla="*/ 48 w 244"/>
                <a:gd name="T3" fmla="*/ 4 h 377"/>
                <a:gd name="T4" fmla="*/ 85 w 244"/>
                <a:gd name="T5" fmla="*/ 23 h 377"/>
                <a:gd name="T6" fmla="*/ 118 w 244"/>
                <a:gd name="T7" fmla="*/ 64 h 377"/>
                <a:gd name="T8" fmla="*/ 207 w 244"/>
                <a:gd name="T9" fmla="*/ 233 h 377"/>
                <a:gd name="T10" fmla="*/ 126 w 244"/>
                <a:gd name="T11" fmla="*/ 376 h 377"/>
                <a:gd name="T12" fmla="*/ 31 w 244"/>
                <a:gd name="T13" fmla="*/ 227 h 377"/>
                <a:gd name="T14" fmla="*/ 118 w 244"/>
                <a:gd name="T15" fmla="*/ 62 h 377"/>
                <a:gd name="T16" fmla="*/ 157 w 244"/>
                <a:gd name="T17" fmla="*/ 13 h 377"/>
                <a:gd name="T18" fmla="*/ 193 w 244"/>
                <a:gd name="T19" fmla="*/ 4 h 377"/>
                <a:gd name="T20" fmla="*/ 244 w 244"/>
                <a:gd name="T21" fmla="*/ 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4" h="377">
                  <a:moveTo>
                    <a:pt x="0" y="1"/>
                  </a:moveTo>
                  <a:cubicBezTo>
                    <a:pt x="8" y="1"/>
                    <a:pt x="34" y="0"/>
                    <a:pt x="48" y="4"/>
                  </a:cubicBezTo>
                  <a:cubicBezTo>
                    <a:pt x="62" y="8"/>
                    <a:pt x="73" y="13"/>
                    <a:pt x="85" y="23"/>
                  </a:cubicBezTo>
                  <a:cubicBezTo>
                    <a:pt x="97" y="33"/>
                    <a:pt x="98" y="29"/>
                    <a:pt x="118" y="64"/>
                  </a:cubicBezTo>
                  <a:cubicBezTo>
                    <a:pt x="138" y="99"/>
                    <a:pt x="206" y="181"/>
                    <a:pt x="207" y="233"/>
                  </a:cubicBezTo>
                  <a:cubicBezTo>
                    <a:pt x="208" y="285"/>
                    <a:pt x="155" y="377"/>
                    <a:pt x="126" y="376"/>
                  </a:cubicBezTo>
                  <a:cubicBezTo>
                    <a:pt x="97" y="375"/>
                    <a:pt x="32" y="279"/>
                    <a:pt x="31" y="227"/>
                  </a:cubicBezTo>
                  <a:cubicBezTo>
                    <a:pt x="30" y="175"/>
                    <a:pt x="97" y="98"/>
                    <a:pt x="118" y="62"/>
                  </a:cubicBezTo>
                  <a:cubicBezTo>
                    <a:pt x="139" y="26"/>
                    <a:pt x="144" y="23"/>
                    <a:pt x="157" y="13"/>
                  </a:cubicBezTo>
                  <a:cubicBezTo>
                    <a:pt x="170" y="3"/>
                    <a:pt x="179" y="6"/>
                    <a:pt x="193" y="4"/>
                  </a:cubicBezTo>
                  <a:cubicBezTo>
                    <a:pt x="207" y="2"/>
                    <a:pt x="234" y="2"/>
                    <a:pt x="244" y="2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986" name="Freeform 50"/>
            <p:cNvSpPr>
              <a:spLocks/>
            </p:cNvSpPr>
            <p:nvPr/>
          </p:nvSpPr>
          <p:spPr bwMode="auto">
            <a:xfrm>
              <a:off x="674" y="1595"/>
              <a:ext cx="264" cy="377"/>
            </a:xfrm>
            <a:custGeom>
              <a:avLst/>
              <a:gdLst>
                <a:gd name="T0" fmla="*/ 0 w 244"/>
                <a:gd name="T1" fmla="*/ 1 h 377"/>
                <a:gd name="T2" fmla="*/ 48 w 244"/>
                <a:gd name="T3" fmla="*/ 4 h 377"/>
                <a:gd name="T4" fmla="*/ 85 w 244"/>
                <a:gd name="T5" fmla="*/ 23 h 377"/>
                <a:gd name="T6" fmla="*/ 118 w 244"/>
                <a:gd name="T7" fmla="*/ 64 h 377"/>
                <a:gd name="T8" fmla="*/ 207 w 244"/>
                <a:gd name="T9" fmla="*/ 233 h 377"/>
                <a:gd name="T10" fmla="*/ 126 w 244"/>
                <a:gd name="T11" fmla="*/ 376 h 377"/>
                <a:gd name="T12" fmla="*/ 31 w 244"/>
                <a:gd name="T13" fmla="*/ 227 h 377"/>
                <a:gd name="T14" fmla="*/ 118 w 244"/>
                <a:gd name="T15" fmla="*/ 62 h 377"/>
                <a:gd name="T16" fmla="*/ 157 w 244"/>
                <a:gd name="T17" fmla="*/ 13 h 377"/>
                <a:gd name="T18" fmla="*/ 193 w 244"/>
                <a:gd name="T19" fmla="*/ 4 h 377"/>
                <a:gd name="T20" fmla="*/ 244 w 244"/>
                <a:gd name="T21" fmla="*/ 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4" h="377">
                  <a:moveTo>
                    <a:pt x="0" y="1"/>
                  </a:moveTo>
                  <a:cubicBezTo>
                    <a:pt x="8" y="1"/>
                    <a:pt x="34" y="0"/>
                    <a:pt x="48" y="4"/>
                  </a:cubicBezTo>
                  <a:cubicBezTo>
                    <a:pt x="62" y="8"/>
                    <a:pt x="73" y="13"/>
                    <a:pt x="85" y="23"/>
                  </a:cubicBezTo>
                  <a:cubicBezTo>
                    <a:pt x="97" y="33"/>
                    <a:pt x="98" y="29"/>
                    <a:pt x="118" y="64"/>
                  </a:cubicBezTo>
                  <a:cubicBezTo>
                    <a:pt x="138" y="99"/>
                    <a:pt x="206" y="181"/>
                    <a:pt x="207" y="233"/>
                  </a:cubicBezTo>
                  <a:cubicBezTo>
                    <a:pt x="208" y="285"/>
                    <a:pt x="155" y="377"/>
                    <a:pt x="126" y="376"/>
                  </a:cubicBezTo>
                  <a:cubicBezTo>
                    <a:pt x="97" y="375"/>
                    <a:pt x="32" y="279"/>
                    <a:pt x="31" y="227"/>
                  </a:cubicBezTo>
                  <a:cubicBezTo>
                    <a:pt x="30" y="175"/>
                    <a:pt x="97" y="98"/>
                    <a:pt x="118" y="62"/>
                  </a:cubicBezTo>
                  <a:cubicBezTo>
                    <a:pt x="139" y="26"/>
                    <a:pt x="144" y="23"/>
                    <a:pt x="157" y="13"/>
                  </a:cubicBezTo>
                  <a:cubicBezTo>
                    <a:pt x="170" y="3"/>
                    <a:pt x="179" y="6"/>
                    <a:pt x="193" y="4"/>
                  </a:cubicBezTo>
                  <a:cubicBezTo>
                    <a:pt x="207" y="2"/>
                    <a:pt x="234" y="2"/>
                    <a:pt x="244" y="2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987" name="Freeform 51"/>
            <p:cNvSpPr>
              <a:spLocks/>
            </p:cNvSpPr>
            <p:nvPr/>
          </p:nvSpPr>
          <p:spPr bwMode="auto">
            <a:xfrm>
              <a:off x="1648" y="1602"/>
              <a:ext cx="264" cy="377"/>
            </a:xfrm>
            <a:custGeom>
              <a:avLst/>
              <a:gdLst>
                <a:gd name="T0" fmla="*/ 0 w 244"/>
                <a:gd name="T1" fmla="*/ 1 h 377"/>
                <a:gd name="T2" fmla="*/ 48 w 244"/>
                <a:gd name="T3" fmla="*/ 4 h 377"/>
                <a:gd name="T4" fmla="*/ 85 w 244"/>
                <a:gd name="T5" fmla="*/ 23 h 377"/>
                <a:gd name="T6" fmla="*/ 118 w 244"/>
                <a:gd name="T7" fmla="*/ 64 h 377"/>
                <a:gd name="T8" fmla="*/ 207 w 244"/>
                <a:gd name="T9" fmla="*/ 233 h 377"/>
                <a:gd name="T10" fmla="*/ 126 w 244"/>
                <a:gd name="T11" fmla="*/ 376 h 377"/>
                <a:gd name="T12" fmla="*/ 31 w 244"/>
                <a:gd name="T13" fmla="*/ 227 h 377"/>
                <a:gd name="T14" fmla="*/ 118 w 244"/>
                <a:gd name="T15" fmla="*/ 62 h 377"/>
                <a:gd name="T16" fmla="*/ 157 w 244"/>
                <a:gd name="T17" fmla="*/ 13 h 377"/>
                <a:gd name="T18" fmla="*/ 193 w 244"/>
                <a:gd name="T19" fmla="*/ 4 h 377"/>
                <a:gd name="T20" fmla="*/ 244 w 244"/>
                <a:gd name="T21" fmla="*/ 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4" h="377">
                  <a:moveTo>
                    <a:pt x="0" y="1"/>
                  </a:moveTo>
                  <a:cubicBezTo>
                    <a:pt x="8" y="1"/>
                    <a:pt x="34" y="0"/>
                    <a:pt x="48" y="4"/>
                  </a:cubicBezTo>
                  <a:cubicBezTo>
                    <a:pt x="62" y="8"/>
                    <a:pt x="73" y="13"/>
                    <a:pt x="85" y="23"/>
                  </a:cubicBezTo>
                  <a:cubicBezTo>
                    <a:pt x="97" y="33"/>
                    <a:pt x="98" y="29"/>
                    <a:pt x="118" y="64"/>
                  </a:cubicBezTo>
                  <a:cubicBezTo>
                    <a:pt x="138" y="99"/>
                    <a:pt x="206" y="181"/>
                    <a:pt x="207" y="233"/>
                  </a:cubicBezTo>
                  <a:cubicBezTo>
                    <a:pt x="208" y="285"/>
                    <a:pt x="155" y="377"/>
                    <a:pt x="126" y="376"/>
                  </a:cubicBezTo>
                  <a:cubicBezTo>
                    <a:pt x="97" y="375"/>
                    <a:pt x="32" y="279"/>
                    <a:pt x="31" y="227"/>
                  </a:cubicBezTo>
                  <a:cubicBezTo>
                    <a:pt x="30" y="175"/>
                    <a:pt x="97" y="98"/>
                    <a:pt x="118" y="62"/>
                  </a:cubicBezTo>
                  <a:cubicBezTo>
                    <a:pt x="139" y="26"/>
                    <a:pt x="144" y="23"/>
                    <a:pt x="157" y="13"/>
                  </a:cubicBezTo>
                  <a:cubicBezTo>
                    <a:pt x="170" y="3"/>
                    <a:pt x="179" y="6"/>
                    <a:pt x="193" y="4"/>
                  </a:cubicBezTo>
                  <a:cubicBezTo>
                    <a:pt x="207" y="2"/>
                    <a:pt x="234" y="2"/>
                    <a:pt x="244" y="2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988" name="Freeform 52"/>
            <p:cNvSpPr>
              <a:spLocks/>
            </p:cNvSpPr>
            <p:nvPr/>
          </p:nvSpPr>
          <p:spPr bwMode="auto">
            <a:xfrm>
              <a:off x="1882" y="1602"/>
              <a:ext cx="264" cy="377"/>
            </a:xfrm>
            <a:custGeom>
              <a:avLst/>
              <a:gdLst>
                <a:gd name="T0" fmla="*/ 0 w 244"/>
                <a:gd name="T1" fmla="*/ 1 h 377"/>
                <a:gd name="T2" fmla="*/ 48 w 244"/>
                <a:gd name="T3" fmla="*/ 4 h 377"/>
                <a:gd name="T4" fmla="*/ 85 w 244"/>
                <a:gd name="T5" fmla="*/ 23 h 377"/>
                <a:gd name="T6" fmla="*/ 118 w 244"/>
                <a:gd name="T7" fmla="*/ 64 h 377"/>
                <a:gd name="T8" fmla="*/ 207 w 244"/>
                <a:gd name="T9" fmla="*/ 233 h 377"/>
                <a:gd name="T10" fmla="*/ 126 w 244"/>
                <a:gd name="T11" fmla="*/ 376 h 377"/>
                <a:gd name="T12" fmla="*/ 31 w 244"/>
                <a:gd name="T13" fmla="*/ 227 h 377"/>
                <a:gd name="T14" fmla="*/ 118 w 244"/>
                <a:gd name="T15" fmla="*/ 62 h 377"/>
                <a:gd name="T16" fmla="*/ 157 w 244"/>
                <a:gd name="T17" fmla="*/ 13 h 377"/>
                <a:gd name="T18" fmla="*/ 193 w 244"/>
                <a:gd name="T19" fmla="*/ 4 h 377"/>
                <a:gd name="T20" fmla="*/ 244 w 244"/>
                <a:gd name="T21" fmla="*/ 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4" h="377">
                  <a:moveTo>
                    <a:pt x="0" y="1"/>
                  </a:moveTo>
                  <a:cubicBezTo>
                    <a:pt x="8" y="1"/>
                    <a:pt x="34" y="0"/>
                    <a:pt x="48" y="4"/>
                  </a:cubicBezTo>
                  <a:cubicBezTo>
                    <a:pt x="62" y="8"/>
                    <a:pt x="73" y="13"/>
                    <a:pt x="85" y="23"/>
                  </a:cubicBezTo>
                  <a:cubicBezTo>
                    <a:pt x="97" y="33"/>
                    <a:pt x="98" y="29"/>
                    <a:pt x="118" y="64"/>
                  </a:cubicBezTo>
                  <a:cubicBezTo>
                    <a:pt x="138" y="99"/>
                    <a:pt x="206" y="181"/>
                    <a:pt x="207" y="233"/>
                  </a:cubicBezTo>
                  <a:cubicBezTo>
                    <a:pt x="208" y="285"/>
                    <a:pt x="155" y="377"/>
                    <a:pt x="126" y="376"/>
                  </a:cubicBezTo>
                  <a:cubicBezTo>
                    <a:pt x="97" y="375"/>
                    <a:pt x="32" y="279"/>
                    <a:pt x="31" y="227"/>
                  </a:cubicBezTo>
                  <a:cubicBezTo>
                    <a:pt x="30" y="175"/>
                    <a:pt x="97" y="98"/>
                    <a:pt x="118" y="62"/>
                  </a:cubicBezTo>
                  <a:cubicBezTo>
                    <a:pt x="139" y="26"/>
                    <a:pt x="144" y="23"/>
                    <a:pt x="157" y="13"/>
                  </a:cubicBezTo>
                  <a:cubicBezTo>
                    <a:pt x="170" y="3"/>
                    <a:pt x="179" y="6"/>
                    <a:pt x="193" y="4"/>
                  </a:cubicBezTo>
                  <a:cubicBezTo>
                    <a:pt x="207" y="2"/>
                    <a:pt x="234" y="2"/>
                    <a:pt x="244" y="2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7990" name="Line 54"/>
            <p:cNvSpPr>
              <a:spLocks noChangeShapeType="1"/>
            </p:cNvSpPr>
            <p:nvPr/>
          </p:nvSpPr>
          <p:spPr bwMode="auto">
            <a:xfrm flipV="1">
              <a:off x="566" y="1593"/>
              <a:ext cx="117" cy="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8006" name="Freeform 70"/>
            <p:cNvSpPr>
              <a:spLocks/>
            </p:cNvSpPr>
            <p:nvPr/>
          </p:nvSpPr>
          <p:spPr bwMode="auto">
            <a:xfrm>
              <a:off x="1402" y="1600"/>
              <a:ext cx="264" cy="377"/>
            </a:xfrm>
            <a:custGeom>
              <a:avLst/>
              <a:gdLst>
                <a:gd name="T0" fmla="*/ 0 w 244"/>
                <a:gd name="T1" fmla="*/ 1 h 377"/>
                <a:gd name="T2" fmla="*/ 48 w 244"/>
                <a:gd name="T3" fmla="*/ 4 h 377"/>
                <a:gd name="T4" fmla="*/ 85 w 244"/>
                <a:gd name="T5" fmla="*/ 23 h 377"/>
                <a:gd name="T6" fmla="*/ 118 w 244"/>
                <a:gd name="T7" fmla="*/ 64 h 377"/>
                <a:gd name="T8" fmla="*/ 207 w 244"/>
                <a:gd name="T9" fmla="*/ 233 h 377"/>
                <a:gd name="T10" fmla="*/ 126 w 244"/>
                <a:gd name="T11" fmla="*/ 376 h 377"/>
                <a:gd name="T12" fmla="*/ 31 w 244"/>
                <a:gd name="T13" fmla="*/ 227 h 377"/>
                <a:gd name="T14" fmla="*/ 118 w 244"/>
                <a:gd name="T15" fmla="*/ 62 h 377"/>
                <a:gd name="T16" fmla="*/ 157 w 244"/>
                <a:gd name="T17" fmla="*/ 13 h 377"/>
                <a:gd name="T18" fmla="*/ 193 w 244"/>
                <a:gd name="T19" fmla="*/ 4 h 377"/>
                <a:gd name="T20" fmla="*/ 244 w 244"/>
                <a:gd name="T21" fmla="*/ 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4" h="377">
                  <a:moveTo>
                    <a:pt x="0" y="1"/>
                  </a:moveTo>
                  <a:cubicBezTo>
                    <a:pt x="8" y="1"/>
                    <a:pt x="34" y="0"/>
                    <a:pt x="48" y="4"/>
                  </a:cubicBezTo>
                  <a:cubicBezTo>
                    <a:pt x="62" y="8"/>
                    <a:pt x="73" y="13"/>
                    <a:pt x="85" y="23"/>
                  </a:cubicBezTo>
                  <a:cubicBezTo>
                    <a:pt x="97" y="33"/>
                    <a:pt x="98" y="29"/>
                    <a:pt x="118" y="64"/>
                  </a:cubicBezTo>
                  <a:cubicBezTo>
                    <a:pt x="138" y="99"/>
                    <a:pt x="206" y="181"/>
                    <a:pt x="207" y="233"/>
                  </a:cubicBezTo>
                  <a:cubicBezTo>
                    <a:pt x="208" y="285"/>
                    <a:pt x="155" y="377"/>
                    <a:pt x="126" y="376"/>
                  </a:cubicBezTo>
                  <a:cubicBezTo>
                    <a:pt x="97" y="375"/>
                    <a:pt x="32" y="279"/>
                    <a:pt x="31" y="227"/>
                  </a:cubicBezTo>
                  <a:cubicBezTo>
                    <a:pt x="30" y="175"/>
                    <a:pt x="97" y="98"/>
                    <a:pt x="118" y="62"/>
                  </a:cubicBezTo>
                  <a:cubicBezTo>
                    <a:pt x="139" y="26"/>
                    <a:pt x="144" y="23"/>
                    <a:pt x="157" y="13"/>
                  </a:cubicBezTo>
                  <a:cubicBezTo>
                    <a:pt x="170" y="3"/>
                    <a:pt x="179" y="6"/>
                    <a:pt x="193" y="4"/>
                  </a:cubicBezTo>
                  <a:cubicBezTo>
                    <a:pt x="207" y="2"/>
                    <a:pt x="234" y="2"/>
                    <a:pt x="244" y="2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A6238-203F-409E-8492-7118D0676098}" type="slidenum">
              <a:rPr lang="en-GB"/>
              <a:pPr/>
              <a:t>6</a:t>
            </a:fld>
            <a:endParaRPr lang="en-GB"/>
          </a:p>
        </p:txBody>
      </p:sp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 between cavity and oscillating circuit</a:t>
            </a:r>
            <a:endParaRPr lang="de-DE" dirty="0"/>
          </a:p>
        </p:txBody>
      </p:sp>
      <p:sp>
        <p:nvSpPr>
          <p:cNvPr id="808963" name="Line 3"/>
          <p:cNvSpPr>
            <a:spLocks noChangeShapeType="1"/>
          </p:cNvSpPr>
          <p:nvPr/>
        </p:nvSpPr>
        <p:spPr bwMode="auto">
          <a:xfrm>
            <a:off x="6872288" y="16256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8964" name="Line 4"/>
          <p:cNvSpPr>
            <a:spLocks noChangeShapeType="1"/>
          </p:cNvSpPr>
          <p:nvPr/>
        </p:nvSpPr>
        <p:spPr bwMode="auto">
          <a:xfrm>
            <a:off x="7588250" y="1636713"/>
            <a:ext cx="0" cy="812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8965" name="Line 5"/>
          <p:cNvSpPr>
            <a:spLocks noChangeShapeType="1"/>
          </p:cNvSpPr>
          <p:nvPr/>
        </p:nvSpPr>
        <p:spPr bwMode="auto">
          <a:xfrm>
            <a:off x="7600950" y="2025650"/>
            <a:ext cx="9747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8966" name="Line 6"/>
          <p:cNvSpPr>
            <a:spLocks noChangeShapeType="1"/>
          </p:cNvSpPr>
          <p:nvPr/>
        </p:nvSpPr>
        <p:spPr bwMode="auto">
          <a:xfrm>
            <a:off x="5943600" y="2024063"/>
            <a:ext cx="90963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grpSp>
        <p:nvGrpSpPr>
          <p:cNvPr id="808967" name="Group 7"/>
          <p:cNvGrpSpPr>
            <a:grpSpLocks/>
          </p:cNvGrpSpPr>
          <p:nvPr/>
        </p:nvGrpSpPr>
        <p:grpSpPr bwMode="auto">
          <a:xfrm>
            <a:off x="5945188" y="2757488"/>
            <a:ext cx="2646362" cy="612775"/>
            <a:chOff x="688" y="3514"/>
            <a:chExt cx="1539" cy="386"/>
          </a:xfrm>
        </p:grpSpPr>
        <p:sp>
          <p:nvSpPr>
            <p:cNvPr id="808968" name="Line 8"/>
            <p:cNvSpPr>
              <a:spLocks noChangeShapeType="1"/>
            </p:cNvSpPr>
            <p:nvPr/>
          </p:nvSpPr>
          <p:spPr bwMode="auto">
            <a:xfrm flipV="1">
              <a:off x="2119" y="3523"/>
              <a:ext cx="108" cy="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grpSp>
          <p:nvGrpSpPr>
            <p:cNvPr id="808969" name="Group 9"/>
            <p:cNvGrpSpPr>
              <a:grpSpLocks/>
            </p:cNvGrpSpPr>
            <p:nvPr/>
          </p:nvGrpSpPr>
          <p:grpSpPr bwMode="auto">
            <a:xfrm>
              <a:off x="788" y="3516"/>
              <a:ext cx="1359" cy="384"/>
              <a:chOff x="1567" y="2299"/>
              <a:chExt cx="1359" cy="384"/>
            </a:xfrm>
          </p:grpSpPr>
          <p:sp>
            <p:nvSpPr>
              <p:cNvPr id="808970" name="Freeform 10"/>
              <p:cNvSpPr>
                <a:spLocks/>
              </p:cNvSpPr>
              <p:nvPr/>
            </p:nvSpPr>
            <p:spPr bwMode="auto">
              <a:xfrm>
                <a:off x="1802" y="2302"/>
                <a:ext cx="244" cy="377"/>
              </a:xfrm>
              <a:custGeom>
                <a:avLst/>
                <a:gdLst>
                  <a:gd name="T0" fmla="*/ 0 w 244"/>
                  <a:gd name="T1" fmla="*/ 1 h 377"/>
                  <a:gd name="T2" fmla="*/ 48 w 244"/>
                  <a:gd name="T3" fmla="*/ 4 h 377"/>
                  <a:gd name="T4" fmla="*/ 85 w 244"/>
                  <a:gd name="T5" fmla="*/ 23 h 377"/>
                  <a:gd name="T6" fmla="*/ 118 w 244"/>
                  <a:gd name="T7" fmla="*/ 64 h 377"/>
                  <a:gd name="T8" fmla="*/ 207 w 244"/>
                  <a:gd name="T9" fmla="*/ 233 h 377"/>
                  <a:gd name="T10" fmla="*/ 126 w 244"/>
                  <a:gd name="T11" fmla="*/ 376 h 377"/>
                  <a:gd name="T12" fmla="*/ 31 w 244"/>
                  <a:gd name="T13" fmla="*/ 227 h 377"/>
                  <a:gd name="T14" fmla="*/ 118 w 244"/>
                  <a:gd name="T15" fmla="*/ 62 h 377"/>
                  <a:gd name="T16" fmla="*/ 157 w 244"/>
                  <a:gd name="T17" fmla="*/ 13 h 377"/>
                  <a:gd name="T18" fmla="*/ 193 w 244"/>
                  <a:gd name="T19" fmla="*/ 4 h 377"/>
                  <a:gd name="T20" fmla="*/ 244 w 244"/>
                  <a:gd name="T21" fmla="*/ 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4" h="377">
                    <a:moveTo>
                      <a:pt x="0" y="1"/>
                    </a:moveTo>
                    <a:cubicBezTo>
                      <a:pt x="8" y="1"/>
                      <a:pt x="34" y="0"/>
                      <a:pt x="48" y="4"/>
                    </a:cubicBezTo>
                    <a:cubicBezTo>
                      <a:pt x="62" y="8"/>
                      <a:pt x="73" y="13"/>
                      <a:pt x="85" y="23"/>
                    </a:cubicBezTo>
                    <a:cubicBezTo>
                      <a:pt x="97" y="33"/>
                      <a:pt x="98" y="29"/>
                      <a:pt x="118" y="64"/>
                    </a:cubicBezTo>
                    <a:cubicBezTo>
                      <a:pt x="138" y="99"/>
                      <a:pt x="206" y="181"/>
                      <a:pt x="207" y="233"/>
                    </a:cubicBezTo>
                    <a:cubicBezTo>
                      <a:pt x="208" y="285"/>
                      <a:pt x="155" y="377"/>
                      <a:pt x="126" y="376"/>
                    </a:cubicBezTo>
                    <a:cubicBezTo>
                      <a:pt x="97" y="375"/>
                      <a:pt x="32" y="279"/>
                      <a:pt x="31" y="227"/>
                    </a:cubicBezTo>
                    <a:cubicBezTo>
                      <a:pt x="30" y="175"/>
                      <a:pt x="97" y="98"/>
                      <a:pt x="118" y="62"/>
                    </a:cubicBezTo>
                    <a:cubicBezTo>
                      <a:pt x="139" y="26"/>
                      <a:pt x="144" y="23"/>
                      <a:pt x="157" y="13"/>
                    </a:cubicBezTo>
                    <a:cubicBezTo>
                      <a:pt x="170" y="3"/>
                      <a:pt x="179" y="6"/>
                      <a:pt x="193" y="4"/>
                    </a:cubicBezTo>
                    <a:cubicBezTo>
                      <a:pt x="207" y="2"/>
                      <a:pt x="234" y="2"/>
                      <a:pt x="244" y="2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8971" name="Freeform 11"/>
              <p:cNvSpPr>
                <a:spLocks/>
              </p:cNvSpPr>
              <p:nvPr/>
            </p:nvSpPr>
            <p:spPr bwMode="auto">
              <a:xfrm>
                <a:off x="2018" y="2302"/>
                <a:ext cx="244" cy="377"/>
              </a:xfrm>
              <a:custGeom>
                <a:avLst/>
                <a:gdLst>
                  <a:gd name="T0" fmla="*/ 0 w 244"/>
                  <a:gd name="T1" fmla="*/ 1 h 377"/>
                  <a:gd name="T2" fmla="*/ 48 w 244"/>
                  <a:gd name="T3" fmla="*/ 4 h 377"/>
                  <a:gd name="T4" fmla="*/ 85 w 244"/>
                  <a:gd name="T5" fmla="*/ 23 h 377"/>
                  <a:gd name="T6" fmla="*/ 118 w 244"/>
                  <a:gd name="T7" fmla="*/ 64 h 377"/>
                  <a:gd name="T8" fmla="*/ 207 w 244"/>
                  <a:gd name="T9" fmla="*/ 233 h 377"/>
                  <a:gd name="T10" fmla="*/ 126 w 244"/>
                  <a:gd name="T11" fmla="*/ 376 h 377"/>
                  <a:gd name="T12" fmla="*/ 31 w 244"/>
                  <a:gd name="T13" fmla="*/ 227 h 377"/>
                  <a:gd name="T14" fmla="*/ 118 w 244"/>
                  <a:gd name="T15" fmla="*/ 62 h 377"/>
                  <a:gd name="T16" fmla="*/ 157 w 244"/>
                  <a:gd name="T17" fmla="*/ 13 h 377"/>
                  <a:gd name="T18" fmla="*/ 193 w 244"/>
                  <a:gd name="T19" fmla="*/ 4 h 377"/>
                  <a:gd name="T20" fmla="*/ 244 w 244"/>
                  <a:gd name="T21" fmla="*/ 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4" h="377">
                    <a:moveTo>
                      <a:pt x="0" y="1"/>
                    </a:moveTo>
                    <a:cubicBezTo>
                      <a:pt x="8" y="1"/>
                      <a:pt x="34" y="0"/>
                      <a:pt x="48" y="4"/>
                    </a:cubicBezTo>
                    <a:cubicBezTo>
                      <a:pt x="62" y="8"/>
                      <a:pt x="73" y="13"/>
                      <a:pt x="85" y="23"/>
                    </a:cubicBezTo>
                    <a:cubicBezTo>
                      <a:pt x="97" y="33"/>
                      <a:pt x="98" y="29"/>
                      <a:pt x="118" y="64"/>
                    </a:cubicBezTo>
                    <a:cubicBezTo>
                      <a:pt x="138" y="99"/>
                      <a:pt x="206" y="181"/>
                      <a:pt x="207" y="233"/>
                    </a:cubicBezTo>
                    <a:cubicBezTo>
                      <a:pt x="208" y="285"/>
                      <a:pt x="155" y="377"/>
                      <a:pt x="126" y="376"/>
                    </a:cubicBezTo>
                    <a:cubicBezTo>
                      <a:pt x="97" y="375"/>
                      <a:pt x="32" y="279"/>
                      <a:pt x="31" y="227"/>
                    </a:cubicBezTo>
                    <a:cubicBezTo>
                      <a:pt x="30" y="175"/>
                      <a:pt x="97" y="98"/>
                      <a:pt x="118" y="62"/>
                    </a:cubicBezTo>
                    <a:cubicBezTo>
                      <a:pt x="139" y="26"/>
                      <a:pt x="144" y="23"/>
                      <a:pt x="157" y="13"/>
                    </a:cubicBezTo>
                    <a:cubicBezTo>
                      <a:pt x="170" y="3"/>
                      <a:pt x="179" y="6"/>
                      <a:pt x="193" y="4"/>
                    </a:cubicBezTo>
                    <a:cubicBezTo>
                      <a:pt x="207" y="2"/>
                      <a:pt x="234" y="2"/>
                      <a:pt x="244" y="2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8972" name="Freeform 12"/>
              <p:cNvSpPr>
                <a:spLocks/>
              </p:cNvSpPr>
              <p:nvPr/>
            </p:nvSpPr>
            <p:spPr bwMode="auto">
              <a:xfrm>
                <a:off x="1567" y="2299"/>
                <a:ext cx="244" cy="377"/>
              </a:xfrm>
              <a:custGeom>
                <a:avLst/>
                <a:gdLst>
                  <a:gd name="T0" fmla="*/ 0 w 244"/>
                  <a:gd name="T1" fmla="*/ 1 h 377"/>
                  <a:gd name="T2" fmla="*/ 48 w 244"/>
                  <a:gd name="T3" fmla="*/ 4 h 377"/>
                  <a:gd name="T4" fmla="*/ 85 w 244"/>
                  <a:gd name="T5" fmla="*/ 23 h 377"/>
                  <a:gd name="T6" fmla="*/ 118 w 244"/>
                  <a:gd name="T7" fmla="*/ 64 h 377"/>
                  <a:gd name="T8" fmla="*/ 207 w 244"/>
                  <a:gd name="T9" fmla="*/ 233 h 377"/>
                  <a:gd name="T10" fmla="*/ 126 w 244"/>
                  <a:gd name="T11" fmla="*/ 376 h 377"/>
                  <a:gd name="T12" fmla="*/ 31 w 244"/>
                  <a:gd name="T13" fmla="*/ 227 h 377"/>
                  <a:gd name="T14" fmla="*/ 118 w 244"/>
                  <a:gd name="T15" fmla="*/ 62 h 377"/>
                  <a:gd name="T16" fmla="*/ 157 w 244"/>
                  <a:gd name="T17" fmla="*/ 13 h 377"/>
                  <a:gd name="T18" fmla="*/ 193 w 244"/>
                  <a:gd name="T19" fmla="*/ 4 h 377"/>
                  <a:gd name="T20" fmla="*/ 244 w 244"/>
                  <a:gd name="T21" fmla="*/ 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4" h="377">
                    <a:moveTo>
                      <a:pt x="0" y="1"/>
                    </a:moveTo>
                    <a:cubicBezTo>
                      <a:pt x="8" y="1"/>
                      <a:pt x="34" y="0"/>
                      <a:pt x="48" y="4"/>
                    </a:cubicBezTo>
                    <a:cubicBezTo>
                      <a:pt x="62" y="8"/>
                      <a:pt x="73" y="13"/>
                      <a:pt x="85" y="23"/>
                    </a:cubicBezTo>
                    <a:cubicBezTo>
                      <a:pt x="97" y="33"/>
                      <a:pt x="98" y="29"/>
                      <a:pt x="118" y="64"/>
                    </a:cubicBezTo>
                    <a:cubicBezTo>
                      <a:pt x="138" y="99"/>
                      <a:pt x="206" y="181"/>
                      <a:pt x="207" y="233"/>
                    </a:cubicBezTo>
                    <a:cubicBezTo>
                      <a:pt x="208" y="285"/>
                      <a:pt x="155" y="377"/>
                      <a:pt x="126" y="376"/>
                    </a:cubicBezTo>
                    <a:cubicBezTo>
                      <a:pt x="97" y="375"/>
                      <a:pt x="32" y="279"/>
                      <a:pt x="31" y="227"/>
                    </a:cubicBezTo>
                    <a:cubicBezTo>
                      <a:pt x="30" y="175"/>
                      <a:pt x="97" y="98"/>
                      <a:pt x="118" y="62"/>
                    </a:cubicBezTo>
                    <a:cubicBezTo>
                      <a:pt x="139" y="26"/>
                      <a:pt x="144" y="23"/>
                      <a:pt x="157" y="13"/>
                    </a:cubicBezTo>
                    <a:cubicBezTo>
                      <a:pt x="170" y="3"/>
                      <a:pt x="179" y="6"/>
                      <a:pt x="193" y="4"/>
                    </a:cubicBezTo>
                    <a:cubicBezTo>
                      <a:pt x="207" y="2"/>
                      <a:pt x="234" y="2"/>
                      <a:pt x="244" y="2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8973" name="Freeform 13"/>
              <p:cNvSpPr>
                <a:spLocks/>
              </p:cNvSpPr>
              <p:nvPr/>
            </p:nvSpPr>
            <p:spPr bwMode="auto">
              <a:xfrm>
                <a:off x="2466" y="2306"/>
                <a:ext cx="244" cy="377"/>
              </a:xfrm>
              <a:custGeom>
                <a:avLst/>
                <a:gdLst>
                  <a:gd name="T0" fmla="*/ 0 w 244"/>
                  <a:gd name="T1" fmla="*/ 1 h 377"/>
                  <a:gd name="T2" fmla="*/ 48 w 244"/>
                  <a:gd name="T3" fmla="*/ 4 h 377"/>
                  <a:gd name="T4" fmla="*/ 85 w 244"/>
                  <a:gd name="T5" fmla="*/ 23 h 377"/>
                  <a:gd name="T6" fmla="*/ 118 w 244"/>
                  <a:gd name="T7" fmla="*/ 64 h 377"/>
                  <a:gd name="T8" fmla="*/ 207 w 244"/>
                  <a:gd name="T9" fmla="*/ 233 h 377"/>
                  <a:gd name="T10" fmla="*/ 126 w 244"/>
                  <a:gd name="T11" fmla="*/ 376 h 377"/>
                  <a:gd name="T12" fmla="*/ 31 w 244"/>
                  <a:gd name="T13" fmla="*/ 227 h 377"/>
                  <a:gd name="T14" fmla="*/ 118 w 244"/>
                  <a:gd name="T15" fmla="*/ 62 h 377"/>
                  <a:gd name="T16" fmla="*/ 157 w 244"/>
                  <a:gd name="T17" fmla="*/ 13 h 377"/>
                  <a:gd name="T18" fmla="*/ 193 w 244"/>
                  <a:gd name="T19" fmla="*/ 4 h 377"/>
                  <a:gd name="T20" fmla="*/ 244 w 244"/>
                  <a:gd name="T21" fmla="*/ 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4" h="377">
                    <a:moveTo>
                      <a:pt x="0" y="1"/>
                    </a:moveTo>
                    <a:cubicBezTo>
                      <a:pt x="8" y="1"/>
                      <a:pt x="34" y="0"/>
                      <a:pt x="48" y="4"/>
                    </a:cubicBezTo>
                    <a:cubicBezTo>
                      <a:pt x="62" y="8"/>
                      <a:pt x="73" y="13"/>
                      <a:pt x="85" y="23"/>
                    </a:cubicBezTo>
                    <a:cubicBezTo>
                      <a:pt x="97" y="33"/>
                      <a:pt x="98" y="29"/>
                      <a:pt x="118" y="64"/>
                    </a:cubicBezTo>
                    <a:cubicBezTo>
                      <a:pt x="138" y="99"/>
                      <a:pt x="206" y="181"/>
                      <a:pt x="207" y="233"/>
                    </a:cubicBezTo>
                    <a:cubicBezTo>
                      <a:pt x="208" y="285"/>
                      <a:pt x="155" y="377"/>
                      <a:pt x="126" y="376"/>
                    </a:cubicBezTo>
                    <a:cubicBezTo>
                      <a:pt x="97" y="375"/>
                      <a:pt x="32" y="279"/>
                      <a:pt x="31" y="227"/>
                    </a:cubicBezTo>
                    <a:cubicBezTo>
                      <a:pt x="30" y="175"/>
                      <a:pt x="97" y="98"/>
                      <a:pt x="118" y="62"/>
                    </a:cubicBezTo>
                    <a:cubicBezTo>
                      <a:pt x="139" y="26"/>
                      <a:pt x="144" y="23"/>
                      <a:pt x="157" y="13"/>
                    </a:cubicBezTo>
                    <a:cubicBezTo>
                      <a:pt x="170" y="3"/>
                      <a:pt x="179" y="6"/>
                      <a:pt x="193" y="4"/>
                    </a:cubicBezTo>
                    <a:cubicBezTo>
                      <a:pt x="207" y="2"/>
                      <a:pt x="234" y="2"/>
                      <a:pt x="244" y="2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8974" name="Freeform 14"/>
              <p:cNvSpPr>
                <a:spLocks/>
              </p:cNvSpPr>
              <p:nvPr/>
            </p:nvSpPr>
            <p:spPr bwMode="auto">
              <a:xfrm>
                <a:off x="2682" y="2306"/>
                <a:ext cx="244" cy="377"/>
              </a:xfrm>
              <a:custGeom>
                <a:avLst/>
                <a:gdLst>
                  <a:gd name="T0" fmla="*/ 0 w 244"/>
                  <a:gd name="T1" fmla="*/ 1 h 377"/>
                  <a:gd name="T2" fmla="*/ 48 w 244"/>
                  <a:gd name="T3" fmla="*/ 4 h 377"/>
                  <a:gd name="T4" fmla="*/ 85 w 244"/>
                  <a:gd name="T5" fmla="*/ 23 h 377"/>
                  <a:gd name="T6" fmla="*/ 118 w 244"/>
                  <a:gd name="T7" fmla="*/ 64 h 377"/>
                  <a:gd name="T8" fmla="*/ 207 w 244"/>
                  <a:gd name="T9" fmla="*/ 233 h 377"/>
                  <a:gd name="T10" fmla="*/ 126 w 244"/>
                  <a:gd name="T11" fmla="*/ 376 h 377"/>
                  <a:gd name="T12" fmla="*/ 31 w 244"/>
                  <a:gd name="T13" fmla="*/ 227 h 377"/>
                  <a:gd name="T14" fmla="*/ 118 w 244"/>
                  <a:gd name="T15" fmla="*/ 62 h 377"/>
                  <a:gd name="T16" fmla="*/ 157 w 244"/>
                  <a:gd name="T17" fmla="*/ 13 h 377"/>
                  <a:gd name="T18" fmla="*/ 193 w 244"/>
                  <a:gd name="T19" fmla="*/ 4 h 377"/>
                  <a:gd name="T20" fmla="*/ 244 w 244"/>
                  <a:gd name="T21" fmla="*/ 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4" h="377">
                    <a:moveTo>
                      <a:pt x="0" y="1"/>
                    </a:moveTo>
                    <a:cubicBezTo>
                      <a:pt x="8" y="1"/>
                      <a:pt x="34" y="0"/>
                      <a:pt x="48" y="4"/>
                    </a:cubicBezTo>
                    <a:cubicBezTo>
                      <a:pt x="62" y="8"/>
                      <a:pt x="73" y="13"/>
                      <a:pt x="85" y="23"/>
                    </a:cubicBezTo>
                    <a:cubicBezTo>
                      <a:pt x="97" y="33"/>
                      <a:pt x="98" y="29"/>
                      <a:pt x="118" y="64"/>
                    </a:cubicBezTo>
                    <a:cubicBezTo>
                      <a:pt x="138" y="99"/>
                      <a:pt x="206" y="181"/>
                      <a:pt x="207" y="233"/>
                    </a:cubicBezTo>
                    <a:cubicBezTo>
                      <a:pt x="208" y="285"/>
                      <a:pt x="155" y="377"/>
                      <a:pt x="126" y="376"/>
                    </a:cubicBezTo>
                    <a:cubicBezTo>
                      <a:pt x="97" y="375"/>
                      <a:pt x="32" y="279"/>
                      <a:pt x="31" y="227"/>
                    </a:cubicBezTo>
                    <a:cubicBezTo>
                      <a:pt x="30" y="175"/>
                      <a:pt x="97" y="98"/>
                      <a:pt x="118" y="62"/>
                    </a:cubicBezTo>
                    <a:cubicBezTo>
                      <a:pt x="139" y="26"/>
                      <a:pt x="144" y="23"/>
                      <a:pt x="157" y="13"/>
                    </a:cubicBezTo>
                    <a:cubicBezTo>
                      <a:pt x="170" y="3"/>
                      <a:pt x="179" y="6"/>
                      <a:pt x="193" y="4"/>
                    </a:cubicBezTo>
                    <a:cubicBezTo>
                      <a:pt x="207" y="2"/>
                      <a:pt x="234" y="2"/>
                      <a:pt x="244" y="2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8975" name="Freeform 15"/>
              <p:cNvSpPr>
                <a:spLocks/>
              </p:cNvSpPr>
              <p:nvPr/>
            </p:nvSpPr>
            <p:spPr bwMode="auto">
              <a:xfrm>
                <a:off x="2231" y="2303"/>
                <a:ext cx="244" cy="377"/>
              </a:xfrm>
              <a:custGeom>
                <a:avLst/>
                <a:gdLst>
                  <a:gd name="T0" fmla="*/ 0 w 244"/>
                  <a:gd name="T1" fmla="*/ 1 h 377"/>
                  <a:gd name="T2" fmla="*/ 48 w 244"/>
                  <a:gd name="T3" fmla="*/ 4 h 377"/>
                  <a:gd name="T4" fmla="*/ 85 w 244"/>
                  <a:gd name="T5" fmla="*/ 23 h 377"/>
                  <a:gd name="T6" fmla="*/ 118 w 244"/>
                  <a:gd name="T7" fmla="*/ 64 h 377"/>
                  <a:gd name="T8" fmla="*/ 207 w 244"/>
                  <a:gd name="T9" fmla="*/ 233 h 377"/>
                  <a:gd name="T10" fmla="*/ 126 w 244"/>
                  <a:gd name="T11" fmla="*/ 376 h 377"/>
                  <a:gd name="T12" fmla="*/ 31 w 244"/>
                  <a:gd name="T13" fmla="*/ 227 h 377"/>
                  <a:gd name="T14" fmla="*/ 118 w 244"/>
                  <a:gd name="T15" fmla="*/ 62 h 377"/>
                  <a:gd name="T16" fmla="*/ 157 w 244"/>
                  <a:gd name="T17" fmla="*/ 13 h 377"/>
                  <a:gd name="T18" fmla="*/ 193 w 244"/>
                  <a:gd name="T19" fmla="*/ 4 h 377"/>
                  <a:gd name="T20" fmla="*/ 244 w 244"/>
                  <a:gd name="T21" fmla="*/ 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4" h="377">
                    <a:moveTo>
                      <a:pt x="0" y="1"/>
                    </a:moveTo>
                    <a:cubicBezTo>
                      <a:pt x="8" y="1"/>
                      <a:pt x="34" y="0"/>
                      <a:pt x="48" y="4"/>
                    </a:cubicBezTo>
                    <a:cubicBezTo>
                      <a:pt x="62" y="8"/>
                      <a:pt x="73" y="13"/>
                      <a:pt x="85" y="23"/>
                    </a:cubicBezTo>
                    <a:cubicBezTo>
                      <a:pt x="97" y="33"/>
                      <a:pt x="98" y="29"/>
                      <a:pt x="118" y="64"/>
                    </a:cubicBezTo>
                    <a:cubicBezTo>
                      <a:pt x="138" y="99"/>
                      <a:pt x="206" y="181"/>
                      <a:pt x="207" y="233"/>
                    </a:cubicBezTo>
                    <a:cubicBezTo>
                      <a:pt x="208" y="285"/>
                      <a:pt x="155" y="377"/>
                      <a:pt x="126" y="376"/>
                    </a:cubicBezTo>
                    <a:cubicBezTo>
                      <a:pt x="97" y="375"/>
                      <a:pt x="32" y="279"/>
                      <a:pt x="31" y="227"/>
                    </a:cubicBezTo>
                    <a:cubicBezTo>
                      <a:pt x="30" y="175"/>
                      <a:pt x="97" y="98"/>
                      <a:pt x="118" y="62"/>
                    </a:cubicBezTo>
                    <a:cubicBezTo>
                      <a:pt x="139" y="26"/>
                      <a:pt x="144" y="23"/>
                      <a:pt x="157" y="13"/>
                    </a:cubicBezTo>
                    <a:cubicBezTo>
                      <a:pt x="170" y="3"/>
                      <a:pt x="179" y="6"/>
                      <a:pt x="193" y="4"/>
                    </a:cubicBezTo>
                    <a:cubicBezTo>
                      <a:pt x="207" y="2"/>
                      <a:pt x="234" y="2"/>
                      <a:pt x="244" y="2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</p:grpSp>
        <p:sp>
          <p:nvSpPr>
            <p:cNvPr id="808976" name="Line 16"/>
            <p:cNvSpPr>
              <a:spLocks noChangeShapeType="1"/>
            </p:cNvSpPr>
            <p:nvPr/>
          </p:nvSpPr>
          <p:spPr bwMode="auto">
            <a:xfrm flipV="1">
              <a:off x="688" y="3514"/>
              <a:ext cx="108" cy="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sp>
        <p:nvSpPr>
          <p:cNvPr id="808977" name="Line 17"/>
          <p:cNvSpPr>
            <a:spLocks noChangeShapeType="1"/>
          </p:cNvSpPr>
          <p:nvPr/>
        </p:nvSpPr>
        <p:spPr bwMode="auto">
          <a:xfrm flipV="1">
            <a:off x="8585200" y="2022475"/>
            <a:ext cx="0" cy="19907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8978" name="Line 18"/>
          <p:cNvSpPr>
            <a:spLocks noChangeShapeType="1"/>
          </p:cNvSpPr>
          <p:nvPr/>
        </p:nvSpPr>
        <p:spPr bwMode="auto">
          <a:xfrm flipV="1">
            <a:off x="5938838" y="2022475"/>
            <a:ext cx="0" cy="1981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8979" name="Rectangle 19"/>
          <p:cNvSpPr>
            <a:spLocks noChangeArrowheads="1"/>
          </p:cNvSpPr>
          <p:nvPr/>
        </p:nvSpPr>
        <p:spPr bwMode="auto">
          <a:xfrm>
            <a:off x="6562725" y="3803650"/>
            <a:ext cx="1470025" cy="438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08980" name="Line 20"/>
          <p:cNvSpPr>
            <a:spLocks noChangeShapeType="1"/>
          </p:cNvSpPr>
          <p:nvPr/>
        </p:nvSpPr>
        <p:spPr bwMode="auto">
          <a:xfrm>
            <a:off x="5948363" y="4000500"/>
            <a:ext cx="62706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8981" name="Line 21"/>
          <p:cNvSpPr>
            <a:spLocks noChangeShapeType="1"/>
          </p:cNvSpPr>
          <p:nvPr/>
        </p:nvSpPr>
        <p:spPr bwMode="auto">
          <a:xfrm>
            <a:off x="8032750" y="4019550"/>
            <a:ext cx="55403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8982" name="Text Box 22"/>
          <p:cNvSpPr txBox="1">
            <a:spLocks noChangeArrowheads="1"/>
          </p:cNvSpPr>
          <p:nvPr/>
        </p:nvSpPr>
        <p:spPr bwMode="auto">
          <a:xfrm>
            <a:off x="249238" y="1171575"/>
            <a:ext cx="9004300" cy="44012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Oscillating circuit with capacitor, 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coil and resistance.</a:t>
            </a:r>
            <a:endParaRPr lang="fr-CH" b="0" dirty="0">
              <a:solidFill>
                <a:schemeClr val="tx1"/>
              </a:solidFill>
            </a:endParaRPr>
          </a:p>
          <a:p>
            <a:endParaRPr lang="fr-CH" b="0" dirty="0">
              <a:solidFill>
                <a:schemeClr val="tx1"/>
              </a:solidFill>
            </a:endParaRPr>
          </a:p>
          <a:p>
            <a:endParaRPr lang="fr-CH" b="0" dirty="0">
              <a:solidFill>
                <a:schemeClr val="tx1"/>
              </a:solidFill>
            </a:endParaRPr>
          </a:p>
          <a:p>
            <a:endParaRPr lang="fr-CH" b="0" dirty="0">
              <a:solidFill>
                <a:schemeClr val="tx1"/>
              </a:solidFill>
            </a:endParaRPr>
          </a:p>
          <a:p>
            <a:endParaRPr lang="fr-CH" b="0" dirty="0">
              <a:solidFill>
                <a:schemeClr val="tx1"/>
              </a:solidFill>
            </a:endParaRPr>
          </a:p>
          <a:p>
            <a:endParaRPr lang="fr-CH" b="0" dirty="0">
              <a:solidFill>
                <a:schemeClr val="tx1"/>
              </a:solidFill>
            </a:endParaRPr>
          </a:p>
          <a:p>
            <a:endParaRPr lang="fr-CH" b="0" dirty="0">
              <a:solidFill>
                <a:schemeClr val="tx1"/>
              </a:solidFill>
            </a:endParaRPr>
          </a:p>
          <a:p>
            <a:endParaRPr lang="fr-CH" b="0" dirty="0">
              <a:solidFill>
                <a:schemeClr val="tx1"/>
              </a:solidFill>
            </a:endParaRPr>
          </a:p>
          <a:p>
            <a:endParaRPr lang="fr-CH" b="0" dirty="0">
              <a:solidFill>
                <a:schemeClr val="tx1"/>
              </a:solidFill>
            </a:endParaRPr>
          </a:p>
          <a:p>
            <a:endParaRPr lang="fr-CH" b="0" dirty="0">
              <a:solidFill>
                <a:schemeClr val="tx1"/>
              </a:solidFill>
            </a:endParaRPr>
          </a:p>
          <a:p>
            <a:endParaRPr lang="fr-CH" b="0" dirty="0">
              <a:solidFill>
                <a:schemeClr val="tx1"/>
              </a:solidFill>
            </a:endParaRPr>
          </a:p>
          <a:p>
            <a:endParaRPr lang="fr-CH" b="0" dirty="0">
              <a:solidFill>
                <a:schemeClr val="tx1"/>
              </a:solidFill>
            </a:endParaRPr>
          </a:p>
          <a:p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808983" name="Line 23"/>
          <p:cNvSpPr>
            <a:spLocks noChangeAspect="1" noChangeShapeType="1"/>
          </p:cNvSpPr>
          <p:nvPr/>
        </p:nvSpPr>
        <p:spPr bwMode="auto">
          <a:xfrm flipV="1">
            <a:off x="6880225" y="1889125"/>
            <a:ext cx="6873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8984" name="Line 24"/>
          <p:cNvSpPr>
            <a:spLocks noChangeAspect="1" noChangeShapeType="1"/>
          </p:cNvSpPr>
          <p:nvPr/>
        </p:nvSpPr>
        <p:spPr bwMode="auto">
          <a:xfrm flipV="1">
            <a:off x="6875463" y="2141538"/>
            <a:ext cx="685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8985" name="Line 25"/>
          <p:cNvSpPr>
            <a:spLocks noChangeAspect="1" noChangeShapeType="1"/>
          </p:cNvSpPr>
          <p:nvPr/>
        </p:nvSpPr>
        <p:spPr bwMode="auto">
          <a:xfrm flipV="1">
            <a:off x="6886575" y="2351088"/>
            <a:ext cx="685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08986" name="Line 26"/>
          <p:cNvSpPr>
            <a:spLocks noChangeAspect="1" noChangeShapeType="1"/>
          </p:cNvSpPr>
          <p:nvPr/>
        </p:nvSpPr>
        <p:spPr bwMode="auto">
          <a:xfrm flipV="1">
            <a:off x="6880225" y="1717675"/>
            <a:ext cx="6873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graphicFrame>
        <p:nvGraphicFramePr>
          <p:cNvPr id="808987" name="Objec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643517"/>
              </p:ext>
            </p:extLst>
          </p:nvPr>
        </p:nvGraphicFramePr>
        <p:xfrm>
          <a:off x="608013" y="2298700"/>
          <a:ext cx="4284662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34" name="Equation" r:id="rId3" imgW="4140000" imgH="3009600" progId="Equation.3">
                  <p:embed/>
                </p:oleObj>
              </mc:Choice>
              <mc:Fallback>
                <p:oleObj name="Equation" r:id="rId3" imgW="4140000" imgH="3009600" progId="Equation.3">
                  <p:embed/>
                  <p:pic>
                    <p:nvPicPr>
                      <p:cNvPr id="0" name="Object 27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2298700"/>
                        <a:ext cx="4284662" cy="30099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8988" name="Text Box 28"/>
          <p:cNvSpPr txBox="1">
            <a:spLocks noChangeArrowheads="1"/>
          </p:cNvSpPr>
          <p:nvPr/>
        </p:nvSpPr>
        <p:spPr bwMode="auto">
          <a:xfrm>
            <a:off x="7820025" y="1422400"/>
            <a:ext cx="363538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H" b="0">
                <a:solidFill>
                  <a:schemeClr val="tx1"/>
                </a:solidFill>
              </a:rPr>
              <a:t>C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808989" name="Text Box 29"/>
          <p:cNvSpPr txBox="1">
            <a:spLocks noChangeArrowheads="1"/>
          </p:cNvSpPr>
          <p:nvPr/>
        </p:nvSpPr>
        <p:spPr bwMode="auto">
          <a:xfrm>
            <a:off x="8658225" y="2849563"/>
            <a:ext cx="325438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H" b="0">
                <a:solidFill>
                  <a:srgbClr val="008000"/>
                </a:solidFill>
              </a:rPr>
              <a:t>L</a:t>
            </a:r>
            <a:endParaRPr lang="en-GB" b="0">
              <a:solidFill>
                <a:srgbClr val="008000"/>
              </a:solidFill>
            </a:endParaRPr>
          </a:p>
        </p:txBody>
      </p:sp>
      <p:sp>
        <p:nvSpPr>
          <p:cNvPr id="808990" name="Text Box 30"/>
          <p:cNvSpPr txBox="1">
            <a:spLocks noChangeArrowheads="1"/>
          </p:cNvSpPr>
          <p:nvPr/>
        </p:nvSpPr>
        <p:spPr bwMode="auto">
          <a:xfrm>
            <a:off x="6575425" y="3825875"/>
            <a:ext cx="1458995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CH" b="0" dirty="0">
                <a:solidFill>
                  <a:schemeClr val="tx1"/>
                </a:solidFill>
              </a:rPr>
              <a:t>R</a:t>
            </a:r>
            <a:endParaRPr lang="en-GB" b="0" dirty="0">
              <a:solidFill>
                <a:schemeClr val="tx1"/>
              </a:solidFill>
            </a:endParaRPr>
          </a:p>
        </p:txBody>
      </p:sp>
      <p:graphicFrame>
        <p:nvGraphicFramePr>
          <p:cNvPr id="808991" name="Object 31"/>
          <p:cNvGraphicFramePr>
            <a:graphicFrameLocks/>
          </p:cNvGraphicFramePr>
          <p:nvPr/>
        </p:nvGraphicFramePr>
        <p:xfrm>
          <a:off x="6948488" y="1219200"/>
          <a:ext cx="584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35" name="Equation" r:id="rId5" imgW="533160" imgH="355320" progId="Equation.3">
                  <p:embed/>
                </p:oleObj>
              </mc:Choice>
              <mc:Fallback>
                <p:oleObj name="Equation" r:id="rId5" imgW="533160" imgH="355320" progId="Equation.3">
                  <p:embed/>
                  <p:pic>
                    <p:nvPicPr>
                      <p:cNvPr id="0" name="Object 3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1219200"/>
                        <a:ext cx="584200" cy="3556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2250" y="293688"/>
            <a:ext cx="9328150" cy="1223962"/>
          </a:xfrm>
        </p:spPr>
        <p:txBody>
          <a:bodyPr/>
          <a:lstStyle/>
          <a:p>
            <a:pPr marL="0" indent="0"/>
            <a:r>
              <a:rPr lang="en-US" dirty="0" smtClean="0"/>
              <a:t>For a frequency of 100 MHz, a typical value for an accelerator, the inductance of the coil and the capacity of the condenser must be chosen very small. Example:</a:t>
            </a:r>
            <a:endParaRPr lang="fr-CH" dirty="0"/>
          </a:p>
          <a:p>
            <a:pPr>
              <a:lnSpc>
                <a:spcPct val="80000"/>
              </a:lnSpc>
            </a:pPr>
            <a:endParaRPr lang="en-GB" dirty="0"/>
          </a:p>
        </p:txBody>
      </p:sp>
      <p:pic>
        <p:nvPicPr>
          <p:cNvPr id="822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06" y="1089619"/>
            <a:ext cx="8886013" cy="5622466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ED5E-FDC5-49F2-BEC8-FEDFE85360A4}" type="slidenum">
              <a:rPr lang="en-GB"/>
              <a:pPr/>
              <a:t>8</a:t>
            </a:fld>
            <a:endParaRPr lang="en-GB"/>
          </a:p>
        </p:txBody>
      </p:sp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oscillating circuit to the cavity</a:t>
            </a:r>
            <a:endParaRPr lang="de-DE" dirty="0"/>
          </a:p>
        </p:txBody>
      </p:sp>
      <p:sp>
        <p:nvSpPr>
          <p:cNvPr id="811011" name="Line 3"/>
          <p:cNvSpPr>
            <a:spLocks noChangeShapeType="1"/>
          </p:cNvSpPr>
          <p:nvPr/>
        </p:nvSpPr>
        <p:spPr bwMode="auto">
          <a:xfrm>
            <a:off x="1417638" y="1274763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12" name="Line 4"/>
          <p:cNvSpPr>
            <a:spLocks noChangeShapeType="1"/>
          </p:cNvSpPr>
          <p:nvPr/>
        </p:nvSpPr>
        <p:spPr bwMode="auto">
          <a:xfrm>
            <a:off x="2132013" y="1285875"/>
            <a:ext cx="0" cy="812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13" name="Line 5"/>
          <p:cNvSpPr>
            <a:spLocks noChangeShapeType="1"/>
          </p:cNvSpPr>
          <p:nvPr/>
        </p:nvSpPr>
        <p:spPr bwMode="auto">
          <a:xfrm>
            <a:off x="2146300" y="1674813"/>
            <a:ext cx="97313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14" name="Line 6"/>
          <p:cNvSpPr>
            <a:spLocks noChangeShapeType="1"/>
          </p:cNvSpPr>
          <p:nvPr/>
        </p:nvSpPr>
        <p:spPr bwMode="auto">
          <a:xfrm>
            <a:off x="488950" y="1673225"/>
            <a:ext cx="90963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grpSp>
        <p:nvGrpSpPr>
          <p:cNvPr id="811015" name="Group 7"/>
          <p:cNvGrpSpPr>
            <a:grpSpLocks/>
          </p:cNvGrpSpPr>
          <p:nvPr/>
        </p:nvGrpSpPr>
        <p:grpSpPr bwMode="auto">
          <a:xfrm>
            <a:off x="490538" y="2940050"/>
            <a:ext cx="2646362" cy="612775"/>
            <a:chOff x="688" y="3514"/>
            <a:chExt cx="1539" cy="386"/>
          </a:xfrm>
        </p:grpSpPr>
        <p:sp>
          <p:nvSpPr>
            <p:cNvPr id="811016" name="Line 8"/>
            <p:cNvSpPr>
              <a:spLocks noChangeShapeType="1"/>
            </p:cNvSpPr>
            <p:nvPr/>
          </p:nvSpPr>
          <p:spPr bwMode="auto">
            <a:xfrm flipV="1">
              <a:off x="2119" y="3523"/>
              <a:ext cx="108" cy="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grpSp>
          <p:nvGrpSpPr>
            <p:cNvPr id="811017" name="Group 9"/>
            <p:cNvGrpSpPr>
              <a:grpSpLocks/>
            </p:cNvGrpSpPr>
            <p:nvPr/>
          </p:nvGrpSpPr>
          <p:grpSpPr bwMode="auto">
            <a:xfrm>
              <a:off x="788" y="3516"/>
              <a:ext cx="1359" cy="384"/>
              <a:chOff x="1567" y="2299"/>
              <a:chExt cx="1359" cy="384"/>
            </a:xfrm>
          </p:grpSpPr>
          <p:sp>
            <p:nvSpPr>
              <p:cNvPr id="811018" name="Freeform 10"/>
              <p:cNvSpPr>
                <a:spLocks/>
              </p:cNvSpPr>
              <p:nvPr/>
            </p:nvSpPr>
            <p:spPr bwMode="auto">
              <a:xfrm>
                <a:off x="1802" y="2302"/>
                <a:ext cx="244" cy="377"/>
              </a:xfrm>
              <a:custGeom>
                <a:avLst/>
                <a:gdLst>
                  <a:gd name="T0" fmla="*/ 0 w 244"/>
                  <a:gd name="T1" fmla="*/ 1 h 377"/>
                  <a:gd name="T2" fmla="*/ 48 w 244"/>
                  <a:gd name="T3" fmla="*/ 4 h 377"/>
                  <a:gd name="T4" fmla="*/ 85 w 244"/>
                  <a:gd name="T5" fmla="*/ 23 h 377"/>
                  <a:gd name="T6" fmla="*/ 118 w 244"/>
                  <a:gd name="T7" fmla="*/ 64 h 377"/>
                  <a:gd name="T8" fmla="*/ 207 w 244"/>
                  <a:gd name="T9" fmla="*/ 233 h 377"/>
                  <a:gd name="T10" fmla="*/ 126 w 244"/>
                  <a:gd name="T11" fmla="*/ 376 h 377"/>
                  <a:gd name="T12" fmla="*/ 31 w 244"/>
                  <a:gd name="T13" fmla="*/ 227 h 377"/>
                  <a:gd name="T14" fmla="*/ 118 w 244"/>
                  <a:gd name="T15" fmla="*/ 62 h 377"/>
                  <a:gd name="T16" fmla="*/ 157 w 244"/>
                  <a:gd name="T17" fmla="*/ 13 h 377"/>
                  <a:gd name="T18" fmla="*/ 193 w 244"/>
                  <a:gd name="T19" fmla="*/ 4 h 377"/>
                  <a:gd name="T20" fmla="*/ 244 w 244"/>
                  <a:gd name="T21" fmla="*/ 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4" h="377">
                    <a:moveTo>
                      <a:pt x="0" y="1"/>
                    </a:moveTo>
                    <a:cubicBezTo>
                      <a:pt x="8" y="1"/>
                      <a:pt x="34" y="0"/>
                      <a:pt x="48" y="4"/>
                    </a:cubicBezTo>
                    <a:cubicBezTo>
                      <a:pt x="62" y="8"/>
                      <a:pt x="73" y="13"/>
                      <a:pt x="85" y="23"/>
                    </a:cubicBezTo>
                    <a:cubicBezTo>
                      <a:pt x="97" y="33"/>
                      <a:pt x="98" y="29"/>
                      <a:pt x="118" y="64"/>
                    </a:cubicBezTo>
                    <a:cubicBezTo>
                      <a:pt x="138" y="99"/>
                      <a:pt x="206" y="181"/>
                      <a:pt x="207" y="233"/>
                    </a:cubicBezTo>
                    <a:cubicBezTo>
                      <a:pt x="208" y="285"/>
                      <a:pt x="155" y="377"/>
                      <a:pt x="126" y="376"/>
                    </a:cubicBezTo>
                    <a:cubicBezTo>
                      <a:pt x="97" y="375"/>
                      <a:pt x="32" y="279"/>
                      <a:pt x="31" y="227"/>
                    </a:cubicBezTo>
                    <a:cubicBezTo>
                      <a:pt x="30" y="175"/>
                      <a:pt x="97" y="98"/>
                      <a:pt x="118" y="62"/>
                    </a:cubicBezTo>
                    <a:cubicBezTo>
                      <a:pt x="139" y="26"/>
                      <a:pt x="144" y="23"/>
                      <a:pt x="157" y="13"/>
                    </a:cubicBezTo>
                    <a:cubicBezTo>
                      <a:pt x="170" y="3"/>
                      <a:pt x="179" y="6"/>
                      <a:pt x="193" y="4"/>
                    </a:cubicBezTo>
                    <a:cubicBezTo>
                      <a:pt x="207" y="2"/>
                      <a:pt x="234" y="2"/>
                      <a:pt x="244" y="2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1019" name="Freeform 11"/>
              <p:cNvSpPr>
                <a:spLocks/>
              </p:cNvSpPr>
              <p:nvPr/>
            </p:nvSpPr>
            <p:spPr bwMode="auto">
              <a:xfrm>
                <a:off x="2018" y="2302"/>
                <a:ext cx="244" cy="377"/>
              </a:xfrm>
              <a:custGeom>
                <a:avLst/>
                <a:gdLst>
                  <a:gd name="T0" fmla="*/ 0 w 244"/>
                  <a:gd name="T1" fmla="*/ 1 h 377"/>
                  <a:gd name="T2" fmla="*/ 48 w 244"/>
                  <a:gd name="T3" fmla="*/ 4 h 377"/>
                  <a:gd name="T4" fmla="*/ 85 w 244"/>
                  <a:gd name="T5" fmla="*/ 23 h 377"/>
                  <a:gd name="T6" fmla="*/ 118 w 244"/>
                  <a:gd name="T7" fmla="*/ 64 h 377"/>
                  <a:gd name="T8" fmla="*/ 207 w 244"/>
                  <a:gd name="T9" fmla="*/ 233 h 377"/>
                  <a:gd name="T10" fmla="*/ 126 w 244"/>
                  <a:gd name="T11" fmla="*/ 376 h 377"/>
                  <a:gd name="T12" fmla="*/ 31 w 244"/>
                  <a:gd name="T13" fmla="*/ 227 h 377"/>
                  <a:gd name="T14" fmla="*/ 118 w 244"/>
                  <a:gd name="T15" fmla="*/ 62 h 377"/>
                  <a:gd name="T16" fmla="*/ 157 w 244"/>
                  <a:gd name="T17" fmla="*/ 13 h 377"/>
                  <a:gd name="T18" fmla="*/ 193 w 244"/>
                  <a:gd name="T19" fmla="*/ 4 h 377"/>
                  <a:gd name="T20" fmla="*/ 244 w 244"/>
                  <a:gd name="T21" fmla="*/ 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4" h="377">
                    <a:moveTo>
                      <a:pt x="0" y="1"/>
                    </a:moveTo>
                    <a:cubicBezTo>
                      <a:pt x="8" y="1"/>
                      <a:pt x="34" y="0"/>
                      <a:pt x="48" y="4"/>
                    </a:cubicBezTo>
                    <a:cubicBezTo>
                      <a:pt x="62" y="8"/>
                      <a:pt x="73" y="13"/>
                      <a:pt x="85" y="23"/>
                    </a:cubicBezTo>
                    <a:cubicBezTo>
                      <a:pt x="97" y="33"/>
                      <a:pt x="98" y="29"/>
                      <a:pt x="118" y="64"/>
                    </a:cubicBezTo>
                    <a:cubicBezTo>
                      <a:pt x="138" y="99"/>
                      <a:pt x="206" y="181"/>
                      <a:pt x="207" y="233"/>
                    </a:cubicBezTo>
                    <a:cubicBezTo>
                      <a:pt x="208" y="285"/>
                      <a:pt x="155" y="377"/>
                      <a:pt x="126" y="376"/>
                    </a:cubicBezTo>
                    <a:cubicBezTo>
                      <a:pt x="97" y="375"/>
                      <a:pt x="32" y="279"/>
                      <a:pt x="31" y="227"/>
                    </a:cubicBezTo>
                    <a:cubicBezTo>
                      <a:pt x="30" y="175"/>
                      <a:pt x="97" y="98"/>
                      <a:pt x="118" y="62"/>
                    </a:cubicBezTo>
                    <a:cubicBezTo>
                      <a:pt x="139" y="26"/>
                      <a:pt x="144" y="23"/>
                      <a:pt x="157" y="13"/>
                    </a:cubicBezTo>
                    <a:cubicBezTo>
                      <a:pt x="170" y="3"/>
                      <a:pt x="179" y="6"/>
                      <a:pt x="193" y="4"/>
                    </a:cubicBezTo>
                    <a:cubicBezTo>
                      <a:pt x="207" y="2"/>
                      <a:pt x="234" y="2"/>
                      <a:pt x="244" y="2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1020" name="Freeform 12"/>
              <p:cNvSpPr>
                <a:spLocks/>
              </p:cNvSpPr>
              <p:nvPr/>
            </p:nvSpPr>
            <p:spPr bwMode="auto">
              <a:xfrm>
                <a:off x="1567" y="2299"/>
                <a:ext cx="244" cy="377"/>
              </a:xfrm>
              <a:custGeom>
                <a:avLst/>
                <a:gdLst>
                  <a:gd name="T0" fmla="*/ 0 w 244"/>
                  <a:gd name="T1" fmla="*/ 1 h 377"/>
                  <a:gd name="T2" fmla="*/ 48 w 244"/>
                  <a:gd name="T3" fmla="*/ 4 h 377"/>
                  <a:gd name="T4" fmla="*/ 85 w 244"/>
                  <a:gd name="T5" fmla="*/ 23 h 377"/>
                  <a:gd name="T6" fmla="*/ 118 w 244"/>
                  <a:gd name="T7" fmla="*/ 64 h 377"/>
                  <a:gd name="T8" fmla="*/ 207 w 244"/>
                  <a:gd name="T9" fmla="*/ 233 h 377"/>
                  <a:gd name="T10" fmla="*/ 126 w 244"/>
                  <a:gd name="T11" fmla="*/ 376 h 377"/>
                  <a:gd name="T12" fmla="*/ 31 w 244"/>
                  <a:gd name="T13" fmla="*/ 227 h 377"/>
                  <a:gd name="T14" fmla="*/ 118 w 244"/>
                  <a:gd name="T15" fmla="*/ 62 h 377"/>
                  <a:gd name="T16" fmla="*/ 157 w 244"/>
                  <a:gd name="T17" fmla="*/ 13 h 377"/>
                  <a:gd name="T18" fmla="*/ 193 w 244"/>
                  <a:gd name="T19" fmla="*/ 4 h 377"/>
                  <a:gd name="T20" fmla="*/ 244 w 244"/>
                  <a:gd name="T21" fmla="*/ 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4" h="377">
                    <a:moveTo>
                      <a:pt x="0" y="1"/>
                    </a:moveTo>
                    <a:cubicBezTo>
                      <a:pt x="8" y="1"/>
                      <a:pt x="34" y="0"/>
                      <a:pt x="48" y="4"/>
                    </a:cubicBezTo>
                    <a:cubicBezTo>
                      <a:pt x="62" y="8"/>
                      <a:pt x="73" y="13"/>
                      <a:pt x="85" y="23"/>
                    </a:cubicBezTo>
                    <a:cubicBezTo>
                      <a:pt x="97" y="33"/>
                      <a:pt x="98" y="29"/>
                      <a:pt x="118" y="64"/>
                    </a:cubicBezTo>
                    <a:cubicBezTo>
                      <a:pt x="138" y="99"/>
                      <a:pt x="206" y="181"/>
                      <a:pt x="207" y="233"/>
                    </a:cubicBezTo>
                    <a:cubicBezTo>
                      <a:pt x="208" y="285"/>
                      <a:pt x="155" y="377"/>
                      <a:pt x="126" y="376"/>
                    </a:cubicBezTo>
                    <a:cubicBezTo>
                      <a:pt x="97" y="375"/>
                      <a:pt x="32" y="279"/>
                      <a:pt x="31" y="227"/>
                    </a:cubicBezTo>
                    <a:cubicBezTo>
                      <a:pt x="30" y="175"/>
                      <a:pt x="97" y="98"/>
                      <a:pt x="118" y="62"/>
                    </a:cubicBezTo>
                    <a:cubicBezTo>
                      <a:pt x="139" y="26"/>
                      <a:pt x="144" y="23"/>
                      <a:pt x="157" y="13"/>
                    </a:cubicBezTo>
                    <a:cubicBezTo>
                      <a:pt x="170" y="3"/>
                      <a:pt x="179" y="6"/>
                      <a:pt x="193" y="4"/>
                    </a:cubicBezTo>
                    <a:cubicBezTo>
                      <a:pt x="207" y="2"/>
                      <a:pt x="234" y="2"/>
                      <a:pt x="244" y="2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1021" name="Freeform 13"/>
              <p:cNvSpPr>
                <a:spLocks/>
              </p:cNvSpPr>
              <p:nvPr/>
            </p:nvSpPr>
            <p:spPr bwMode="auto">
              <a:xfrm>
                <a:off x="2466" y="2306"/>
                <a:ext cx="244" cy="377"/>
              </a:xfrm>
              <a:custGeom>
                <a:avLst/>
                <a:gdLst>
                  <a:gd name="T0" fmla="*/ 0 w 244"/>
                  <a:gd name="T1" fmla="*/ 1 h 377"/>
                  <a:gd name="T2" fmla="*/ 48 w 244"/>
                  <a:gd name="T3" fmla="*/ 4 h 377"/>
                  <a:gd name="T4" fmla="*/ 85 w 244"/>
                  <a:gd name="T5" fmla="*/ 23 h 377"/>
                  <a:gd name="T6" fmla="*/ 118 w 244"/>
                  <a:gd name="T7" fmla="*/ 64 h 377"/>
                  <a:gd name="T8" fmla="*/ 207 w 244"/>
                  <a:gd name="T9" fmla="*/ 233 h 377"/>
                  <a:gd name="T10" fmla="*/ 126 w 244"/>
                  <a:gd name="T11" fmla="*/ 376 h 377"/>
                  <a:gd name="T12" fmla="*/ 31 w 244"/>
                  <a:gd name="T13" fmla="*/ 227 h 377"/>
                  <a:gd name="T14" fmla="*/ 118 w 244"/>
                  <a:gd name="T15" fmla="*/ 62 h 377"/>
                  <a:gd name="T16" fmla="*/ 157 w 244"/>
                  <a:gd name="T17" fmla="*/ 13 h 377"/>
                  <a:gd name="T18" fmla="*/ 193 w 244"/>
                  <a:gd name="T19" fmla="*/ 4 h 377"/>
                  <a:gd name="T20" fmla="*/ 244 w 244"/>
                  <a:gd name="T21" fmla="*/ 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4" h="377">
                    <a:moveTo>
                      <a:pt x="0" y="1"/>
                    </a:moveTo>
                    <a:cubicBezTo>
                      <a:pt x="8" y="1"/>
                      <a:pt x="34" y="0"/>
                      <a:pt x="48" y="4"/>
                    </a:cubicBezTo>
                    <a:cubicBezTo>
                      <a:pt x="62" y="8"/>
                      <a:pt x="73" y="13"/>
                      <a:pt x="85" y="23"/>
                    </a:cubicBezTo>
                    <a:cubicBezTo>
                      <a:pt x="97" y="33"/>
                      <a:pt x="98" y="29"/>
                      <a:pt x="118" y="64"/>
                    </a:cubicBezTo>
                    <a:cubicBezTo>
                      <a:pt x="138" y="99"/>
                      <a:pt x="206" y="181"/>
                      <a:pt x="207" y="233"/>
                    </a:cubicBezTo>
                    <a:cubicBezTo>
                      <a:pt x="208" y="285"/>
                      <a:pt x="155" y="377"/>
                      <a:pt x="126" y="376"/>
                    </a:cubicBezTo>
                    <a:cubicBezTo>
                      <a:pt x="97" y="375"/>
                      <a:pt x="32" y="279"/>
                      <a:pt x="31" y="227"/>
                    </a:cubicBezTo>
                    <a:cubicBezTo>
                      <a:pt x="30" y="175"/>
                      <a:pt x="97" y="98"/>
                      <a:pt x="118" y="62"/>
                    </a:cubicBezTo>
                    <a:cubicBezTo>
                      <a:pt x="139" y="26"/>
                      <a:pt x="144" y="23"/>
                      <a:pt x="157" y="13"/>
                    </a:cubicBezTo>
                    <a:cubicBezTo>
                      <a:pt x="170" y="3"/>
                      <a:pt x="179" y="6"/>
                      <a:pt x="193" y="4"/>
                    </a:cubicBezTo>
                    <a:cubicBezTo>
                      <a:pt x="207" y="2"/>
                      <a:pt x="234" y="2"/>
                      <a:pt x="244" y="2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1022" name="Freeform 14"/>
              <p:cNvSpPr>
                <a:spLocks/>
              </p:cNvSpPr>
              <p:nvPr/>
            </p:nvSpPr>
            <p:spPr bwMode="auto">
              <a:xfrm>
                <a:off x="2682" y="2306"/>
                <a:ext cx="244" cy="377"/>
              </a:xfrm>
              <a:custGeom>
                <a:avLst/>
                <a:gdLst>
                  <a:gd name="T0" fmla="*/ 0 w 244"/>
                  <a:gd name="T1" fmla="*/ 1 h 377"/>
                  <a:gd name="T2" fmla="*/ 48 w 244"/>
                  <a:gd name="T3" fmla="*/ 4 h 377"/>
                  <a:gd name="T4" fmla="*/ 85 w 244"/>
                  <a:gd name="T5" fmla="*/ 23 h 377"/>
                  <a:gd name="T6" fmla="*/ 118 w 244"/>
                  <a:gd name="T7" fmla="*/ 64 h 377"/>
                  <a:gd name="T8" fmla="*/ 207 w 244"/>
                  <a:gd name="T9" fmla="*/ 233 h 377"/>
                  <a:gd name="T10" fmla="*/ 126 w 244"/>
                  <a:gd name="T11" fmla="*/ 376 h 377"/>
                  <a:gd name="T12" fmla="*/ 31 w 244"/>
                  <a:gd name="T13" fmla="*/ 227 h 377"/>
                  <a:gd name="T14" fmla="*/ 118 w 244"/>
                  <a:gd name="T15" fmla="*/ 62 h 377"/>
                  <a:gd name="T16" fmla="*/ 157 w 244"/>
                  <a:gd name="T17" fmla="*/ 13 h 377"/>
                  <a:gd name="T18" fmla="*/ 193 w 244"/>
                  <a:gd name="T19" fmla="*/ 4 h 377"/>
                  <a:gd name="T20" fmla="*/ 244 w 244"/>
                  <a:gd name="T21" fmla="*/ 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4" h="377">
                    <a:moveTo>
                      <a:pt x="0" y="1"/>
                    </a:moveTo>
                    <a:cubicBezTo>
                      <a:pt x="8" y="1"/>
                      <a:pt x="34" y="0"/>
                      <a:pt x="48" y="4"/>
                    </a:cubicBezTo>
                    <a:cubicBezTo>
                      <a:pt x="62" y="8"/>
                      <a:pt x="73" y="13"/>
                      <a:pt x="85" y="23"/>
                    </a:cubicBezTo>
                    <a:cubicBezTo>
                      <a:pt x="97" y="33"/>
                      <a:pt x="98" y="29"/>
                      <a:pt x="118" y="64"/>
                    </a:cubicBezTo>
                    <a:cubicBezTo>
                      <a:pt x="138" y="99"/>
                      <a:pt x="206" y="181"/>
                      <a:pt x="207" y="233"/>
                    </a:cubicBezTo>
                    <a:cubicBezTo>
                      <a:pt x="208" y="285"/>
                      <a:pt x="155" y="377"/>
                      <a:pt x="126" y="376"/>
                    </a:cubicBezTo>
                    <a:cubicBezTo>
                      <a:pt x="97" y="375"/>
                      <a:pt x="32" y="279"/>
                      <a:pt x="31" y="227"/>
                    </a:cubicBezTo>
                    <a:cubicBezTo>
                      <a:pt x="30" y="175"/>
                      <a:pt x="97" y="98"/>
                      <a:pt x="118" y="62"/>
                    </a:cubicBezTo>
                    <a:cubicBezTo>
                      <a:pt x="139" y="26"/>
                      <a:pt x="144" y="23"/>
                      <a:pt x="157" y="13"/>
                    </a:cubicBezTo>
                    <a:cubicBezTo>
                      <a:pt x="170" y="3"/>
                      <a:pt x="179" y="6"/>
                      <a:pt x="193" y="4"/>
                    </a:cubicBezTo>
                    <a:cubicBezTo>
                      <a:pt x="207" y="2"/>
                      <a:pt x="234" y="2"/>
                      <a:pt x="244" y="2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1023" name="Freeform 15"/>
              <p:cNvSpPr>
                <a:spLocks/>
              </p:cNvSpPr>
              <p:nvPr/>
            </p:nvSpPr>
            <p:spPr bwMode="auto">
              <a:xfrm>
                <a:off x="2231" y="2303"/>
                <a:ext cx="244" cy="377"/>
              </a:xfrm>
              <a:custGeom>
                <a:avLst/>
                <a:gdLst>
                  <a:gd name="T0" fmla="*/ 0 w 244"/>
                  <a:gd name="T1" fmla="*/ 1 h 377"/>
                  <a:gd name="T2" fmla="*/ 48 w 244"/>
                  <a:gd name="T3" fmla="*/ 4 h 377"/>
                  <a:gd name="T4" fmla="*/ 85 w 244"/>
                  <a:gd name="T5" fmla="*/ 23 h 377"/>
                  <a:gd name="T6" fmla="*/ 118 w 244"/>
                  <a:gd name="T7" fmla="*/ 64 h 377"/>
                  <a:gd name="T8" fmla="*/ 207 w 244"/>
                  <a:gd name="T9" fmla="*/ 233 h 377"/>
                  <a:gd name="T10" fmla="*/ 126 w 244"/>
                  <a:gd name="T11" fmla="*/ 376 h 377"/>
                  <a:gd name="T12" fmla="*/ 31 w 244"/>
                  <a:gd name="T13" fmla="*/ 227 h 377"/>
                  <a:gd name="T14" fmla="*/ 118 w 244"/>
                  <a:gd name="T15" fmla="*/ 62 h 377"/>
                  <a:gd name="T16" fmla="*/ 157 w 244"/>
                  <a:gd name="T17" fmla="*/ 13 h 377"/>
                  <a:gd name="T18" fmla="*/ 193 w 244"/>
                  <a:gd name="T19" fmla="*/ 4 h 377"/>
                  <a:gd name="T20" fmla="*/ 244 w 244"/>
                  <a:gd name="T21" fmla="*/ 2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4" h="377">
                    <a:moveTo>
                      <a:pt x="0" y="1"/>
                    </a:moveTo>
                    <a:cubicBezTo>
                      <a:pt x="8" y="1"/>
                      <a:pt x="34" y="0"/>
                      <a:pt x="48" y="4"/>
                    </a:cubicBezTo>
                    <a:cubicBezTo>
                      <a:pt x="62" y="8"/>
                      <a:pt x="73" y="13"/>
                      <a:pt x="85" y="23"/>
                    </a:cubicBezTo>
                    <a:cubicBezTo>
                      <a:pt x="97" y="33"/>
                      <a:pt x="98" y="29"/>
                      <a:pt x="118" y="64"/>
                    </a:cubicBezTo>
                    <a:cubicBezTo>
                      <a:pt x="138" y="99"/>
                      <a:pt x="206" y="181"/>
                      <a:pt x="207" y="233"/>
                    </a:cubicBezTo>
                    <a:cubicBezTo>
                      <a:pt x="208" y="285"/>
                      <a:pt x="155" y="377"/>
                      <a:pt x="126" y="376"/>
                    </a:cubicBezTo>
                    <a:cubicBezTo>
                      <a:pt x="97" y="375"/>
                      <a:pt x="32" y="279"/>
                      <a:pt x="31" y="227"/>
                    </a:cubicBezTo>
                    <a:cubicBezTo>
                      <a:pt x="30" y="175"/>
                      <a:pt x="97" y="98"/>
                      <a:pt x="118" y="62"/>
                    </a:cubicBezTo>
                    <a:cubicBezTo>
                      <a:pt x="139" y="26"/>
                      <a:pt x="144" y="23"/>
                      <a:pt x="157" y="13"/>
                    </a:cubicBezTo>
                    <a:cubicBezTo>
                      <a:pt x="170" y="3"/>
                      <a:pt x="179" y="6"/>
                      <a:pt x="193" y="4"/>
                    </a:cubicBezTo>
                    <a:cubicBezTo>
                      <a:pt x="207" y="2"/>
                      <a:pt x="234" y="2"/>
                      <a:pt x="244" y="2"/>
                    </a:cubicBezTo>
                  </a:path>
                </a:pathLst>
              </a:custGeom>
              <a:noFill/>
              <a:ln w="28575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</p:grpSp>
        <p:sp>
          <p:nvSpPr>
            <p:cNvPr id="811024" name="Line 16"/>
            <p:cNvSpPr>
              <a:spLocks noChangeShapeType="1"/>
            </p:cNvSpPr>
            <p:nvPr/>
          </p:nvSpPr>
          <p:spPr bwMode="auto">
            <a:xfrm flipV="1">
              <a:off x="688" y="3514"/>
              <a:ext cx="108" cy="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de-DE"/>
            </a:p>
          </p:txBody>
        </p:sp>
      </p:grpSp>
      <p:sp>
        <p:nvSpPr>
          <p:cNvPr id="811025" name="Line 17"/>
          <p:cNvSpPr>
            <a:spLocks noChangeShapeType="1"/>
          </p:cNvSpPr>
          <p:nvPr/>
        </p:nvSpPr>
        <p:spPr bwMode="auto">
          <a:xfrm flipV="1">
            <a:off x="3130550" y="1671638"/>
            <a:ext cx="0" cy="1308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26" name="Line 18"/>
          <p:cNvSpPr>
            <a:spLocks noChangeShapeType="1"/>
          </p:cNvSpPr>
          <p:nvPr/>
        </p:nvSpPr>
        <p:spPr bwMode="auto">
          <a:xfrm flipV="1">
            <a:off x="482600" y="1671638"/>
            <a:ext cx="0" cy="12842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27" name="Line 19"/>
          <p:cNvSpPr>
            <a:spLocks noChangeAspect="1" noChangeShapeType="1"/>
          </p:cNvSpPr>
          <p:nvPr/>
        </p:nvSpPr>
        <p:spPr bwMode="auto">
          <a:xfrm flipV="1">
            <a:off x="1425575" y="1538288"/>
            <a:ext cx="685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28" name="Line 20"/>
          <p:cNvSpPr>
            <a:spLocks noChangeAspect="1" noChangeShapeType="1"/>
          </p:cNvSpPr>
          <p:nvPr/>
        </p:nvSpPr>
        <p:spPr bwMode="auto">
          <a:xfrm flipV="1">
            <a:off x="1420813" y="1790700"/>
            <a:ext cx="685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29" name="Line 21"/>
          <p:cNvSpPr>
            <a:spLocks noChangeAspect="1" noChangeShapeType="1"/>
          </p:cNvSpPr>
          <p:nvPr/>
        </p:nvSpPr>
        <p:spPr bwMode="auto">
          <a:xfrm flipV="1">
            <a:off x="1430338" y="2000250"/>
            <a:ext cx="6873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30" name="Line 22"/>
          <p:cNvSpPr>
            <a:spLocks noChangeAspect="1" noChangeShapeType="1"/>
          </p:cNvSpPr>
          <p:nvPr/>
        </p:nvSpPr>
        <p:spPr bwMode="auto">
          <a:xfrm flipV="1">
            <a:off x="1425575" y="1366838"/>
            <a:ext cx="6858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31" name="Text Box 23"/>
          <p:cNvSpPr txBox="1">
            <a:spLocks noChangeArrowheads="1"/>
          </p:cNvSpPr>
          <p:nvPr/>
        </p:nvSpPr>
        <p:spPr bwMode="auto">
          <a:xfrm>
            <a:off x="2365375" y="1071563"/>
            <a:ext cx="361950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H" b="0">
                <a:solidFill>
                  <a:schemeClr val="tx1"/>
                </a:solidFill>
              </a:rPr>
              <a:t>C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811032" name="Text Box 24"/>
          <p:cNvSpPr txBox="1">
            <a:spLocks noChangeArrowheads="1"/>
          </p:cNvSpPr>
          <p:nvPr/>
        </p:nvSpPr>
        <p:spPr bwMode="auto">
          <a:xfrm>
            <a:off x="3097213" y="3132138"/>
            <a:ext cx="325437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H" b="0">
                <a:solidFill>
                  <a:srgbClr val="008000"/>
                </a:solidFill>
              </a:rPr>
              <a:t>L</a:t>
            </a:r>
            <a:endParaRPr lang="en-GB" b="0">
              <a:solidFill>
                <a:srgbClr val="008000"/>
              </a:solidFill>
            </a:endParaRPr>
          </a:p>
        </p:txBody>
      </p:sp>
      <p:sp>
        <p:nvSpPr>
          <p:cNvPr id="811033" name="Line 25"/>
          <p:cNvSpPr>
            <a:spLocks noChangeShapeType="1"/>
          </p:cNvSpPr>
          <p:nvPr/>
        </p:nvSpPr>
        <p:spPr bwMode="auto">
          <a:xfrm>
            <a:off x="4708525" y="1273175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34" name="Line 26"/>
          <p:cNvSpPr>
            <a:spLocks noChangeShapeType="1"/>
          </p:cNvSpPr>
          <p:nvPr/>
        </p:nvSpPr>
        <p:spPr bwMode="auto">
          <a:xfrm>
            <a:off x="6235700" y="1284288"/>
            <a:ext cx="0" cy="812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35" name="Line 27"/>
          <p:cNvSpPr>
            <a:spLocks noChangeShapeType="1"/>
          </p:cNvSpPr>
          <p:nvPr/>
        </p:nvSpPr>
        <p:spPr bwMode="auto">
          <a:xfrm>
            <a:off x="6218238" y="1673225"/>
            <a:ext cx="54133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36" name="Line 28"/>
          <p:cNvSpPr>
            <a:spLocks noChangeShapeType="1"/>
          </p:cNvSpPr>
          <p:nvPr/>
        </p:nvSpPr>
        <p:spPr bwMode="auto">
          <a:xfrm>
            <a:off x="4124325" y="1671638"/>
            <a:ext cx="57467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37" name="Freeform 29"/>
          <p:cNvSpPr>
            <a:spLocks/>
          </p:cNvSpPr>
          <p:nvPr/>
        </p:nvSpPr>
        <p:spPr bwMode="auto">
          <a:xfrm>
            <a:off x="5141913" y="2962275"/>
            <a:ext cx="420687" cy="598488"/>
          </a:xfrm>
          <a:custGeom>
            <a:avLst/>
            <a:gdLst>
              <a:gd name="T0" fmla="*/ 0 w 244"/>
              <a:gd name="T1" fmla="*/ 1 h 377"/>
              <a:gd name="T2" fmla="*/ 48 w 244"/>
              <a:gd name="T3" fmla="*/ 4 h 377"/>
              <a:gd name="T4" fmla="*/ 85 w 244"/>
              <a:gd name="T5" fmla="*/ 23 h 377"/>
              <a:gd name="T6" fmla="*/ 118 w 244"/>
              <a:gd name="T7" fmla="*/ 64 h 377"/>
              <a:gd name="T8" fmla="*/ 207 w 244"/>
              <a:gd name="T9" fmla="*/ 233 h 377"/>
              <a:gd name="T10" fmla="*/ 126 w 244"/>
              <a:gd name="T11" fmla="*/ 376 h 377"/>
              <a:gd name="T12" fmla="*/ 31 w 244"/>
              <a:gd name="T13" fmla="*/ 227 h 377"/>
              <a:gd name="T14" fmla="*/ 118 w 244"/>
              <a:gd name="T15" fmla="*/ 62 h 377"/>
              <a:gd name="T16" fmla="*/ 157 w 244"/>
              <a:gd name="T17" fmla="*/ 13 h 377"/>
              <a:gd name="T18" fmla="*/ 193 w 244"/>
              <a:gd name="T19" fmla="*/ 4 h 377"/>
              <a:gd name="T20" fmla="*/ 244 w 244"/>
              <a:gd name="T21" fmla="*/ 2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4" h="377">
                <a:moveTo>
                  <a:pt x="0" y="1"/>
                </a:moveTo>
                <a:cubicBezTo>
                  <a:pt x="8" y="1"/>
                  <a:pt x="34" y="0"/>
                  <a:pt x="48" y="4"/>
                </a:cubicBezTo>
                <a:cubicBezTo>
                  <a:pt x="62" y="8"/>
                  <a:pt x="73" y="13"/>
                  <a:pt x="85" y="23"/>
                </a:cubicBezTo>
                <a:cubicBezTo>
                  <a:pt x="97" y="33"/>
                  <a:pt x="98" y="29"/>
                  <a:pt x="118" y="64"/>
                </a:cubicBezTo>
                <a:cubicBezTo>
                  <a:pt x="138" y="99"/>
                  <a:pt x="206" y="181"/>
                  <a:pt x="207" y="233"/>
                </a:cubicBezTo>
                <a:cubicBezTo>
                  <a:pt x="208" y="285"/>
                  <a:pt x="155" y="377"/>
                  <a:pt x="126" y="376"/>
                </a:cubicBezTo>
                <a:cubicBezTo>
                  <a:pt x="97" y="375"/>
                  <a:pt x="32" y="279"/>
                  <a:pt x="31" y="227"/>
                </a:cubicBezTo>
                <a:cubicBezTo>
                  <a:pt x="30" y="175"/>
                  <a:pt x="97" y="98"/>
                  <a:pt x="118" y="62"/>
                </a:cubicBezTo>
                <a:cubicBezTo>
                  <a:pt x="139" y="26"/>
                  <a:pt x="144" y="23"/>
                  <a:pt x="157" y="13"/>
                </a:cubicBezTo>
                <a:cubicBezTo>
                  <a:pt x="170" y="3"/>
                  <a:pt x="179" y="6"/>
                  <a:pt x="193" y="4"/>
                </a:cubicBezTo>
                <a:cubicBezTo>
                  <a:pt x="207" y="2"/>
                  <a:pt x="234" y="2"/>
                  <a:pt x="244" y="2"/>
                </a:cubicBezTo>
              </a:path>
            </a:pathLst>
          </a:custGeom>
          <a:noFill/>
          <a:ln w="28575" cap="flat" cmpd="sng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38" name="Line 30"/>
          <p:cNvSpPr>
            <a:spLocks noChangeShapeType="1"/>
          </p:cNvSpPr>
          <p:nvPr/>
        </p:nvSpPr>
        <p:spPr bwMode="auto">
          <a:xfrm flipV="1">
            <a:off x="6750050" y="1660525"/>
            <a:ext cx="0" cy="1308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39" name="Line 31"/>
          <p:cNvSpPr>
            <a:spLocks noChangeShapeType="1"/>
          </p:cNvSpPr>
          <p:nvPr/>
        </p:nvSpPr>
        <p:spPr bwMode="auto">
          <a:xfrm flipV="1">
            <a:off x="4129088" y="1660525"/>
            <a:ext cx="0" cy="1308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40" name="Line 32"/>
          <p:cNvSpPr>
            <a:spLocks noChangeAspect="1" noChangeShapeType="1"/>
          </p:cNvSpPr>
          <p:nvPr/>
        </p:nvSpPr>
        <p:spPr bwMode="auto">
          <a:xfrm flipV="1">
            <a:off x="4699000" y="1535113"/>
            <a:ext cx="15208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41" name="Line 33"/>
          <p:cNvSpPr>
            <a:spLocks noChangeAspect="1" noChangeShapeType="1"/>
          </p:cNvSpPr>
          <p:nvPr/>
        </p:nvSpPr>
        <p:spPr bwMode="auto">
          <a:xfrm flipV="1">
            <a:off x="4705350" y="1787525"/>
            <a:ext cx="1531938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42" name="Line 34"/>
          <p:cNvSpPr>
            <a:spLocks noChangeAspect="1" noChangeShapeType="1"/>
          </p:cNvSpPr>
          <p:nvPr/>
        </p:nvSpPr>
        <p:spPr bwMode="auto">
          <a:xfrm flipV="1">
            <a:off x="4716463" y="2016125"/>
            <a:ext cx="1512887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43" name="Line 35"/>
          <p:cNvSpPr>
            <a:spLocks noChangeAspect="1" noChangeShapeType="1"/>
          </p:cNvSpPr>
          <p:nvPr/>
        </p:nvSpPr>
        <p:spPr bwMode="auto">
          <a:xfrm flipV="1">
            <a:off x="4706938" y="1363663"/>
            <a:ext cx="1528762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44" name="Text Box 36"/>
          <p:cNvSpPr txBox="1">
            <a:spLocks noChangeArrowheads="1"/>
          </p:cNvSpPr>
          <p:nvPr/>
        </p:nvSpPr>
        <p:spPr bwMode="auto">
          <a:xfrm>
            <a:off x="6426200" y="1069975"/>
            <a:ext cx="361950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H" b="0">
                <a:solidFill>
                  <a:schemeClr val="tx1"/>
                </a:solidFill>
              </a:rPr>
              <a:t>C</a:t>
            </a:r>
            <a:endParaRPr lang="en-GB" b="0">
              <a:solidFill>
                <a:schemeClr val="tx1"/>
              </a:solidFill>
            </a:endParaRPr>
          </a:p>
        </p:txBody>
      </p:sp>
      <p:sp>
        <p:nvSpPr>
          <p:cNvPr id="811045" name="Text Box 37"/>
          <p:cNvSpPr txBox="1">
            <a:spLocks noChangeArrowheads="1"/>
          </p:cNvSpPr>
          <p:nvPr/>
        </p:nvSpPr>
        <p:spPr bwMode="auto">
          <a:xfrm>
            <a:off x="5799138" y="3155950"/>
            <a:ext cx="352425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CH" b="0">
                <a:solidFill>
                  <a:srgbClr val="008000"/>
                </a:solidFill>
              </a:rPr>
              <a:t>L</a:t>
            </a:r>
            <a:endParaRPr lang="en-GB" b="0">
              <a:solidFill>
                <a:srgbClr val="008000"/>
              </a:solidFill>
            </a:endParaRPr>
          </a:p>
        </p:txBody>
      </p:sp>
      <p:sp>
        <p:nvSpPr>
          <p:cNvPr id="811046" name="Line 38"/>
          <p:cNvSpPr>
            <a:spLocks noChangeShapeType="1"/>
          </p:cNvSpPr>
          <p:nvPr/>
        </p:nvSpPr>
        <p:spPr bwMode="auto">
          <a:xfrm flipV="1">
            <a:off x="5521325" y="2962275"/>
            <a:ext cx="1239838" cy="31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47" name="Line 39"/>
          <p:cNvSpPr>
            <a:spLocks noChangeShapeType="1"/>
          </p:cNvSpPr>
          <p:nvPr/>
        </p:nvSpPr>
        <p:spPr bwMode="auto">
          <a:xfrm flipV="1">
            <a:off x="4117975" y="2962275"/>
            <a:ext cx="1095375" cy="31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48" name="Line 40"/>
          <p:cNvSpPr>
            <a:spLocks noChangeShapeType="1"/>
          </p:cNvSpPr>
          <p:nvPr/>
        </p:nvSpPr>
        <p:spPr bwMode="auto">
          <a:xfrm flipV="1">
            <a:off x="3097213" y="4414838"/>
            <a:ext cx="0" cy="1308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49" name="Line 41"/>
          <p:cNvSpPr>
            <a:spLocks noChangeShapeType="1"/>
          </p:cNvSpPr>
          <p:nvPr/>
        </p:nvSpPr>
        <p:spPr bwMode="auto">
          <a:xfrm flipV="1">
            <a:off x="476250" y="4414838"/>
            <a:ext cx="0" cy="1308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50" name="Line 42"/>
          <p:cNvSpPr>
            <a:spLocks noChangeShapeType="1"/>
          </p:cNvSpPr>
          <p:nvPr/>
        </p:nvSpPr>
        <p:spPr bwMode="auto">
          <a:xfrm flipV="1">
            <a:off x="458788" y="5716588"/>
            <a:ext cx="2649537" cy="635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51" name="Line 43"/>
          <p:cNvSpPr>
            <a:spLocks noChangeShapeType="1"/>
          </p:cNvSpPr>
          <p:nvPr/>
        </p:nvSpPr>
        <p:spPr bwMode="auto">
          <a:xfrm flipV="1">
            <a:off x="479425" y="4427538"/>
            <a:ext cx="2617788" cy="635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52" name="Line 44"/>
          <p:cNvSpPr>
            <a:spLocks noChangeAspect="1" noChangeShapeType="1"/>
          </p:cNvSpPr>
          <p:nvPr/>
        </p:nvSpPr>
        <p:spPr bwMode="auto">
          <a:xfrm flipV="1">
            <a:off x="476250" y="5427663"/>
            <a:ext cx="2620963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53" name="Line 45"/>
          <p:cNvSpPr>
            <a:spLocks noChangeAspect="1" noChangeShapeType="1"/>
          </p:cNvSpPr>
          <p:nvPr/>
        </p:nvSpPr>
        <p:spPr bwMode="auto">
          <a:xfrm flipV="1">
            <a:off x="476250" y="4659313"/>
            <a:ext cx="2620963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54" name="Line 46"/>
          <p:cNvSpPr>
            <a:spLocks noChangeAspect="1" noChangeShapeType="1"/>
          </p:cNvSpPr>
          <p:nvPr/>
        </p:nvSpPr>
        <p:spPr bwMode="auto">
          <a:xfrm flipV="1">
            <a:off x="482600" y="4894263"/>
            <a:ext cx="2620963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55" name="Line 47"/>
          <p:cNvSpPr>
            <a:spLocks noChangeAspect="1" noChangeShapeType="1"/>
          </p:cNvSpPr>
          <p:nvPr/>
        </p:nvSpPr>
        <p:spPr bwMode="auto">
          <a:xfrm flipV="1">
            <a:off x="490538" y="5141913"/>
            <a:ext cx="2620962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1056" name="Oval 48"/>
          <p:cNvSpPr>
            <a:spLocks noChangeArrowheads="1"/>
          </p:cNvSpPr>
          <p:nvPr/>
        </p:nvSpPr>
        <p:spPr bwMode="auto">
          <a:xfrm>
            <a:off x="1228725" y="4572000"/>
            <a:ext cx="304800" cy="1004888"/>
          </a:xfrm>
          <a:prstGeom prst="ellips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11057" name="Text Box 49"/>
          <p:cNvSpPr txBox="1">
            <a:spLocks noChangeArrowheads="1"/>
          </p:cNvSpPr>
          <p:nvPr/>
        </p:nvSpPr>
        <p:spPr bwMode="auto">
          <a:xfrm>
            <a:off x="3875088" y="4181475"/>
            <a:ext cx="5764212" cy="2462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b="0" dirty="0" smtClean="0">
                <a:solidFill>
                  <a:schemeClr val="tx1"/>
                </a:solidFill>
              </a:rPr>
              <a:t>The fields in the cavity oscillate in TM010 mode (no longitudinal magnetic field). There are an infinite number of </a:t>
            </a:r>
            <a:r>
              <a:rPr lang="en-US" b="0" dirty="0" err="1">
                <a:solidFill>
                  <a:schemeClr val="tx1"/>
                </a:solidFill>
              </a:rPr>
              <a:t>o</a:t>
            </a:r>
            <a:r>
              <a:rPr lang="en-US" b="0" dirty="0" err="1" smtClean="0">
                <a:solidFill>
                  <a:schemeClr val="tx1"/>
                </a:solidFill>
              </a:rPr>
              <a:t>scilllation</a:t>
            </a:r>
            <a:r>
              <a:rPr lang="en-US" b="0" dirty="0" smtClean="0">
                <a:solidFill>
                  <a:schemeClr val="tx1"/>
                </a:solidFill>
              </a:rPr>
              <a:t> modes, but only a few are used for cavities (calculation from </a:t>
            </a:r>
            <a:r>
              <a:rPr lang="en-US" b="0" dirty="0" err="1" smtClean="0">
                <a:solidFill>
                  <a:schemeClr val="tx1"/>
                </a:solidFill>
              </a:rPr>
              <a:t>Maxwells</a:t>
            </a:r>
            <a:r>
              <a:rPr lang="en-US" b="0" dirty="0" smtClean="0">
                <a:solidFill>
                  <a:schemeClr val="tx1"/>
                </a:solidFill>
              </a:rPr>
              <a:t> equations, application for waveguides, for example </a:t>
            </a:r>
            <a:r>
              <a:rPr lang="en-US" b="0" dirty="0" err="1" smtClean="0">
                <a:solidFill>
                  <a:schemeClr val="tx1"/>
                </a:solidFill>
              </a:rPr>
              <a:t>K.Wille</a:t>
            </a:r>
            <a:r>
              <a:rPr lang="en-US" b="0" dirty="0" smtClean="0">
                <a:solidFill>
                  <a:schemeClr val="tx1"/>
                </a:solidFill>
              </a:rPr>
              <a:t>)</a:t>
            </a:r>
            <a:endParaRPr lang="de-DE" b="0" dirty="0">
              <a:solidFill>
                <a:schemeClr val="tx1"/>
              </a:solidFill>
            </a:endParaRPr>
          </a:p>
        </p:txBody>
      </p:sp>
      <p:graphicFrame>
        <p:nvGraphicFramePr>
          <p:cNvPr id="811058" name="Object 50"/>
          <p:cNvGraphicFramePr>
            <a:graphicFrameLocks/>
          </p:cNvGraphicFramePr>
          <p:nvPr/>
        </p:nvGraphicFramePr>
        <p:xfrm>
          <a:off x="1539875" y="996950"/>
          <a:ext cx="50006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168" name="Equation" r:id="rId3" imgW="457200" imgH="355320" progId="Equation.3">
                  <p:embed/>
                </p:oleObj>
              </mc:Choice>
              <mc:Fallback>
                <p:oleObj name="Equation" r:id="rId3" imgW="457200" imgH="355320" progId="Equation.3">
                  <p:embed/>
                  <p:pic>
                    <p:nvPicPr>
                      <p:cNvPr id="0" name="Object 50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996950"/>
                        <a:ext cx="500063" cy="355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1059" name="Object 51"/>
          <p:cNvGraphicFramePr>
            <a:graphicFrameLocks/>
          </p:cNvGraphicFramePr>
          <p:nvPr/>
        </p:nvGraphicFramePr>
        <p:xfrm>
          <a:off x="1485900" y="2566988"/>
          <a:ext cx="5159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169" name="Equation" r:id="rId5" imgW="469800" imgH="355320" progId="Equation.3">
                  <p:embed/>
                </p:oleObj>
              </mc:Choice>
              <mc:Fallback>
                <p:oleObj name="Equation" r:id="rId5" imgW="469800" imgH="355320" progId="Equation.3">
                  <p:embed/>
                  <p:pic>
                    <p:nvPicPr>
                      <p:cNvPr id="0" name="Object 5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2566988"/>
                        <a:ext cx="515938" cy="3556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1060" name="Object 52"/>
          <p:cNvGraphicFramePr>
            <a:graphicFrameLocks/>
          </p:cNvGraphicFramePr>
          <p:nvPr/>
        </p:nvGraphicFramePr>
        <p:xfrm>
          <a:off x="5356225" y="1111250"/>
          <a:ext cx="50006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170" name="Equation" r:id="rId7" imgW="457200" imgH="355320" progId="Equation.3">
                  <p:embed/>
                </p:oleObj>
              </mc:Choice>
              <mc:Fallback>
                <p:oleObj name="Equation" r:id="rId7" imgW="457200" imgH="355320" progId="Equation.3">
                  <p:embed/>
                  <p:pic>
                    <p:nvPicPr>
                      <p:cNvPr id="0" name="Object 5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6225" y="1111250"/>
                        <a:ext cx="500063" cy="355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1061" name="Object 53"/>
          <p:cNvGraphicFramePr>
            <a:graphicFrameLocks/>
          </p:cNvGraphicFramePr>
          <p:nvPr/>
        </p:nvGraphicFramePr>
        <p:xfrm>
          <a:off x="2166938" y="5481638"/>
          <a:ext cx="5000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171" name="Equation" r:id="rId9" imgW="457200" imgH="355320" progId="Equation.3">
                  <p:embed/>
                </p:oleObj>
              </mc:Choice>
              <mc:Fallback>
                <p:oleObj name="Equation" r:id="rId9" imgW="457200" imgH="355320" progId="Equation.3">
                  <p:embed/>
                  <p:pic>
                    <p:nvPicPr>
                      <p:cNvPr id="0" name="Object 5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5481638"/>
                        <a:ext cx="500062" cy="355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1062" name="Object 54"/>
          <p:cNvGraphicFramePr>
            <a:graphicFrameLocks/>
          </p:cNvGraphicFramePr>
          <p:nvPr/>
        </p:nvGraphicFramePr>
        <p:xfrm>
          <a:off x="763588" y="4287838"/>
          <a:ext cx="51593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172" name="Equation" r:id="rId10" imgW="469800" imgH="355320" progId="Equation.3">
                  <p:embed/>
                </p:oleObj>
              </mc:Choice>
              <mc:Fallback>
                <p:oleObj name="Equation" r:id="rId10" imgW="469800" imgH="355320" progId="Equation.3">
                  <p:embed/>
                  <p:pic>
                    <p:nvPicPr>
                      <p:cNvPr id="0" name="Object 5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4287838"/>
                        <a:ext cx="515937" cy="3556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CE934-72E3-4A08-92DB-6C183016BF94}" type="slidenum">
              <a:rPr lang="en-GB"/>
              <a:pPr/>
              <a:t>9</a:t>
            </a:fld>
            <a:endParaRPr lang="en-GB"/>
          </a:p>
        </p:txBody>
      </p:sp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 of a cylindrical cavity („pill-box“)</a:t>
            </a:r>
            <a:endParaRPr lang="en-GB" dirty="0"/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712" y="5234835"/>
            <a:ext cx="3316287" cy="114776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dirty="0" smtClean="0"/>
              <a:t>A cylindrical cavity with the </a:t>
            </a:r>
          </a:p>
          <a:p>
            <a:pPr marL="381000" indent="-381000">
              <a:lnSpc>
                <a:spcPct val="90000"/>
              </a:lnSpc>
            </a:pPr>
            <a:r>
              <a:rPr lang="en-US" dirty="0" smtClean="0"/>
              <a:t>length of g, the aperture </a:t>
            </a:r>
          </a:p>
          <a:p>
            <a:pPr marL="381000" indent="-381000">
              <a:lnSpc>
                <a:spcPct val="90000"/>
              </a:lnSpc>
            </a:pPr>
            <a:r>
              <a:rPr lang="en-US" dirty="0" smtClean="0"/>
              <a:t>2*a and the field of E(t)</a:t>
            </a:r>
            <a:endParaRPr lang="de-DE" baseline="-25000" dirty="0"/>
          </a:p>
        </p:txBody>
      </p:sp>
      <p:sp>
        <p:nvSpPr>
          <p:cNvPr id="812036" name="Line 4"/>
          <p:cNvSpPr>
            <a:spLocks noChangeShapeType="1"/>
          </p:cNvSpPr>
          <p:nvPr/>
        </p:nvSpPr>
        <p:spPr bwMode="auto">
          <a:xfrm flipV="1">
            <a:off x="3325813" y="2017713"/>
            <a:ext cx="1238250" cy="81915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37" name="Line 5"/>
          <p:cNvSpPr>
            <a:spLocks noChangeShapeType="1"/>
          </p:cNvSpPr>
          <p:nvPr/>
        </p:nvSpPr>
        <p:spPr bwMode="auto">
          <a:xfrm flipV="1">
            <a:off x="3509963" y="2238375"/>
            <a:ext cx="1289050" cy="8382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38" name="Line 6"/>
          <p:cNvSpPr>
            <a:spLocks noChangeShapeType="1"/>
          </p:cNvSpPr>
          <p:nvPr/>
        </p:nvSpPr>
        <p:spPr bwMode="auto">
          <a:xfrm flipV="1">
            <a:off x="3440113" y="2930525"/>
            <a:ext cx="1652587" cy="9937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39" name="Oval 7"/>
          <p:cNvSpPr>
            <a:spLocks noChangeArrowheads="1"/>
          </p:cNvSpPr>
          <p:nvPr/>
        </p:nvSpPr>
        <p:spPr bwMode="auto">
          <a:xfrm rot="1132289">
            <a:off x="1104900" y="2433638"/>
            <a:ext cx="2620963" cy="2284412"/>
          </a:xfrm>
          <a:prstGeom prst="ellipse">
            <a:avLst/>
          </a:prstGeom>
          <a:solidFill>
            <a:srgbClr val="CC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12040" name="Line 8"/>
          <p:cNvSpPr>
            <a:spLocks noChangeShapeType="1"/>
          </p:cNvSpPr>
          <p:nvPr/>
        </p:nvSpPr>
        <p:spPr bwMode="auto">
          <a:xfrm flipV="1">
            <a:off x="1520825" y="1758950"/>
            <a:ext cx="1557338" cy="9207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41" name="Line 9"/>
          <p:cNvSpPr>
            <a:spLocks noChangeShapeType="1"/>
          </p:cNvSpPr>
          <p:nvPr/>
        </p:nvSpPr>
        <p:spPr bwMode="auto">
          <a:xfrm flipV="1">
            <a:off x="2555875" y="1677988"/>
            <a:ext cx="1150938" cy="7445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42" name="Line 10"/>
          <p:cNvSpPr>
            <a:spLocks noChangeShapeType="1"/>
          </p:cNvSpPr>
          <p:nvPr/>
        </p:nvSpPr>
        <p:spPr bwMode="auto">
          <a:xfrm flipV="1">
            <a:off x="2824163" y="1712913"/>
            <a:ext cx="1231900" cy="7905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43" name="Line 11"/>
          <p:cNvSpPr>
            <a:spLocks noChangeShapeType="1"/>
          </p:cNvSpPr>
          <p:nvPr/>
        </p:nvSpPr>
        <p:spPr bwMode="auto">
          <a:xfrm flipV="1">
            <a:off x="2297113" y="1674813"/>
            <a:ext cx="1173162" cy="7397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44" name="Line 12"/>
          <p:cNvSpPr>
            <a:spLocks noChangeShapeType="1"/>
          </p:cNvSpPr>
          <p:nvPr/>
        </p:nvSpPr>
        <p:spPr bwMode="auto">
          <a:xfrm flipV="1">
            <a:off x="3059113" y="1824038"/>
            <a:ext cx="1206500" cy="7953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45" name="Line 13"/>
          <p:cNvSpPr>
            <a:spLocks noChangeShapeType="1"/>
          </p:cNvSpPr>
          <p:nvPr/>
        </p:nvSpPr>
        <p:spPr bwMode="auto">
          <a:xfrm flipV="1">
            <a:off x="1038225" y="3683000"/>
            <a:ext cx="1216025" cy="779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46" name="Line 14"/>
          <p:cNvSpPr>
            <a:spLocks noChangeShapeType="1"/>
          </p:cNvSpPr>
          <p:nvPr/>
        </p:nvSpPr>
        <p:spPr bwMode="auto">
          <a:xfrm flipV="1">
            <a:off x="1476375" y="3835400"/>
            <a:ext cx="1152525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47" name="Line 15"/>
          <p:cNvSpPr>
            <a:spLocks noChangeShapeType="1"/>
          </p:cNvSpPr>
          <p:nvPr/>
        </p:nvSpPr>
        <p:spPr bwMode="auto">
          <a:xfrm flipV="1">
            <a:off x="1689100" y="3890963"/>
            <a:ext cx="1179513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48" name="Freeform 16"/>
          <p:cNvSpPr>
            <a:spLocks/>
          </p:cNvSpPr>
          <p:nvPr/>
        </p:nvSpPr>
        <p:spPr bwMode="auto">
          <a:xfrm>
            <a:off x="652463" y="2994025"/>
            <a:ext cx="2351087" cy="1849438"/>
          </a:xfrm>
          <a:custGeom>
            <a:avLst/>
            <a:gdLst>
              <a:gd name="T0" fmla="*/ 91 w 1480"/>
              <a:gd name="T1" fmla="*/ 602 h 1165"/>
              <a:gd name="T2" fmla="*/ 790 w 1480"/>
              <a:gd name="T3" fmla="*/ 96 h 1165"/>
              <a:gd name="T4" fmla="*/ 904 w 1480"/>
              <a:gd name="T5" fmla="*/ 23 h 1165"/>
              <a:gd name="T6" fmla="*/ 945 w 1480"/>
              <a:gd name="T7" fmla="*/ 6 h 1165"/>
              <a:gd name="T8" fmla="*/ 991 w 1480"/>
              <a:gd name="T9" fmla="*/ 4 h 1165"/>
              <a:gd name="T10" fmla="*/ 1036 w 1480"/>
              <a:gd name="T11" fmla="*/ 13 h 1165"/>
              <a:gd name="T12" fmla="*/ 1078 w 1480"/>
              <a:gd name="T13" fmla="*/ 18 h 1165"/>
              <a:gd name="T14" fmla="*/ 1105 w 1480"/>
              <a:gd name="T15" fmla="*/ 20 h 1165"/>
              <a:gd name="T16" fmla="*/ 1165 w 1480"/>
              <a:gd name="T17" fmla="*/ 40 h 1165"/>
              <a:gd name="T18" fmla="*/ 1236 w 1480"/>
              <a:gd name="T19" fmla="*/ 74 h 1165"/>
              <a:gd name="T20" fmla="*/ 1299 w 1480"/>
              <a:gd name="T21" fmla="*/ 111 h 1165"/>
              <a:gd name="T22" fmla="*/ 1357 w 1480"/>
              <a:gd name="T23" fmla="*/ 162 h 1165"/>
              <a:gd name="T24" fmla="*/ 1402 w 1480"/>
              <a:gd name="T25" fmla="*/ 213 h 1165"/>
              <a:gd name="T26" fmla="*/ 1457 w 1480"/>
              <a:gd name="T27" fmla="*/ 299 h 1165"/>
              <a:gd name="T28" fmla="*/ 1474 w 1480"/>
              <a:gd name="T29" fmla="*/ 358 h 1165"/>
              <a:gd name="T30" fmla="*/ 1477 w 1480"/>
              <a:gd name="T31" fmla="*/ 411 h 1165"/>
              <a:gd name="T32" fmla="*/ 1474 w 1480"/>
              <a:gd name="T33" fmla="*/ 453 h 1165"/>
              <a:gd name="T34" fmla="*/ 1441 w 1480"/>
              <a:gd name="T35" fmla="*/ 526 h 1165"/>
              <a:gd name="T36" fmla="*/ 1389 w 1480"/>
              <a:gd name="T37" fmla="*/ 580 h 1165"/>
              <a:gd name="T38" fmla="*/ 1291 w 1480"/>
              <a:gd name="T39" fmla="*/ 646 h 1165"/>
              <a:gd name="T40" fmla="*/ 579 w 1480"/>
              <a:gd name="T41" fmla="*/ 1084 h 1165"/>
              <a:gd name="T42" fmla="*/ 483 w 1480"/>
              <a:gd name="T43" fmla="*/ 1132 h 1165"/>
              <a:gd name="T44" fmla="*/ 537 w 1480"/>
              <a:gd name="T45" fmla="*/ 1116 h 1165"/>
              <a:gd name="T46" fmla="*/ 607 w 1480"/>
              <a:gd name="T47" fmla="*/ 1060 h 1165"/>
              <a:gd name="T48" fmla="*/ 641 w 1480"/>
              <a:gd name="T49" fmla="*/ 1004 h 1165"/>
              <a:gd name="T50" fmla="*/ 669 w 1480"/>
              <a:gd name="T51" fmla="*/ 938 h 1165"/>
              <a:gd name="T52" fmla="*/ 665 w 1480"/>
              <a:gd name="T53" fmla="*/ 857 h 1165"/>
              <a:gd name="T54" fmla="*/ 661 w 1480"/>
              <a:gd name="T55" fmla="*/ 800 h 1165"/>
              <a:gd name="T56" fmla="*/ 591 w 1480"/>
              <a:gd name="T57" fmla="*/ 698 h 1165"/>
              <a:gd name="T58" fmla="*/ 521 w 1480"/>
              <a:gd name="T59" fmla="*/ 638 h 1165"/>
              <a:gd name="T60" fmla="*/ 377 w 1480"/>
              <a:gd name="T61" fmla="*/ 586 h 1165"/>
              <a:gd name="T62" fmla="*/ 245 w 1480"/>
              <a:gd name="T63" fmla="*/ 570 h 1165"/>
              <a:gd name="T64" fmla="*/ 91 w 1480"/>
              <a:gd name="T65" fmla="*/ 602 h 1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80" h="1165">
                <a:moveTo>
                  <a:pt x="91" y="602"/>
                </a:moveTo>
                <a:cubicBezTo>
                  <a:pt x="182" y="523"/>
                  <a:pt x="655" y="192"/>
                  <a:pt x="790" y="96"/>
                </a:cubicBezTo>
                <a:cubicBezTo>
                  <a:pt x="925" y="0"/>
                  <a:pt x="878" y="38"/>
                  <a:pt x="904" y="23"/>
                </a:cubicBezTo>
                <a:cubicBezTo>
                  <a:pt x="931" y="8"/>
                  <a:pt x="931" y="8"/>
                  <a:pt x="945" y="6"/>
                </a:cubicBezTo>
                <a:cubicBezTo>
                  <a:pt x="959" y="2"/>
                  <a:pt x="976" y="3"/>
                  <a:pt x="991" y="4"/>
                </a:cubicBezTo>
                <a:cubicBezTo>
                  <a:pt x="1007" y="5"/>
                  <a:pt x="1022" y="9"/>
                  <a:pt x="1036" y="13"/>
                </a:cubicBezTo>
                <a:cubicBezTo>
                  <a:pt x="1051" y="15"/>
                  <a:pt x="1067" y="17"/>
                  <a:pt x="1078" y="18"/>
                </a:cubicBezTo>
                <a:cubicBezTo>
                  <a:pt x="1088" y="19"/>
                  <a:pt x="1091" y="17"/>
                  <a:pt x="1105" y="20"/>
                </a:cubicBezTo>
                <a:cubicBezTo>
                  <a:pt x="1119" y="24"/>
                  <a:pt x="1142" y="31"/>
                  <a:pt x="1165" y="40"/>
                </a:cubicBezTo>
                <a:cubicBezTo>
                  <a:pt x="1187" y="48"/>
                  <a:pt x="1214" y="63"/>
                  <a:pt x="1236" y="74"/>
                </a:cubicBezTo>
                <a:cubicBezTo>
                  <a:pt x="1260" y="86"/>
                  <a:pt x="1278" y="96"/>
                  <a:pt x="1299" y="111"/>
                </a:cubicBezTo>
                <a:cubicBezTo>
                  <a:pt x="1320" y="126"/>
                  <a:pt x="1339" y="144"/>
                  <a:pt x="1357" y="162"/>
                </a:cubicBezTo>
                <a:cubicBezTo>
                  <a:pt x="1374" y="179"/>
                  <a:pt x="1384" y="190"/>
                  <a:pt x="1402" y="213"/>
                </a:cubicBezTo>
                <a:cubicBezTo>
                  <a:pt x="1418" y="236"/>
                  <a:pt x="1445" y="276"/>
                  <a:pt x="1457" y="299"/>
                </a:cubicBezTo>
                <a:cubicBezTo>
                  <a:pt x="1470" y="324"/>
                  <a:pt x="1471" y="338"/>
                  <a:pt x="1474" y="358"/>
                </a:cubicBezTo>
                <a:cubicBezTo>
                  <a:pt x="1476" y="376"/>
                  <a:pt x="1476" y="395"/>
                  <a:pt x="1477" y="411"/>
                </a:cubicBezTo>
                <a:cubicBezTo>
                  <a:pt x="1478" y="427"/>
                  <a:pt x="1480" y="434"/>
                  <a:pt x="1474" y="453"/>
                </a:cubicBezTo>
                <a:cubicBezTo>
                  <a:pt x="1468" y="472"/>
                  <a:pt x="1455" y="505"/>
                  <a:pt x="1441" y="526"/>
                </a:cubicBezTo>
                <a:cubicBezTo>
                  <a:pt x="1427" y="547"/>
                  <a:pt x="1414" y="560"/>
                  <a:pt x="1389" y="580"/>
                </a:cubicBezTo>
                <a:cubicBezTo>
                  <a:pt x="1364" y="600"/>
                  <a:pt x="1426" y="562"/>
                  <a:pt x="1291" y="646"/>
                </a:cubicBezTo>
                <a:cubicBezTo>
                  <a:pt x="1156" y="730"/>
                  <a:pt x="714" y="1003"/>
                  <a:pt x="579" y="1084"/>
                </a:cubicBezTo>
                <a:cubicBezTo>
                  <a:pt x="444" y="1165"/>
                  <a:pt x="490" y="1127"/>
                  <a:pt x="483" y="1132"/>
                </a:cubicBezTo>
                <a:cubicBezTo>
                  <a:pt x="476" y="1137"/>
                  <a:pt x="516" y="1128"/>
                  <a:pt x="537" y="1116"/>
                </a:cubicBezTo>
                <a:cubicBezTo>
                  <a:pt x="558" y="1104"/>
                  <a:pt x="590" y="1079"/>
                  <a:pt x="607" y="1060"/>
                </a:cubicBezTo>
                <a:cubicBezTo>
                  <a:pt x="624" y="1041"/>
                  <a:pt x="631" y="1024"/>
                  <a:pt x="641" y="1004"/>
                </a:cubicBezTo>
                <a:cubicBezTo>
                  <a:pt x="651" y="984"/>
                  <a:pt x="665" y="962"/>
                  <a:pt x="669" y="938"/>
                </a:cubicBezTo>
                <a:cubicBezTo>
                  <a:pt x="673" y="914"/>
                  <a:pt x="666" y="880"/>
                  <a:pt x="665" y="857"/>
                </a:cubicBezTo>
                <a:cubicBezTo>
                  <a:pt x="664" y="834"/>
                  <a:pt x="673" y="826"/>
                  <a:pt x="661" y="800"/>
                </a:cubicBezTo>
                <a:cubicBezTo>
                  <a:pt x="649" y="774"/>
                  <a:pt x="614" y="725"/>
                  <a:pt x="591" y="698"/>
                </a:cubicBezTo>
                <a:cubicBezTo>
                  <a:pt x="568" y="671"/>
                  <a:pt x="557" y="657"/>
                  <a:pt x="521" y="638"/>
                </a:cubicBezTo>
                <a:cubicBezTo>
                  <a:pt x="485" y="619"/>
                  <a:pt x="423" y="597"/>
                  <a:pt x="377" y="586"/>
                </a:cubicBezTo>
                <a:cubicBezTo>
                  <a:pt x="331" y="575"/>
                  <a:pt x="293" y="567"/>
                  <a:pt x="245" y="570"/>
                </a:cubicBezTo>
                <a:cubicBezTo>
                  <a:pt x="197" y="573"/>
                  <a:pt x="0" y="681"/>
                  <a:pt x="91" y="602"/>
                </a:cubicBezTo>
                <a:close/>
              </a:path>
            </a:pathLst>
          </a:custGeom>
          <a:solidFill>
            <a:srgbClr val="DDDDDD"/>
          </a:solidFill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49" name="Oval 17"/>
          <p:cNvSpPr>
            <a:spLocks noChangeArrowheads="1"/>
          </p:cNvSpPr>
          <p:nvPr/>
        </p:nvSpPr>
        <p:spPr bwMode="auto">
          <a:xfrm rot="613218">
            <a:off x="611188" y="3890963"/>
            <a:ext cx="1154112" cy="927100"/>
          </a:xfrm>
          <a:prstGeom prst="ellipse">
            <a:avLst/>
          </a:prstGeom>
          <a:solidFill>
            <a:srgbClr val="F8F8F8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2050" name="Line 18"/>
          <p:cNvSpPr>
            <a:spLocks noChangeShapeType="1"/>
          </p:cNvSpPr>
          <p:nvPr/>
        </p:nvSpPr>
        <p:spPr bwMode="auto">
          <a:xfrm flipV="1">
            <a:off x="403225" y="4051300"/>
            <a:ext cx="1165225" cy="762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51" name="Line 19"/>
          <p:cNvSpPr>
            <a:spLocks noChangeShapeType="1"/>
          </p:cNvSpPr>
          <p:nvPr/>
        </p:nvSpPr>
        <p:spPr bwMode="auto">
          <a:xfrm flipV="1">
            <a:off x="5159375" y="657225"/>
            <a:ext cx="1620838" cy="10525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52" name="Freeform 20"/>
          <p:cNvSpPr>
            <a:spLocks/>
          </p:cNvSpPr>
          <p:nvPr/>
        </p:nvSpPr>
        <p:spPr bwMode="auto">
          <a:xfrm>
            <a:off x="3330575" y="3459163"/>
            <a:ext cx="1644650" cy="1011237"/>
          </a:xfrm>
          <a:custGeom>
            <a:avLst/>
            <a:gdLst>
              <a:gd name="T0" fmla="*/ 0 w 957"/>
              <a:gd name="T1" fmla="*/ 637 h 637"/>
              <a:gd name="T2" fmla="*/ 957 w 957"/>
              <a:gd name="T3" fmla="*/ 0 h 6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57" h="637">
                <a:moveTo>
                  <a:pt x="0" y="637"/>
                </a:moveTo>
                <a:lnTo>
                  <a:pt x="957" y="0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53" name="Line 21"/>
          <p:cNvSpPr>
            <a:spLocks noChangeShapeType="1"/>
          </p:cNvSpPr>
          <p:nvPr/>
        </p:nvSpPr>
        <p:spPr bwMode="auto">
          <a:xfrm flipV="1">
            <a:off x="3660775" y="2519363"/>
            <a:ext cx="1323975" cy="8794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54" name="Freeform 22"/>
          <p:cNvSpPr>
            <a:spLocks/>
          </p:cNvSpPr>
          <p:nvPr/>
        </p:nvSpPr>
        <p:spPr bwMode="auto">
          <a:xfrm>
            <a:off x="4043363" y="958850"/>
            <a:ext cx="2159000" cy="1550988"/>
          </a:xfrm>
          <a:custGeom>
            <a:avLst/>
            <a:gdLst>
              <a:gd name="T0" fmla="*/ 384 w 1359"/>
              <a:gd name="T1" fmla="*/ 257 h 977"/>
              <a:gd name="T2" fmla="*/ 604 w 1359"/>
              <a:gd name="T3" fmla="*/ 117 h 977"/>
              <a:gd name="T4" fmla="*/ 681 w 1359"/>
              <a:gd name="T5" fmla="*/ 74 h 977"/>
              <a:gd name="T6" fmla="*/ 855 w 1359"/>
              <a:gd name="T7" fmla="*/ 11 h 977"/>
              <a:gd name="T8" fmla="*/ 930 w 1359"/>
              <a:gd name="T9" fmla="*/ 5 h 977"/>
              <a:gd name="T10" fmla="*/ 1011 w 1359"/>
              <a:gd name="T11" fmla="*/ 8 h 977"/>
              <a:gd name="T12" fmla="*/ 1119 w 1359"/>
              <a:gd name="T13" fmla="*/ 38 h 977"/>
              <a:gd name="T14" fmla="*/ 1206 w 1359"/>
              <a:gd name="T15" fmla="*/ 80 h 977"/>
              <a:gd name="T16" fmla="*/ 1290 w 1359"/>
              <a:gd name="T17" fmla="*/ 152 h 977"/>
              <a:gd name="T18" fmla="*/ 1344 w 1359"/>
              <a:gd name="T19" fmla="*/ 251 h 977"/>
              <a:gd name="T20" fmla="*/ 1359 w 1359"/>
              <a:gd name="T21" fmla="*/ 341 h 977"/>
              <a:gd name="T22" fmla="*/ 1347 w 1359"/>
              <a:gd name="T23" fmla="*/ 443 h 977"/>
              <a:gd name="T24" fmla="*/ 1311 w 1359"/>
              <a:gd name="T25" fmla="*/ 506 h 977"/>
              <a:gd name="T26" fmla="*/ 1149 w 1359"/>
              <a:gd name="T27" fmla="*/ 608 h 977"/>
              <a:gd name="T28" fmla="*/ 750 w 1359"/>
              <a:gd name="T29" fmla="*/ 857 h 977"/>
              <a:gd name="T30" fmla="*/ 624 w 1359"/>
              <a:gd name="T31" fmla="*/ 941 h 977"/>
              <a:gd name="T32" fmla="*/ 582 w 1359"/>
              <a:gd name="T33" fmla="*/ 971 h 977"/>
              <a:gd name="T34" fmla="*/ 567 w 1359"/>
              <a:gd name="T35" fmla="*/ 947 h 977"/>
              <a:gd name="T36" fmla="*/ 465 w 1359"/>
              <a:gd name="T37" fmla="*/ 788 h 977"/>
              <a:gd name="T38" fmla="*/ 374 w 1359"/>
              <a:gd name="T39" fmla="*/ 701 h 977"/>
              <a:gd name="T40" fmla="*/ 306 w 1359"/>
              <a:gd name="T41" fmla="*/ 635 h 977"/>
              <a:gd name="T42" fmla="*/ 192 w 1359"/>
              <a:gd name="T43" fmla="*/ 566 h 977"/>
              <a:gd name="T44" fmla="*/ 102 w 1359"/>
              <a:gd name="T45" fmla="*/ 527 h 977"/>
              <a:gd name="T46" fmla="*/ 18 w 1359"/>
              <a:gd name="T47" fmla="*/ 497 h 977"/>
              <a:gd name="T48" fmla="*/ 211 w 1359"/>
              <a:gd name="T49" fmla="*/ 367 h 977"/>
              <a:gd name="T50" fmla="*/ 384 w 1359"/>
              <a:gd name="T51" fmla="*/ 257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59" h="977">
                <a:moveTo>
                  <a:pt x="384" y="257"/>
                </a:moveTo>
                <a:cubicBezTo>
                  <a:pt x="449" y="215"/>
                  <a:pt x="555" y="148"/>
                  <a:pt x="604" y="117"/>
                </a:cubicBezTo>
                <a:cubicBezTo>
                  <a:pt x="653" y="86"/>
                  <a:pt x="639" y="92"/>
                  <a:pt x="681" y="74"/>
                </a:cubicBezTo>
                <a:cubicBezTo>
                  <a:pt x="723" y="56"/>
                  <a:pt x="814" y="22"/>
                  <a:pt x="855" y="11"/>
                </a:cubicBezTo>
                <a:cubicBezTo>
                  <a:pt x="896" y="0"/>
                  <a:pt x="904" y="6"/>
                  <a:pt x="930" y="5"/>
                </a:cubicBezTo>
                <a:cubicBezTo>
                  <a:pt x="956" y="4"/>
                  <a:pt x="980" y="3"/>
                  <a:pt x="1011" y="8"/>
                </a:cubicBezTo>
                <a:cubicBezTo>
                  <a:pt x="1042" y="13"/>
                  <a:pt x="1087" y="26"/>
                  <a:pt x="1119" y="38"/>
                </a:cubicBezTo>
                <a:cubicBezTo>
                  <a:pt x="1151" y="50"/>
                  <a:pt x="1178" y="61"/>
                  <a:pt x="1206" y="80"/>
                </a:cubicBezTo>
                <a:cubicBezTo>
                  <a:pt x="1234" y="99"/>
                  <a:pt x="1267" y="124"/>
                  <a:pt x="1290" y="152"/>
                </a:cubicBezTo>
                <a:cubicBezTo>
                  <a:pt x="1313" y="180"/>
                  <a:pt x="1332" y="219"/>
                  <a:pt x="1344" y="251"/>
                </a:cubicBezTo>
                <a:cubicBezTo>
                  <a:pt x="1356" y="283"/>
                  <a:pt x="1359" y="309"/>
                  <a:pt x="1359" y="341"/>
                </a:cubicBezTo>
                <a:cubicBezTo>
                  <a:pt x="1359" y="373"/>
                  <a:pt x="1355" y="416"/>
                  <a:pt x="1347" y="443"/>
                </a:cubicBezTo>
                <a:cubicBezTo>
                  <a:pt x="1339" y="470"/>
                  <a:pt x="1344" y="479"/>
                  <a:pt x="1311" y="506"/>
                </a:cubicBezTo>
                <a:cubicBezTo>
                  <a:pt x="1278" y="533"/>
                  <a:pt x="1243" y="549"/>
                  <a:pt x="1149" y="608"/>
                </a:cubicBezTo>
                <a:cubicBezTo>
                  <a:pt x="1055" y="667"/>
                  <a:pt x="837" y="802"/>
                  <a:pt x="750" y="857"/>
                </a:cubicBezTo>
                <a:cubicBezTo>
                  <a:pt x="663" y="912"/>
                  <a:pt x="652" y="922"/>
                  <a:pt x="624" y="941"/>
                </a:cubicBezTo>
                <a:cubicBezTo>
                  <a:pt x="596" y="960"/>
                  <a:pt x="591" y="970"/>
                  <a:pt x="582" y="971"/>
                </a:cubicBezTo>
                <a:cubicBezTo>
                  <a:pt x="573" y="972"/>
                  <a:pt x="586" y="977"/>
                  <a:pt x="567" y="947"/>
                </a:cubicBezTo>
                <a:cubicBezTo>
                  <a:pt x="548" y="917"/>
                  <a:pt x="497" y="829"/>
                  <a:pt x="465" y="788"/>
                </a:cubicBezTo>
                <a:cubicBezTo>
                  <a:pt x="433" y="747"/>
                  <a:pt x="400" y="726"/>
                  <a:pt x="374" y="701"/>
                </a:cubicBezTo>
                <a:cubicBezTo>
                  <a:pt x="348" y="676"/>
                  <a:pt x="336" y="657"/>
                  <a:pt x="306" y="635"/>
                </a:cubicBezTo>
                <a:cubicBezTo>
                  <a:pt x="276" y="613"/>
                  <a:pt x="226" y="584"/>
                  <a:pt x="192" y="566"/>
                </a:cubicBezTo>
                <a:cubicBezTo>
                  <a:pt x="158" y="548"/>
                  <a:pt x="131" y="538"/>
                  <a:pt x="102" y="527"/>
                </a:cubicBezTo>
                <a:cubicBezTo>
                  <a:pt x="73" y="516"/>
                  <a:pt x="0" y="524"/>
                  <a:pt x="18" y="497"/>
                </a:cubicBezTo>
                <a:cubicBezTo>
                  <a:pt x="36" y="470"/>
                  <a:pt x="150" y="407"/>
                  <a:pt x="211" y="367"/>
                </a:cubicBezTo>
                <a:cubicBezTo>
                  <a:pt x="272" y="327"/>
                  <a:pt x="319" y="299"/>
                  <a:pt x="384" y="257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55" name="Freeform 23"/>
          <p:cNvSpPr>
            <a:spLocks/>
          </p:cNvSpPr>
          <p:nvPr/>
        </p:nvSpPr>
        <p:spPr bwMode="auto">
          <a:xfrm>
            <a:off x="2925763" y="1671638"/>
            <a:ext cx="2200275" cy="1782762"/>
          </a:xfrm>
          <a:custGeom>
            <a:avLst/>
            <a:gdLst>
              <a:gd name="T0" fmla="*/ 0 w 1386"/>
              <a:gd name="T1" fmla="*/ 112 h 1123"/>
              <a:gd name="T2" fmla="*/ 66 w 1386"/>
              <a:gd name="T3" fmla="*/ 73 h 1123"/>
              <a:gd name="T4" fmla="*/ 175 w 1386"/>
              <a:gd name="T5" fmla="*/ 32 h 1123"/>
              <a:gd name="T6" fmla="*/ 325 w 1386"/>
              <a:gd name="T7" fmla="*/ 5 h 1123"/>
              <a:gd name="T8" fmla="*/ 414 w 1386"/>
              <a:gd name="T9" fmla="*/ 0 h 1123"/>
              <a:gd name="T10" fmla="*/ 481 w 1386"/>
              <a:gd name="T11" fmla="*/ 4 h 1123"/>
              <a:gd name="T12" fmla="*/ 554 w 1386"/>
              <a:gd name="T13" fmla="*/ 13 h 1123"/>
              <a:gd name="T14" fmla="*/ 640 w 1386"/>
              <a:gd name="T15" fmla="*/ 28 h 1123"/>
              <a:gd name="T16" fmla="*/ 721 w 1386"/>
              <a:gd name="T17" fmla="*/ 50 h 1123"/>
              <a:gd name="T18" fmla="*/ 800 w 1386"/>
              <a:gd name="T19" fmla="*/ 80 h 1123"/>
              <a:gd name="T20" fmla="*/ 901 w 1386"/>
              <a:gd name="T21" fmla="*/ 123 h 1123"/>
              <a:gd name="T22" fmla="*/ 1013 w 1386"/>
              <a:gd name="T23" fmla="*/ 195 h 1123"/>
              <a:gd name="T24" fmla="*/ 1093 w 1386"/>
              <a:gd name="T25" fmla="*/ 259 h 1123"/>
              <a:gd name="T26" fmla="*/ 1165 w 1386"/>
              <a:gd name="T27" fmla="*/ 331 h 1123"/>
              <a:gd name="T28" fmla="*/ 1265 w 1386"/>
              <a:gd name="T29" fmla="*/ 475 h 1123"/>
              <a:gd name="T30" fmla="*/ 1325 w 1386"/>
              <a:gd name="T31" fmla="*/ 619 h 1123"/>
              <a:gd name="T32" fmla="*/ 1357 w 1386"/>
              <a:gd name="T33" fmla="*/ 739 h 1123"/>
              <a:gd name="T34" fmla="*/ 1381 w 1386"/>
              <a:gd name="T35" fmla="*/ 859 h 1123"/>
              <a:gd name="T36" fmla="*/ 1381 w 1386"/>
              <a:gd name="T37" fmla="*/ 963 h 1123"/>
              <a:gd name="T38" fmla="*/ 1349 w 1386"/>
              <a:gd name="T39" fmla="*/ 1043 h 1123"/>
              <a:gd name="T40" fmla="*/ 1285 w 1386"/>
              <a:gd name="T41" fmla="*/ 1123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86" h="1123">
                <a:moveTo>
                  <a:pt x="0" y="112"/>
                </a:moveTo>
                <a:cubicBezTo>
                  <a:pt x="11" y="106"/>
                  <a:pt x="37" y="85"/>
                  <a:pt x="66" y="73"/>
                </a:cubicBezTo>
                <a:cubicBezTo>
                  <a:pt x="95" y="60"/>
                  <a:pt x="132" y="43"/>
                  <a:pt x="175" y="32"/>
                </a:cubicBezTo>
                <a:cubicBezTo>
                  <a:pt x="219" y="20"/>
                  <a:pt x="285" y="10"/>
                  <a:pt x="325" y="5"/>
                </a:cubicBezTo>
                <a:cubicBezTo>
                  <a:pt x="365" y="0"/>
                  <a:pt x="388" y="0"/>
                  <a:pt x="414" y="0"/>
                </a:cubicBezTo>
                <a:cubicBezTo>
                  <a:pt x="440" y="0"/>
                  <a:pt x="458" y="1"/>
                  <a:pt x="481" y="4"/>
                </a:cubicBezTo>
                <a:cubicBezTo>
                  <a:pt x="504" y="6"/>
                  <a:pt x="528" y="9"/>
                  <a:pt x="554" y="13"/>
                </a:cubicBezTo>
                <a:cubicBezTo>
                  <a:pt x="580" y="17"/>
                  <a:pt x="612" y="22"/>
                  <a:pt x="640" y="28"/>
                </a:cubicBezTo>
                <a:cubicBezTo>
                  <a:pt x="668" y="34"/>
                  <a:pt x="694" y="41"/>
                  <a:pt x="721" y="50"/>
                </a:cubicBezTo>
                <a:cubicBezTo>
                  <a:pt x="748" y="59"/>
                  <a:pt x="770" y="68"/>
                  <a:pt x="800" y="80"/>
                </a:cubicBezTo>
                <a:cubicBezTo>
                  <a:pt x="830" y="92"/>
                  <a:pt x="866" y="104"/>
                  <a:pt x="901" y="123"/>
                </a:cubicBezTo>
                <a:cubicBezTo>
                  <a:pt x="936" y="142"/>
                  <a:pt x="981" y="172"/>
                  <a:pt x="1013" y="195"/>
                </a:cubicBezTo>
                <a:cubicBezTo>
                  <a:pt x="1045" y="218"/>
                  <a:pt x="1068" y="236"/>
                  <a:pt x="1093" y="259"/>
                </a:cubicBezTo>
                <a:cubicBezTo>
                  <a:pt x="1118" y="282"/>
                  <a:pt x="1136" y="295"/>
                  <a:pt x="1165" y="331"/>
                </a:cubicBezTo>
                <a:cubicBezTo>
                  <a:pt x="1194" y="367"/>
                  <a:pt x="1238" y="427"/>
                  <a:pt x="1265" y="475"/>
                </a:cubicBezTo>
                <a:cubicBezTo>
                  <a:pt x="1292" y="523"/>
                  <a:pt x="1310" y="575"/>
                  <a:pt x="1325" y="619"/>
                </a:cubicBezTo>
                <a:cubicBezTo>
                  <a:pt x="1340" y="663"/>
                  <a:pt x="1348" y="699"/>
                  <a:pt x="1357" y="739"/>
                </a:cubicBezTo>
                <a:cubicBezTo>
                  <a:pt x="1366" y="779"/>
                  <a:pt x="1377" y="822"/>
                  <a:pt x="1381" y="859"/>
                </a:cubicBezTo>
                <a:cubicBezTo>
                  <a:pt x="1385" y="896"/>
                  <a:pt x="1386" y="932"/>
                  <a:pt x="1381" y="963"/>
                </a:cubicBezTo>
                <a:cubicBezTo>
                  <a:pt x="1376" y="994"/>
                  <a:pt x="1365" y="1017"/>
                  <a:pt x="1349" y="1043"/>
                </a:cubicBezTo>
                <a:cubicBezTo>
                  <a:pt x="1333" y="1069"/>
                  <a:pt x="1298" y="1106"/>
                  <a:pt x="1285" y="112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56" name="Line 24"/>
          <p:cNvSpPr>
            <a:spLocks noChangeShapeType="1"/>
          </p:cNvSpPr>
          <p:nvPr/>
        </p:nvSpPr>
        <p:spPr bwMode="auto">
          <a:xfrm flipV="1">
            <a:off x="4076700" y="1071563"/>
            <a:ext cx="1052513" cy="666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57" name="Line 25"/>
          <p:cNvSpPr>
            <a:spLocks noChangeShapeType="1"/>
          </p:cNvSpPr>
          <p:nvPr/>
        </p:nvSpPr>
        <p:spPr bwMode="auto">
          <a:xfrm flipV="1">
            <a:off x="4972050" y="1744663"/>
            <a:ext cx="1185863" cy="750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58" name="Arc 26"/>
          <p:cNvSpPr>
            <a:spLocks/>
          </p:cNvSpPr>
          <p:nvPr/>
        </p:nvSpPr>
        <p:spPr bwMode="auto">
          <a:xfrm>
            <a:off x="5116513" y="957263"/>
            <a:ext cx="1095375" cy="782637"/>
          </a:xfrm>
          <a:custGeom>
            <a:avLst/>
            <a:gdLst>
              <a:gd name="G0" fmla="+- 13461 0 0"/>
              <a:gd name="G1" fmla="+- 21600 0 0"/>
              <a:gd name="G2" fmla="+- 21600 0 0"/>
              <a:gd name="T0" fmla="*/ 0 w 35061"/>
              <a:gd name="T1" fmla="*/ 4708 h 30329"/>
              <a:gd name="T2" fmla="*/ 33218 w 35061"/>
              <a:gd name="T3" fmla="*/ 30329 h 30329"/>
              <a:gd name="T4" fmla="*/ 13461 w 35061"/>
              <a:gd name="T5" fmla="*/ 21600 h 30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061" h="30329" fill="none" extrusionOk="0">
                <a:moveTo>
                  <a:pt x="-1" y="4707"/>
                </a:moveTo>
                <a:cubicBezTo>
                  <a:pt x="3824" y="1659"/>
                  <a:pt x="8570" y="-1"/>
                  <a:pt x="13461" y="0"/>
                </a:cubicBezTo>
                <a:cubicBezTo>
                  <a:pt x="25390" y="0"/>
                  <a:pt x="35061" y="9670"/>
                  <a:pt x="35061" y="21600"/>
                </a:cubicBezTo>
                <a:cubicBezTo>
                  <a:pt x="35061" y="24606"/>
                  <a:pt x="34433" y="27579"/>
                  <a:pt x="33218" y="30329"/>
                </a:cubicBezTo>
              </a:path>
              <a:path w="35061" h="30329" stroke="0" extrusionOk="0">
                <a:moveTo>
                  <a:pt x="-1" y="4707"/>
                </a:moveTo>
                <a:cubicBezTo>
                  <a:pt x="3824" y="1659"/>
                  <a:pt x="8570" y="-1"/>
                  <a:pt x="13461" y="0"/>
                </a:cubicBezTo>
                <a:cubicBezTo>
                  <a:pt x="25390" y="0"/>
                  <a:pt x="35061" y="9670"/>
                  <a:pt x="35061" y="21600"/>
                </a:cubicBezTo>
                <a:cubicBezTo>
                  <a:pt x="35061" y="24606"/>
                  <a:pt x="34433" y="27579"/>
                  <a:pt x="33218" y="30329"/>
                </a:cubicBezTo>
                <a:lnTo>
                  <a:pt x="13461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12059" name="Text Box 27"/>
          <p:cNvSpPr txBox="1">
            <a:spLocks noChangeArrowheads="1"/>
          </p:cNvSpPr>
          <p:nvPr/>
        </p:nvSpPr>
        <p:spPr bwMode="auto">
          <a:xfrm>
            <a:off x="6888215" y="6382597"/>
            <a:ext cx="442912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H"/>
              <a:t>g</a:t>
            </a:r>
            <a:endParaRPr lang="en-GB"/>
          </a:p>
        </p:txBody>
      </p:sp>
      <p:sp>
        <p:nvSpPr>
          <p:cNvPr id="812060" name="Text Box 28"/>
          <p:cNvSpPr txBox="1">
            <a:spLocks noChangeArrowheads="1"/>
          </p:cNvSpPr>
          <p:nvPr/>
        </p:nvSpPr>
        <p:spPr bwMode="auto">
          <a:xfrm>
            <a:off x="4241800" y="4106863"/>
            <a:ext cx="601663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H"/>
              <a:t>2a</a:t>
            </a:r>
            <a:endParaRPr lang="en-GB"/>
          </a:p>
        </p:txBody>
      </p:sp>
      <p:sp>
        <p:nvSpPr>
          <p:cNvPr id="812061" name="Line 29"/>
          <p:cNvSpPr>
            <a:spLocks noChangeShapeType="1"/>
          </p:cNvSpPr>
          <p:nvPr/>
        </p:nvSpPr>
        <p:spPr bwMode="auto">
          <a:xfrm flipV="1">
            <a:off x="4176713" y="4610100"/>
            <a:ext cx="554355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62" name="Line 30"/>
          <p:cNvSpPr>
            <a:spLocks noChangeShapeType="1"/>
          </p:cNvSpPr>
          <p:nvPr/>
        </p:nvSpPr>
        <p:spPr bwMode="auto">
          <a:xfrm>
            <a:off x="7078663" y="3035300"/>
            <a:ext cx="0" cy="3160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63" name="Line 31"/>
          <p:cNvSpPr>
            <a:spLocks noChangeShapeType="1"/>
          </p:cNvSpPr>
          <p:nvPr/>
        </p:nvSpPr>
        <p:spPr bwMode="auto">
          <a:xfrm>
            <a:off x="7918450" y="3198813"/>
            <a:ext cx="0" cy="11731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64" name="Line 32"/>
          <p:cNvSpPr>
            <a:spLocks noChangeShapeType="1"/>
          </p:cNvSpPr>
          <p:nvPr/>
        </p:nvSpPr>
        <p:spPr bwMode="auto">
          <a:xfrm>
            <a:off x="7918450" y="4827588"/>
            <a:ext cx="0" cy="13573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65" name="Line 33"/>
          <p:cNvSpPr>
            <a:spLocks noChangeShapeType="1"/>
          </p:cNvSpPr>
          <p:nvPr/>
        </p:nvSpPr>
        <p:spPr bwMode="auto">
          <a:xfrm>
            <a:off x="7915275" y="4364038"/>
            <a:ext cx="13922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66" name="Line 34"/>
          <p:cNvSpPr>
            <a:spLocks noChangeShapeType="1"/>
          </p:cNvSpPr>
          <p:nvPr/>
        </p:nvSpPr>
        <p:spPr bwMode="auto">
          <a:xfrm>
            <a:off x="7915275" y="4827588"/>
            <a:ext cx="13938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67" name="Line 35"/>
          <p:cNvSpPr>
            <a:spLocks noChangeShapeType="1"/>
          </p:cNvSpPr>
          <p:nvPr/>
        </p:nvSpPr>
        <p:spPr bwMode="auto">
          <a:xfrm flipH="1">
            <a:off x="6269038" y="3186113"/>
            <a:ext cx="0" cy="11985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68" name="Line 36"/>
          <p:cNvSpPr>
            <a:spLocks noChangeShapeType="1"/>
          </p:cNvSpPr>
          <p:nvPr/>
        </p:nvSpPr>
        <p:spPr bwMode="auto">
          <a:xfrm flipH="1">
            <a:off x="6280150" y="4827588"/>
            <a:ext cx="0" cy="13700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69" name="Line 37"/>
          <p:cNvSpPr>
            <a:spLocks noChangeShapeType="1"/>
          </p:cNvSpPr>
          <p:nvPr/>
        </p:nvSpPr>
        <p:spPr bwMode="auto">
          <a:xfrm flipH="1">
            <a:off x="4881563" y="4376738"/>
            <a:ext cx="1392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70" name="Line 38"/>
          <p:cNvSpPr>
            <a:spLocks noChangeShapeType="1"/>
          </p:cNvSpPr>
          <p:nvPr/>
        </p:nvSpPr>
        <p:spPr bwMode="auto">
          <a:xfrm flipH="1">
            <a:off x="4887913" y="4833938"/>
            <a:ext cx="1397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71" name="Line 39"/>
          <p:cNvSpPr>
            <a:spLocks noChangeShapeType="1"/>
          </p:cNvSpPr>
          <p:nvPr/>
        </p:nvSpPr>
        <p:spPr bwMode="auto">
          <a:xfrm>
            <a:off x="6261100" y="6345238"/>
            <a:ext cx="16383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72" name="Line 40"/>
          <p:cNvSpPr>
            <a:spLocks noChangeShapeType="1"/>
          </p:cNvSpPr>
          <p:nvPr/>
        </p:nvSpPr>
        <p:spPr bwMode="auto">
          <a:xfrm flipH="1" flipV="1">
            <a:off x="5049838" y="4384675"/>
            <a:ext cx="1587" cy="4429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73" name="Text Box 41"/>
          <p:cNvSpPr txBox="1">
            <a:spLocks noChangeArrowheads="1"/>
          </p:cNvSpPr>
          <p:nvPr/>
        </p:nvSpPr>
        <p:spPr bwMode="auto">
          <a:xfrm>
            <a:off x="9401175" y="4772025"/>
            <a:ext cx="441325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H">
                <a:solidFill>
                  <a:srgbClr val="FF3300"/>
                </a:solidFill>
              </a:rPr>
              <a:t>z</a:t>
            </a:r>
            <a:endParaRPr lang="en-GB">
              <a:solidFill>
                <a:srgbClr val="FF3300"/>
              </a:solidFill>
            </a:endParaRPr>
          </a:p>
        </p:txBody>
      </p:sp>
      <p:sp>
        <p:nvSpPr>
          <p:cNvPr id="812074" name="Line 42"/>
          <p:cNvSpPr>
            <a:spLocks noChangeShapeType="1"/>
          </p:cNvSpPr>
          <p:nvPr/>
        </p:nvSpPr>
        <p:spPr bwMode="auto">
          <a:xfrm>
            <a:off x="6272213" y="3194050"/>
            <a:ext cx="16319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75" name="Line 43"/>
          <p:cNvSpPr>
            <a:spLocks noChangeShapeType="1"/>
          </p:cNvSpPr>
          <p:nvPr/>
        </p:nvSpPr>
        <p:spPr bwMode="auto">
          <a:xfrm>
            <a:off x="6297613" y="6169025"/>
            <a:ext cx="16335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graphicFrame>
        <p:nvGraphicFramePr>
          <p:cNvPr id="812076" name="Object 44"/>
          <p:cNvGraphicFramePr>
            <a:graphicFrameLocks/>
          </p:cNvGraphicFramePr>
          <p:nvPr/>
        </p:nvGraphicFramePr>
        <p:xfrm>
          <a:off x="7334250" y="3308350"/>
          <a:ext cx="501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106" name="Equation" r:id="rId3" imgW="457200" imgH="355320" progId="Equation.3">
                  <p:embed/>
                </p:oleObj>
              </mc:Choice>
              <mc:Fallback>
                <p:oleObj name="Equation" r:id="rId3" imgW="457200" imgH="355320" progId="Equation.3">
                  <p:embed/>
                  <p:pic>
                    <p:nvPicPr>
                      <p:cNvPr id="0" name="Object 4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0" y="3308350"/>
                        <a:ext cx="501650" cy="355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2077" name="Line 45"/>
          <p:cNvSpPr>
            <a:spLocks noChangeShapeType="1"/>
          </p:cNvSpPr>
          <p:nvPr/>
        </p:nvSpPr>
        <p:spPr bwMode="auto">
          <a:xfrm flipV="1">
            <a:off x="6715125" y="3738563"/>
            <a:ext cx="695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78" name="Line 46"/>
          <p:cNvSpPr>
            <a:spLocks noChangeShapeType="1"/>
          </p:cNvSpPr>
          <p:nvPr/>
        </p:nvSpPr>
        <p:spPr bwMode="auto">
          <a:xfrm flipV="1">
            <a:off x="6313488" y="4406900"/>
            <a:ext cx="1631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79" name="Line 47"/>
          <p:cNvSpPr>
            <a:spLocks noChangeShapeType="1"/>
          </p:cNvSpPr>
          <p:nvPr/>
        </p:nvSpPr>
        <p:spPr bwMode="auto">
          <a:xfrm flipV="1">
            <a:off x="6508750" y="4051300"/>
            <a:ext cx="1209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80" name="Line 48"/>
          <p:cNvSpPr>
            <a:spLocks noChangeShapeType="1"/>
          </p:cNvSpPr>
          <p:nvPr/>
        </p:nvSpPr>
        <p:spPr bwMode="auto">
          <a:xfrm flipV="1">
            <a:off x="6810375" y="3421063"/>
            <a:ext cx="465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81" name="Line 49"/>
          <p:cNvSpPr>
            <a:spLocks noChangeShapeType="1"/>
          </p:cNvSpPr>
          <p:nvPr/>
        </p:nvSpPr>
        <p:spPr bwMode="auto">
          <a:xfrm flipV="1">
            <a:off x="6494463" y="5256213"/>
            <a:ext cx="1211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82" name="Line 50"/>
          <p:cNvSpPr>
            <a:spLocks noChangeShapeType="1"/>
          </p:cNvSpPr>
          <p:nvPr/>
        </p:nvSpPr>
        <p:spPr bwMode="auto">
          <a:xfrm flipV="1">
            <a:off x="6313488" y="4902200"/>
            <a:ext cx="1590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83" name="Line 51"/>
          <p:cNvSpPr>
            <a:spLocks noChangeShapeType="1"/>
          </p:cNvSpPr>
          <p:nvPr/>
        </p:nvSpPr>
        <p:spPr bwMode="auto">
          <a:xfrm flipV="1">
            <a:off x="6715125" y="5627688"/>
            <a:ext cx="695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12084" name="Line 52"/>
          <p:cNvSpPr>
            <a:spLocks noChangeShapeType="1"/>
          </p:cNvSpPr>
          <p:nvPr/>
        </p:nvSpPr>
        <p:spPr bwMode="auto">
          <a:xfrm flipV="1">
            <a:off x="6797675" y="5984875"/>
            <a:ext cx="461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400</Words>
  <Application>Microsoft Office PowerPoint</Application>
  <PresentationFormat>A4 Paper (210x297 mm)</PresentationFormat>
  <Paragraphs>123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1_Default Design</vt:lpstr>
      <vt:lpstr>Equation</vt:lpstr>
      <vt:lpstr>Chapter 11</vt:lpstr>
      <vt:lpstr>Accelerating structures in linear and circular accelerators </vt:lpstr>
      <vt:lpstr>Acceleration in the cylindrical cavityT=0 (accelerating phase)</vt:lpstr>
      <vt:lpstr>Linear and circular accelerators</vt:lpstr>
      <vt:lpstr>Analogy between cavity and oscillating circuit</vt:lpstr>
      <vt:lpstr>Analogy between cavity and oscillating circuit</vt:lpstr>
      <vt:lpstr>PowerPoint Presentation</vt:lpstr>
      <vt:lpstr>From oscillating circuit to the cavity</vt:lpstr>
      <vt:lpstr>Parameter of a cylindrical cavity („pill-box“)</vt:lpstr>
      <vt:lpstr>Acceleration in a cylindrical cavity</vt:lpstr>
      <vt:lpstr>Cavity with rotational symmetry</vt:lpstr>
      <vt:lpstr>Field strength for E010 mode for a „pillbox cavity“</vt:lpstr>
      <vt:lpstr>PowerPoint Presentation</vt:lpstr>
      <vt:lpstr>Example for „Transit Time Factor“</vt:lpstr>
      <vt:lpstr>Illustration for the electric field in the RF cavity</vt:lpstr>
      <vt:lpstr>Superconducting RF cavity for Tesla and X-ray laser at DESY</vt:lpstr>
      <vt:lpstr>Normal-conducting RF cavity for LEP</vt:lpstr>
      <vt:lpstr>Parameters for Cavities</vt:lpstr>
    </vt:vector>
  </TitlesOfParts>
  <Company>Thoiry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SchmidtLorenz</dc:creator>
  <cp:lastModifiedBy>rudi</cp:lastModifiedBy>
  <cp:revision>435</cp:revision>
  <cp:lastPrinted>2002-02-21T14:10:55Z</cp:lastPrinted>
  <dcterms:created xsi:type="dcterms:W3CDTF">2000-11-04T14:13:38Z</dcterms:created>
  <dcterms:modified xsi:type="dcterms:W3CDTF">2011-10-05T13:11:42Z</dcterms:modified>
</cp:coreProperties>
</file>