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</p:sldIdLst>
  <p:sldSz cx="9906000" cy="6858000" type="A4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CC00CC"/>
    <a:srgbClr val="F8F8F8"/>
    <a:srgbClr val="FFEDE7"/>
    <a:srgbClr val="FF3300"/>
    <a:srgbClr val="FFFFCC"/>
    <a:srgbClr val="008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77" y="-168"/>
      </p:cViewPr>
      <p:guideLst>
        <p:guide orient="horz" pos="2446"/>
        <p:guide pos="11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2975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BDC553F-64C8-4948-AE36-457A31958A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18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524" y="4714876"/>
            <a:ext cx="4988628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751"/>
            <a:ext cx="294495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3FD8C11-AE9A-4B59-B467-1EAFE212B2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9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45679-A39C-4CA0-AF22-4317539552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053223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C1F2DE-D7B0-44F4-9B8B-18FD574CC1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1129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13" y="0"/>
            <a:ext cx="2414587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0"/>
            <a:ext cx="7091363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595-D326-4A8F-8052-8981DC7035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1641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934F7D-B1F6-4AAF-A171-874AFD4CD9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7661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203E6B-F820-4CC7-A990-760EEBC526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81815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EBF6D1-022E-4682-AF94-FD0989DA8A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3438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CB23FB-2577-4F32-BDC9-58F5CE67EF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7262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E94DE4-BC69-49DD-B70B-A664492115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1234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22ED7-CAFF-4E08-8A11-18CF84B83E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389501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E194C3-774F-4BFE-9520-CAAAA4F382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3727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570571-C3D0-4D49-9945-ED8090281F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7378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5213" y="0"/>
            <a:ext cx="8840787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Click to edit Master title style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143000"/>
            <a:ext cx="93281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35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ED10067-31B1-4547-B821-1DB3B1595770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35589" name="Picture 5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99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5590" name="Rectangle 6"/>
          <p:cNvSpPr>
            <a:spLocks noChangeArrowheads="1"/>
          </p:cNvSpPr>
          <p:nvPr/>
        </p:nvSpPr>
        <p:spPr bwMode="auto">
          <a:xfrm>
            <a:off x="742950" y="0"/>
            <a:ext cx="6159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35591" name="Line 7"/>
          <p:cNvSpPr>
            <a:spLocks noChangeShapeType="1"/>
          </p:cNvSpPr>
          <p:nvPr userDrawn="1"/>
        </p:nvSpPr>
        <p:spPr bwMode="auto">
          <a:xfrm>
            <a:off x="0" y="765175"/>
            <a:ext cx="990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535113"/>
            <a:ext cx="932815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de-DE" sz="4400" u="sng" dirty="0" smtClean="0">
                <a:solidFill>
                  <a:srgbClr val="FF3300"/>
                </a:solidFill>
              </a:rPr>
              <a:t>Chapter </a:t>
            </a:r>
            <a:r>
              <a:rPr lang="de-DE" sz="4400" u="sng" dirty="0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821251" name="Text Box 3"/>
          <p:cNvSpPr txBox="1">
            <a:spLocks noChangeArrowheads="1"/>
          </p:cNvSpPr>
          <p:nvPr/>
        </p:nvSpPr>
        <p:spPr bwMode="auto">
          <a:xfrm>
            <a:off x="3237722" y="6330950"/>
            <a:ext cx="64888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sz="1200" dirty="0"/>
              <a:t>Rüdiger Schmidt (CERN) – Darmstadt TU - </a:t>
            </a:r>
            <a:r>
              <a:rPr lang="fr-CH" sz="1200" dirty="0" err="1"/>
              <a:t>Februar</a:t>
            </a:r>
            <a:r>
              <a:rPr lang="fr-CH" sz="1200" dirty="0"/>
              <a:t> 2008, version </a:t>
            </a:r>
            <a:r>
              <a:rPr lang="fr-CH" sz="1200" dirty="0" smtClean="0"/>
              <a:t>E2.1</a:t>
            </a:r>
            <a:endParaRPr lang="en-GB" sz="1200" dirty="0"/>
          </a:p>
        </p:txBody>
      </p:sp>
      <p:sp>
        <p:nvSpPr>
          <p:cNvPr id="821252" name="Rectangle 4"/>
          <p:cNvSpPr>
            <a:spLocks noChangeArrowheads="1"/>
          </p:cNvSpPr>
          <p:nvPr/>
        </p:nvSpPr>
        <p:spPr bwMode="auto">
          <a:xfrm>
            <a:off x="155575" y="3482975"/>
            <a:ext cx="932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de-DE" sz="4000" dirty="0"/>
              <a:t/>
            </a:r>
            <a:br>
              <a:rPr lang="de-DE" sz="4000" dirty="0"/>
            </a:br>
            <a:r>
              <a:rPr lang="en-GB" sz="4000" dirty="0" smtClean="0">
                <a:solidFill>
                  <a:schemeClr val="tx1"/>
                </a:solidFill>
              </a:rPr>
              <a:t>Example for collective effects: Space charge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8293A-1A65-4DD1-ADEB-0272C1F8A6E5}" type="slidenum">
              <a:rPr lang="en-GB"/>
              <a:pPr/>
              <a:t>10</a:t>
            </a:fld>
            <a:endParaRPr lang="en-GB"/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Shift of the Q value</a:t>
            </a:r>
            <a:endParaRPr lang="en-GB"/>
          </a:p>
        </p:txBody>
      </p:sp>
      <p:graphicFrame>
        <p:nvGraphicFramePr>
          <p:cNvPr id="83046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80056"/>
              </p:ext>
            </p:extLst>
          </p:nvPr>
        </p:nvGraphicFramePr>
        <p:xfrm>
          <a:off x="1322388" y="2655888"/>
          <a:ext cx="522605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87" name="Equation" r:id="rId3" imgW="5283000" imgH="4063680" progId="Equation.3">
                  <p:embed/>
                </p:oleObj>
              </mc:Choice>
              <mc:Fallback>
                <p:oleObj name="Equation" r:id="rId3" imgW="5283000" imgH="406368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655888"/>
                        <a:ext cx="5226050" cy="40640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4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force on the particle has the same form as the force of a </a:t>
            </a:r>
            <a:r>
              <a:rPr lang="en-GB" dirty="0" err="1" smtClean="0"/>
              <a:t>quadrupole</a:t>
            </a:r>
            <a:r>
              <a:rPr lang="en-GB" dirty="0" smtClean="0"/>
              <a:t>, which is distributed over the whole ring</a:t>
            </a:r>
          </a:p>
          <a:p>
            <a:r>
              <a:rPr lang="en-GB" dirty="0" smtClean="0"/>
              <a:t> The space charge causes </a:t>
            </a:r>
            <a:r>
              <a:rPr lang="en-GB" dirty="0" smtClean="0"/>
              <a:t>additional focusing </a:t>
            </a:r>
            <a:r>
              <a:rPr lang="en-GB" dirty="0" smtClean="0"/>
              <a:t>in both planes (horizontally and vertically) that </a:t>
            </a:r>
            <a:r>
              <a:rPr lang="en-GB" dirty="0" smtClean="0"/>
              <a:t>changes the </a:t>
            </a:r>
            <a:r>
              <a:rPr lang="en-GB" dirty="0" smtClean="0"/>
              <a:t>working point (the Q values).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721812" y="2655651"/>
            <a:ext cx="23930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latin typeface="+mn-lt"/>
              </a:rPr>
              <a:t>From transverse beam dynamics</a:t>
            </a:r>
            <a:endParaRPr lang="en-GB" sz="1800" b="0" dirty="0">
              <a:latin typeface="+mn-lt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01600"/>
            <a:ext cx="93281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fr-CH" dirty="0" err="1" smtClean="0"/>
              <a:t>Example</a:t>
            </a:r>
            <a:r>
              <a:rPr lang="fr-CH" dirty="0" smtClean="0"/>
              <a:t>: </a:t>
            </a:r>
            <a:r>
              <a:rPr lang="fr-CH" dirty="0" err="1" smtClean="0"/>
              <a:t>space</a:t>
            </a:r>
            <a:r>
              <a:rPr lang="fr-CH" dirty="0" smtClean="0"/>
              <a:t> charge for protons</a:t>
            </a:r>
            <a:endParaRPr lang="en-GB" dirty="0"/>
          </a:p>
        </p:txBody>
      </p:sp>
      <p:pic>
        <p:nvPicPr>
          <p:cNvPr id="835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4" y="805468"/>
            <a:ext cx="8079868" cy="596157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2447-FC96-4D5C-93FB-EFAE424E8535}" type="slidenum">
              <a:rPr lang="en-GB"/>
              <a:pPr/>
              <a:t>12</a:t>
            </a:fld>
            <a:endParaRPr lang="en-GB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 charge: Force on a particle</a:t>
            </a:r>
            <a:endParaRPr lang="en-GB" dirty="0"/>
          </a:p>
        </p:txBody>
      </p:sp>
      <p:pic>
        <p:nvPicPr>
          <p:cNvPr id="8366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17578"/>
            <a:ext cx="9290050" cy="5181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39D10-BBD1-4CFF-9887-4DBCC2FCDAF4}" type="slidenum">
              <a:rPr lang="en-GB"/>
              <a:pPr/>
              <a:t>13</a:t>
            </a:fld>
            <a:endParaRPr lang="en-GB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Space</a:t>
            </a:r>
            <a:r>
              <a:rPr lang="fr-CH" dirty="0" smtClean="0"/>
              <a:t> charge: Q - shift</a:t>
            </a:r>
            <a:endParaRPr lang="en-GB" dirty="0"/>
          </a:p>
        </p:txBody>
      </p:sp>
      <p:pic>
        <p:nvPicPr>
          <p:cNvPr id="8376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482522"/>
            <a:ext cx="8801100" cy="47863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51035-2298-4D73-9CFC-92D845B40BC1}" type="slidenum">
              <a:rPr lang="en-GB"/>
              <a:pPr/>
              <a:t>14</a:t>
            </a:fld>
            <a:endParaRPr lang="en-GB"/>
          </a:p>
        </p:txBody>
      </p:sp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 shift for realistic beam parameters</a:t>
            </a:r>
            <a:endParaRPr lang="en-GB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142999"/>
            <a:ext cx="9328150" cy="1930941"/>
          </a:xfrm>
        </p:spPr>
        <p:txBody>
          <a:bodyPr/>
          <a:lstStyle/>
          <a:p>
            <a:r>
              <a:rPr lang="en-GB" dirty="0" smtClean="0"/>
              <a:t>The results for other assumptions are discussed in </a:t>
            </a:r>
            <a:r>
              <a:rPr lang="en-GB" dirty="0" err="1" smtClean="0"/>
              <a:t>A.Hofmann</a:t>
            </a:r>
            <a:endParaRPr lang="en-GB" dirty="0" smtClean="0"/>
          </a:p>
          <a:p>
            <a:pPr>
              <a:buFontTx/>
              <a:buChar char="•"/>
            </a:pPr>
            <a:r>
              <a:rPr lang="en-GB" dirty="0" smtClean="0"/>
              <a:t>Gaussian Beams</a:t>
            </a:r>
          </a:p>
          <a:p>
            <a:pPr>
              <a:buFontTx/>
              <a:buChar char="•"/>
            </a:pPr>
            <a:r>
              <a:rPr lang="en-GB" dirty="0" smtClean="0"/>
              <a:t>Elliptical Beams</a:t>
            </a:r>
          </a:p>
          <a:p>
            <a:pPr>
              <a:buFontTx/>
              <a:buChar char="•"/>
            </a:pPr>
            <a:r>
              <a:rPr lang="en-GB" dirty="0" smtClean="0"/>
              <a:t>Bunches</a:t>
            </a:r>
            <a:endParaRPr lang="en-GB" dirty="0"/>
          </a:p>
        </p:txBody>
      </p:sp>
      <p:graphicFrame>
        <p:nvGraphicFramePr>
          <p:cNvPr id="834564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424615"/>
              </p:ext>
            </p:extLst>
          </p:nvPr>
        </p:nvGraphicFramePr>
        <p:xfrm>
          <a:off x="2947988" y="5426075"/>
          <a:ext cx="24765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84" name="Equation" r:id="rId3" imgW="2501640" imgH="1054080" progId="Equation.3">
                  <p:embed/>
                </p:oleObj>
              </mc:Choice>
              <mc:Fallback>
                <p:oleObj name="Equation" r:id="rId3" imgW="2501640" imgH="10540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5426075"/>
                        <a:ext cx="2476500" cy="10541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4565" name="Rectangle 5"/>
          <p:cNvSpPr>
            <a:spLocks noChangeArrowheads="1"/>
          </p:cNvSpPr>
          <p:nvPr/>
        </p:nvSpPr>
        <p:spPr bwMode="auto">
          <a:xfrm>
            <a:off x="261938" y="3455987"/>
            <a:ext cx="9328150" cy="1563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spcBef>
                <a:spcPct val="20000"/>
              </a:spcBef>
              <a:spcAft>
                <a:spcPct val="20000"/>
              </a:spcAft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Example: bunched beams with the current  I(s) </a:t>
            </a:r>
          </a:p>
          <a:p>
            <a:pPr marL="381000" indent="-3810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The force in direction of movement can be neglected in the relativistic case</a:t>
            </a:r>
          </a:p>
          <a:p>
            <a:pPr marL="381000" indent="-3810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It is assumed that the bunch length is large compared to the width and 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height of the bunches</a:t>
            </a: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35172-5952-486B-BBFD-98048F0D960B}" type="slidenum">
              <a:rPr lang="en-GB"/>
              <a:pPr/>
              <a:t>2</a:t>
            </a:fld>
            <a:endParaRPr lang="en-GB"/>
          </a:p>
        </p:txBody>
      </p:sp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Homogeneous particle distribution in a cylinder</a:t>
            </a:r>
          </a:p>
          <a:p>
            <a:r>
              <a:rPr lang="en-GB" b="1" dirty="0" smtClean="0"/>
              <a:t>Force on a </a:t>
            </a:r>
            <a:r>
              <a:rPr lang="en-GB" b="1" dirty="0" smtClean="0"/>
              <a:t>charged </a:t>
            </a:r>
            <a:r>
              <a:rPr lang="en-GB" b="1" dirty="0" smtClean="0"/>
              <a:t>particle</a:t>
            </a:r>
          </a:p>
          <a:p>
            <a:r>
              <a:rPr lang="en-GB" b="1" dirty="0" smtClean="0"/>
              <a:t>Energy dependence of </a:t>
            </a:r>
            <a:r>
              <a:rPr lang="en-GB" b="1" dirty="0" smtClean="0"/>
              <a:t>space </a:t>
            </a:r>
            <a:r>
              <a:rPr lang="en-GB" b="1" dirty="0" smtClean="0"/>
              <a:t>charge</a:t>
            </a:r>
          </a:p>
          <a:p>
            <a:r>
              <a:rPr lang="en-GB" b="1" dirty="0" smtClean="0"/>
              <a:t>Focusing by space charge</a:t>
            </a:r>
          </a:p>
          <a:p>
            <a:r>
              <a:rPr lang="en-GB" b="1" dirty="0" smtClean="0"/>
              <a:t>Q-shift</a:t>
            </a:r>
          </a:p>
          <a:p>
            <a:endParaRPr lang="de-DE" b="1" dirty="0" smtClean="0"/>
          </a:p>
          <a:p>
            <a:endParaRPr lang="de-DE" b="1" dirty="0"/>
          </a:p>
        </p:txBody>
      </p:sp>
      <p:sp>
        <p:nvSpPr>
          <p:cNvPr id="822276" name="Text Box 4"/>
          <p:cNvSpPr txBox="1">
            <a:spLocks noChangeArrowheads="1"/>
          </p:cNvSpPr>
          <p:nvPr/>
        </p:nvSpPr>
        <p:spPr bwMode="auto">
          <a:xfrm>
            <a:off x="4381500" y="4837113"/>
            <a:ext cx="5300663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CH" b="0">
                <a:solidFill>
                  <a:schemeClr val="tx1"/>
                </a:solidFill>
                <a:latin typeface="Arial" charset="0"/>
              </a:rPr>
              <a:t>Details in A.Hofmann, Tune Shifts from </a:t>
            </a:r>
          </a:p>
          <a:p>
            <a:r>
              <a:rPr lang="fr-CH" b="0">
                <a:solidFill>
                  <a:schemeClr val="tx1"/>
                </a:solidFill>
                <a:latin typeface="Arial" charset="0"/>
              </a:rPr>
              <a:t>Self Fields and Images, </a:t>
            </a:r>
          </a:p>
          <a:p>
            <a:r>
              <a:rPr lang="fr-CH" b="0">
                <a:solidFill>
                  <a:schemeClr val="tx1"/>
                </a:solidFill>
                <a:latin typeface="Arial" charset="0"/>
              </a:rPr>
              <a:t>CAS CERN Accelerator School, 1992,</a:t>
            </a:r>
          </a:p>
          <a:p>
            <a:r>
              <a:rPr lang="fr-CH" b="0">
                <a:solidFill>
                  <a:schemeClr val="tx1"/>
                </a:solidFill>
                <a:latin typeface="Arial" charset="0"/>
              </a:rPr>
              <a:t>CERN Yellow Report 94-01, Vol.I, p.329</a:t>
            </a:r>
            <a:endParaRPr lang="en-GB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06058" y="6400800"/>
            <a:ext cx="2063750" cy="457200"/>
          </a:xfrm>
        </p:spPr>
        <p:txBody>
          <a:bodyPr/>
          <a:lstStyle/>
          <a:p>
            <a:fld id="{976779E6-5172-4304-9BE2-74B93F52CF5F}" type="slidenum">
              <a:rPr lang="en-GB"/>
              <a:pPr/>
              <a:t>3</a:t>
            </a:fld>
            <a:endParaRPr lang="en-GB"/>
          </a:p>
        </p:txBody>
      </p:sp>
      <p:sp>
        <p:nvSpPr>
          <p:cNvPr id="823298" name="Freeform 2"/>
          <p:cNvSpPr>
            <a:spLocks/>
          </p:cNvSpPr>
          <p:nvPr/>
        </p:nvSpPr>
        <p:spPr bwMode="auto">
          <a:xfrm>
            <a:off x="3286458" y="1247775"/>
            <a:ext cx="5140325" cy="3155950"/>
          </a:xfrm>
          <a:custGeom>
            <a:avLst/>
            <a:gdLst>
              <a:gd name="T0" fmla="*/ 192 w 2989"/>
              <a:gd name="T1" fmla="*/ 908 h 1988"/>
              <a:gd name="T2" fmla="*/ 38 w 2989"/>
              <a:gd name="T3" fmla="*/ 1501 h 1988"/>
              <a:gd name="T4" fmla="*/ 419 w 2989"/>
              <a:gd name="T5" fmla="*/ 1923 h 1988"/>
              <a:gd name="T6" fmla="*/ 1279 w 2989"/>
              <a:gd name="T7" fmla="*/ 1890 h 1988"/>
              <a:gd name="T8" fmla="*/ 2261 w 2989"/>
              <a:gd name="T9" fmla="*/ 1825 h 1988"/>
              <a:gd name="T10" fmla="*/ 2740 w 2989"/>
              <a:gd name="T11" fmla="*/ 1541 h 1988"/>
              <a:gd name="T12" fmla="*/ 2756 w 2989"/>
              <a:gd name="T13" fmla="*/ 641 h 1988"/>
              <a:gd name="T14" fmla="*/ 1344 w 2989"/>
              <a:gd name="T15" fmla="*/ 16 h 1988"/>
              <a:gd name="T16" fmla="*/ 460 w 2989"/>
              <a:gd name="T17" fmla="*/ 543 h 1988"/>
              <a:gd name="T18" fmla="*/ 192 w 2989"/>
              <a:gd name="T19" fmla="*/ 908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9" h="1988">
                <a:moveTo>
                  <a:pt x="192" y="908"/>
                </a:moveTo>
                <a:cubicBezTo>
                  <a:pt x="122" y="1067"/>
                  <a:pt x="0" y="1332"/>
                  <a:pt x="38" y="1501"/>
                </a:cubicBezTo>
                <a:cubicBezTo>
                  <a:pt x="76" y="1670"/>
                  <a:pt x="212" y="1858"/>
                  <a:pt x="419" y="1923"/>
                </a:cubicBezTo>
                <a:cubicBezTo>
                  <a:pt x="626" y="1988"/>
                  <a:pt x="972" y="1906"/>
                  <a:pt x="1279" y="1890"/>
                </a:cubicBezTo>
                <a:cubicBezTo>
                  <a:pt x="1586" y="1874"/>
                  <a:pt x="2018" y="1883"/>
                  <a:pt x="2261" y="1825"/>
                </a:cubicBezTo>
                <a:cubicBezTo>
                  <a:pt x="2504" y="1767"/>
                  <a:pt x="2658" y="1738"/>
                  <a:pt x="2740" y="1541"/>
                </a:cubicBezTo>
                <a:cubicBezTo>
                  <a:pt x="2822" y="1344"/>
                  <a:pt x="2989" y="895"/>
                  <a:pt x="2756" y="641"/>
                </a:cubicBezTo>
                <a:cubicBezTo>
                  <a:pt x="2523" y="387"/>
                  <a:pt x="1727" y="32"/>
                  <a:pt x="1344" y="16"/>
                </a:cubicBezTo>
                <a:cubicBezTo>
                  <a:pt x="961" y="0"/>
                  <a:pt x="652" y="394"/>
                  <a:pt x="460" y="543"/>
                </a:cubicBezTo>
                <a:cubicBezTo>
                  <a:pt x="268" y="692"/>
                  <a:pt x="248" y="832"/>
                  <a:pt x="192" y="908"/>
                </a:cubicBezTo>
                <a:close/>
              </a:path>
            </a:pathLst>
          </a:custGeom>
          <a:solidFill>
            <a:srgbClr val="F8F8F8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929021" y="0"/>
            <a:ext cx="8840787" cy="762000"/>
          </a:xfrm>
        </p:spPr>
        <p:txBody>
          <a:bodyPr/>
          <a:lstStyle/>
          <a:p>
            <a:r>
              <a:rPr lang="en-GB" smtClean="0"/>
              <a:t>For many particles – interaction between particles</a:t>
            </a:r>
            <a:endParaRPr lang="en-GB"/>
          </a:p>
        </p:txBody>
      </p:sp>
      <p:graphicFrame>
        <p:nvGraphicFramePr>
          <p:cNvPr id="823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445165"/>
              </p:ext>
            </p:extLst>
          </p:nvPr>
        </p:nvGraphicFramePr>
        <p:xfrm>
          <a:off x="2413333" y="4140200"/>
          <a:ext cx="2082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86" name="Equation" r:id="rId3" imgW="2082600" imgH="355320" progId="Equation.3">
                  <p:embed/>
                </p:oleObj>
              </mc:Choice>
              <mc:Fallback>
                <p:oleObj name="Equation" r:id="rId3" imgW="208260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333" y="4140200"/>
                        <a:ext cx="2082800" cy="35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CC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301" name="Freeform 5"/>
          <p:cNvSpPr>
            <a:spLocks/>
          </p:cNvSpPr>
          <p:nvPr/>
        </p:nvSpPr>
        <p:spPr bwMode="auto">
          <a:xfrm>
            <a:off x="924258" y="2511425"/>
            <a:ext cx="8161338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02" name="Freeform 6"/>
          <p:cNvSpPr>
            <a:spLocks/>
          </p:cNvSpPr>
          <p:nvPr/>
        </p:nvSpPr>
        <p:spPr bwMode="auto">
          <a:xfrm>
            <a:off x="627396" y="26209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03" name="Freeform 7"/>
          <p:cNvSpPr>
            <a:spLocks/>
          </p:cNvSpPr>
          <p:nvPr/>
        </p:nvSpPr>
        <p:spPr bwMode="auto">
          <a:xfrm>
            <a:off x="1019508" y="3049588"/>
            <a:ext cx="7897813" cy="1225550"/>
          </a:xfrm>
          <a:custGeom>
            <a:avLst/>
            <a:gdLst>
              <a:gd name="T0" fmla="*/ 0 w 4592"/>
              <a:gd name="T1" fmla="*/ 131 h 772"/>
              <a:gd name="T2" fmla="*/ 1540 w 4592"/>
              <a:gd name="T3" fmla="*/ 8 h 772"/>
              <a:gd name="T4" fmla="*/ 1963 w 4592"/>
              <a:gd name="T5" fmla="*/ 82 h 772"/>
              <a:gd name="T6" fmla="*/ 2442 w 4592"/>
              <a:gd name="T7" fmla="*/ 285 h 772"/>
              <a:gd name="T8" fmla="*/ 3164 w 4592"/>
              <a:gd name="T9" fmla="*/ 358 h 772"/>
              <a:gd name="T10" fmla="*/ 3472 w 4592"/>
              <a:gd name="T11" fmla="*/ 399 h 772"/>
              <a:gd name="T12" fmla="*/ 3854 w 4592"/>
              <a:gd name="T13" fmla="*/ 593 h 772"/>
              <a:gd name="T14" fmla="*/ 4105 w 4592"/>
              <a:gd name="T15" fmla="*/ 666 h 772"/>
              <a:gd name="T16" fmla="*/ 4592 w 4592"/>
              <a:gd name="T17" fmla="*/ 772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92" h="772">
                <a:moveTo>
                  <a:pt x="0" y="131"/>
                </a:moveTo>
                <a:cubicBezTo>
                  <a:pt x="258" y="111"/>
                  <a:pt x="1213" y="16"/>
                  <a:pt x="1540" y="8"/>
                </a:cubicBezTo>
                <a:cubicBezTo>
                  <a:pt x="1867" y="0"/>
                  <a:pt x="1813" y="36"/>
                  <a:pt x="1963" y="82"/>
                </a:cubicBezTo>
                <a:cubicBezTo>
                  <a:pt x="2113" y="128"/>
                  <a:pt x="2242" y="239"/>
                  <a:pt x="2442" y="285"/>
                </a:cubicBezTo>
                <a:cubicBezTo>
                  <a:pt x="2642" y="331"/>
                  <a:pt x="2992" y="339"/>
                  <a:pt x="3164" y="358"/>
                </a:cubicBezTo>
                <a:cubicBezTo>
                  <a:pt x="3336" y="377"/>
                  <a:pt x="3357" y="360"/>
                  <a:pt x="3472" y="399"/>
                </a:cubicBezTo>
                <a:cubicBezTo>
                  <a:pt x="3587" y="438"/>
                  <a:pt x="3748" y="548"/>
                  <a:pt x="3854" y="593"/>
                </a:cubicBezTo>
                <a:cubicBezTo>
                  <a:pt x="3960" y="638"/>
                  <a:pt x="3982" y="636"/>
                  <a:pt x="4105" y="666"/>
                </a:cubicBezTo>
                <a:cubicBezTo>
                  <a:pt x="4228" y="696"/>
                  <a:pt x="4491" y="750"/>
                  <a:pt x="4592" y="772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04" name="Freeform 8"/>
          <p:cNvSpPr>
            <a:spLocks/>
          </p:cNvSpPr>
          <p:nvPr/>
        </p:nvSpPr>
        <p:spPr bwMode="auto">
          <a:xfrm>
            <a:off x="938546" y="2678113"/>
            <a:ext cx="7770812" cy="1893887"/>
          </a:xfrm>
          <a:custGeom>
            <a:avLst/>
            <a:gdLst>
              <a:gd name="T0" fmla="*/ 0 w 4518"/>
              <a:gd name="T1" fmla="*/ 0 h 1193"/>
              <a:gd name="T2" fmla="*/ 1541 w 4518"/>
              <a:gd name="T3" fmla="*/ 82 h 1193"/>
              <a:gd name="T4" fmla="*/ 2133 w 4518"/>
              <a:gd name="T5" fmla="*/ 33 h 1193"/>
              <a:gd name="T6" fmla="*/ 2636 w 4518"/>
              <a:gd name="T7" fmla="*/ 252 h 1193"/>
              <a:gd name="T8" fmla="*/ 3171 w 4518"/>
              <a:gd name="T9" fmla="*/ 488 h 1193"/>
              <a:gd name="T10" fmla="*/ 3521 w 4518"/>
              <a:gd name="T11" fmla="*/ 755 h 1193"/>
              <a:gd name="T12" fmla="*/ 3878 w 4518"/>
              <a:gd name="T13" fmla="*/ 917 h 1193"/>
              <a:gd name="T14" fmla="*/ 4137 w 4518"/>
              <a:gd name="T15" fmla="*/ 1031 h 1193"/>
              <a:gd name="T16" fmla="*/ 4518 w 4518"/>
              <a:gd name="T17" fmla="*/ 1193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18" h="1193">
                <a:moveTo>
                  <a:pt x="0" y="0"/>
                </a:moveTo>
                <a:cubicBezTo>
                  <a:pt x="257" y="15"/>
                  <a:pt x="1186" y="77"/>
                  <a:pt x="1541" y="82"/>
                </a:cubicBezTo>
                <a:cubicBezTo>
                  <a:pt x="1896" y="87"/>
                  <a:pt x="1951" y="5"/>
                  <a:pt x="2133" y="33"/>
                </a:cubicBezTo>
                <a:cubicBezTo>
                  <a:pt x="2315" y="61"/>
                  <a:pt x="2463" y="176"/>
                  <a:pt x="2636" y="252"/>
                </a:cubicBezTo>
                <a:cubicBezTo>
                  <a:pt x="2809" y="328"/>
                  <a:pt x="3024" y="404"/>
                  <a:pt x="3171" y="488"/>
                </a:cubicBezTo>
                <a:cubicBezTo>
                  <a:pt x="3318" y="572"/>
                  <a:pt x="3403" y="683"/>
                  <a:pt x="3521" y="755"/>
                </a:cubicBezTo>
                <a:cubicBezTo>
                  <a:pt x="3639" y="827"/>
                  <a:pt x="3775" y="871"/>
                  <a:pt x="3878" y="917"/>
                </a:cubicBezTo>
                <a:cubicBezTo>
                  <a:pt x="3981" y="963"/>
                  <a:pt x="4030" y="985"/>
                  <a:pt x="4137" y="1031"/>
                </a:cubicBezTo>
                <a:cubicBezTo>
                  <a:pt x="4244" y="1077"/>
                  <a:pt x="4439" y="1159"/>
                  <a:pt x="4518" y="1193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05" name="Freeform 9"/>
          <p:cNvSpPr>
            <a:spLocks/>
          </p:cNvSpPr>
          <p:nvPr/>
        </p:nvSpPr>
        <p:spPr bwMode="auto">
          <a:xfrm>
            <a:off x="1184608" y="25717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06" name="Freeform 10"/>
          <p:cNvSpPr>
            <a:spLocks/>
          </p:cNvSpPr>
          <p:nvPr/>
        </p:nvSpPr>
        <p:spPr bwMode="auto">
          <a:xfrm>
            <a:off x="868696" y="2755900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07" name="Text Box 11"/>
          <p:cNvSpPr txBox="1">
            <a:spLocks noChangeArrowheads="1"/>
          </p:cNvSpPr>
          <p:nvPr/>
        </p:nvSpPr>
        <p:spPr bwMode="auto">
          <a:xfrm>
            <a:off x="727408" y="5124450"/>
            <a:ext cx="8052974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smtClean="0"/>
              <a:t>The trajectory of a single particle depends on the particle ensemble</a:t>
            </a:r>
          </a:p>
        </p:txBody>
      </p:sp>
      <p:graphicFrame>
        <p:nvGraphicFramePr>
          <p:cNvPr id="823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378862"/>
              </p:ext>
            </p:extLst>
          </p:nvPr>
        </p:nvGraphicFramePr>
        <p:xfrm>
          <a:off x="6636083" y="1238250"/>
          <a:ext cx="2349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87" name="Equation" r:id="rId5" imgW="2349360" imgH="787320" progId="Equation.3">
                  <p:embed/>
                </p:oleObj>
              </mc:Choice>
              <mc:Fallback>
                <p:oleObj name="Equation" r:id="rId5" imgW="2349360" imgH="7873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083" y="1238250"/>
                        <a:ext cx="2349500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CC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309" name="Freeform 13"/>
          <p:cNvSpPr>
            <a:spLocks/>
          </p:cNvSpPr>
          <p:nvPr/>
        </p:nvSpPr>
        <p:spPr bwMode="auto">
          <a:xfrm>
            <a:off x="1200483" y="31273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0" name="Freeform 14"/>
          <p:cNvSpPr>
            <a:spLocks/>
          </p:cNvSpPr>
          <p:nvPr/>
        </p:nvSpPr>
        <p:spPr bwMode="auto">
          <a:xfrm>
            <a:off x="792496" y="27733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1" name="Freeform 15"/>
          <p:cNvSpPr>
            <a:spLocks/>
          </p:cNvSpPr>
          <p:nvPr/>
        </p:nvSpPr>
        <p:spPr bwMode="auto">
          <a:xfrm>
            <a:off x="1159208" y="2276475"/>
            <a:ext cx="7769225" cy="1893888"/>
          </a:xfrm>
          <a:custGeom>
            <a:avLst/>
            <a:gdLst>
              <a:gd name="T0" fmla="*/ 0 w 4518"/>
              <a:gd name="T1" fmla="*/ 0 h 1193"/>
              <a:gd name="T2" fmla="*/ 1541 w 4518"/>
              <a:gd name="T3" fmla="*/ 82 h 1193"/>
              <a:gd name="T4" fmla="*/ 2133 w 4518"/>
              <a:gd name="T5" fmla="*/ 33 h 1193"/>
              <a:gd name="T6" fmla="*/ 2636 w 4518"/>
              <a:gd name="T7" fmla="*/ 252 h 1193"/>
              <a:gd name="T8" fmla="*/ 3171 w 4518"/>
              <a:gd name="T9" fmla="*/ 488 h 1193"/>
              <a:gd name="T10" fmla="*/ 3521 w 4518"/>
              <a:gd name="T11" fmla="*/ 755 h 1193"/>
              <a:gd name="T12" fmla="*/ 3878 w 4518"/>
              <a:gd name="T13" fmla="*/ 917 h 1193"/>
              <a:gd name="T14" fmla="*/ 4137 w 4518"/>
              <a:gd name="T15" fmla="*/ 1031 h 1193"/>
              <a:gd name="T16" fmla="*/ 4518 w 4518"/>
              <a:gd name="T17" fmla="*/ 1193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18" h="1193">
                <a:moveTo>
                  <a:pt x="0" y="0"/>
                </a:moveTo>
                <a:cubicBezTo>
                  <a:pt x="257" y="15"/>
                  <a:pt x="1186" y="77"/>
                  <a:pt x="1541" y="82"/>
                </a:cubicBezTo>
                <a:cubicBezTo>
                  <a:pt x="1896" y="87"/>
                  <a:pt x="1951" y="5"/>
                  <a:pt x="2133" y="33"/>
                </a:cubicBezTo>
                <a:cubicBezTo>
                  <a:pt x="2315" y="61"/>
                  <a:pt x="2463" y="176"/>
                  <a:pt x="2636" y="252"/>
                </a:cubicBezTo>
                <a:cubicBezTo>
                  <a:pt x="2809" y="328"/>
                  <a:pt x="3024" y="404"/>
                  <a:pt x="3171" y="488"/>
                </a:cubicBezTo>
                <a:cubicBezTo>
                  <a:pt x="3318" y="572"/>
                  <a:pt x="3403" y="683"/>
                  <a:pt x="3521" y="755"/>
                </a:cubicBezTo>
                <a:cubicBezTo>
                  <a:pt x="3639" y="827"/>
                  <a:pt x="3775" y="871"/>
                  <a:pt x="3878" y="917"/>
                </a:cubicBezTo>
                <a:cubicBezTo>
                  <a:pt x="3981" y="963"/>
                  <a:pt x="4030" y="985"/>
                  <a:pt x="4137" y="1031"/>
                </a:cubicBezTo>
                <a:cubicBezTo>
                  <a:pt x="4244" y="1077"/>
                  <a:pt x="4439" y="1159"/>
                  <a:pt x="4518" y="1193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2" name="Freeform 16"/>
          <p:cNvSpPr>
            <a:spLocks/>
          </p:cNvSpPr>
          <p:nvPr/>
        </p:nvSpPr>
        <p:spPr bwMode="auto">
          <a:xfrm>
            <a:off x="1349708" y="27241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3" name="Freeform 17"/>
          <p:cNvSpPr>
            <a:spLocks/>
          </p:cNvSpPr>
          <p:nvPr/>
        </p:nvSpPr>
        <p:spPr bwMode="auto">
          <a:xfrm>
            <a:off x="1365583" y="32797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4" name="Freeform 18"/>
          <p:cNvSpPr>
            <a:spLocks/>
          </p:cNvSpPr>
          <p:nvPr/>
        </p:nvSpPr>
        <p:spPr bwMode="auto">
          <a:xfrm>
            <a:off x="1089358" y="2054225"/>
            <a:ext cx="8161338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5" name="Freeform 19"/>
          <p:cNvSpPr>
            <a:spLocks/>
          </p:cNvSpPr>
          <p:nvPr/>
        </p:nvSpPr>
        <p:spPr bwMode="auto">
          <a:xfrm>
            <a:off x="1033796" y="2667000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6" name="Freeform 20"/>
          <p:cNvSpPr>
            <a:spLocks/>
          </p:cNvSpPr>
          <p:nvPr/>
        </p:nvSpPr>
        <p:spPr bwMode="auto">
          <a:xfrm>
            <a:off x="1365583" y="30384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7" name="Freeform 21"/>
          <p:cNvSpPr>
            <a:spLocks/>
          </p:cNvSpPr>
          <p:nvPr/>
        </p:nvSpPr>
        <p:spPr bwMode="auto">
          <a:xfrm>
            <a:off x="957596" y="24304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8" name="Freeform 22"/>
          <p:cNvSpPr>
            <a:spLocks/>
          </p:cNvSpPr>
          <p:nvPr/>
        </p:nvSpPr>
        <p:spPr bwMode="auto">
          <a:xfrm>
            <a:off x="1514808" y="26352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19" name="Freeform 23"/>
          <p:cNvSpPr>
            <a:spLocks/>
          </p:cNvSpPr>
          <p:nvPr/>
        </p:nvSpPr>
        <p:spPr bwMode="auto">
          <a:xfrm>
            <a:off x="1221121" y="2295525"/>
            <a:ext cx="8159750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0" name="Freeform 24"/>
          <p:cNvSpPr>
            <a:spLocks/>
          </p:cNvSpPr>
          <p:nvPr/>
        </p:nvSpPr>
        <p:spPr bwMode="auto">
          <a:xfrm>
            <a:off x="1163971" y="2540000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1" name="Freeform 25"/>
          <p:cNvSpPr>
            <a:spLocks/>
          </p:cNvSpPr>
          <p:nvPr/>
        </p:nvSpPr>
        <p:spPr bwMode="auto">
          <a:xfrm>
            <a:off x="1495758" y="29114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2" name="Freeform 26"/>
          <p:cNvSpPr>
            <a:spLocks/>
          </p:cNvSpPr>
          <p:nvPr/>
        </p:nvSpPr>
        <p:spPr bwMode="auto">
          <a:xfrm>
            <a:off x="1087771" y="25574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3" name="Freeform 27"/>
          <p:cNvSpPr>
            <a:spLocks/>
          </p:cNvSpPr>
          <p:nvPr/>
        </p:nvSpPr>
        <p:spPr bwMode="auto">
          <a:xfrm>
            <a:off x="1644983" y="25082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4" name="Freeform 28"/>
          <p:cNvSpPr>
            <a:spLocks/>
          </p:cNvSpPr>
          <p:nvPr/>
        </p:nvSpPr>
        <p:spPr bwMode="auto">
          <a:xfrm>
            <a:off x="1221121" y="2193925"/>
            <a:ext cx="8159750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5" name="Freeform 29"/>
          <p:cNvSpPr>
            <a:spLocks/>
          </p:cNvSpPr>
          <p:nvPr/>
        </p:nvSpPr>
        <p:spPr bwMode="auto">
          <a:xfrm>
            <a:off x="1192546" y="2916238"/>
            <a:ext cx="8274050" cy="531812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6" name="Freeform 30"/>
          <p:cNvSpPr>
            <a:spLocks/>
          </p:cNvSpPr>
          <p:nvPr/>
        </p:nvSpPr>
        <p:spPr bwMode="auto">
          <a:xfrm>
            <a:off x="1092533" y="3325813"/>
            <a:ext cx="8272463" cy="531812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7" name="Freeform 31"/>
          <p:cNvSpPr>
            <a:spLocks/>
          </p:cNvSpPr>
          <p:nvPr/>
        </p:nvSpPr>
        <p:spPr bwMode="auto">
          <a:xfrm>
            <a:off x="1087771" y="24558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8" name="Freeform 32"/>
          <p:cNvSpPr>
            <a:spLocks/>
          </p:cNvSpPr>
          <p:nvPr/>
        </p:nvSpPr>
        <p:spPr bwMode="auto">
          <a:xfrm>
            <a:off x="1644983" y="24066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29" name="Freeform 33"/>
          <p:cNvSpPr>
            <a:spLocks/>
          </p:cNvSpPr>
          <p:nvPr/>
        </p:nvSpPr>
        <p:spPr bwMode="auto">
          <a:xfrm>
            <a:off x="1221121" y="2346325"/>
            <a:ext cx="8159750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0" name="Freeform 34"/>
          <p:cNvSpPr>
            <a:spLocks/>
          </p:cNvSpPr>
          <p:nvPr/>
        </p:nvSpPr>
        <p:spPr bwMode="auto">
          <a:xfrm>
            <a:off x="1163971" y="2590800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1" name="Freeform 35"/>
          <p:cNvSpPr>
            <a:spLocks/>
          </p:cNvSpPr>
          <p:nvPr/>
        </p:nvSpPr>
        <p:spPr bwMode="auto">
          <a:xfrm>
            <a:off x="1495758" y="29622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2" name="Freeform 36"/>
          <p:cNvSpPr>
            <a:spLocks/>
          </p:cNvSpPr>
          <p:nvPr/>
        </p:nvSpPr>
        <p:spPr bwMode="auto">
          <a:xfrm>
            <a:off x="1087771" y="26082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3" name="Freeform 37"/>
          <p:cNvSpPr>
            <a:spLocks/>
          </p:cNvSpPr>
          <p:nvPr/>
        </p:nvSpPr>
        <p:spPr bwMode="auto">
          <a:xfrm>
            <a:off x="1644983" y="25590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4" name="Freeform 38"/>
          <p:cNvSpPr>
            <a:spLocks/>
          </p:cNvSpPr>
          <p:nvPr/>
        </p:nvSpPr>
        <p:spPr bwMode="auto">
          <a:xfrm>
            <a:off x="1221121" y="2346325"/>
            <a:ext cx="8159750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5" name="Freeform 39"/>
          <p:cNvSpPr>
            <a:spLocks/>
          </p:cNvSpPr>
          <p:nvPr/>
        </p:nvSpPr>
        <p:spPr bwMode="auto">
          <a:xfrm>
            <a:off x="1163971" y="2590800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6" name="Freeform 40"/>
          <p:cNvSpPr>
            <a:spLocks/>
          </p:cNvSpPr>
          <p:nvPr/>
        </p:nvSpPr>
        <p:spPr bwMode="auto">
          <a:xfrm>
            <a:off x="1495758" y="29622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7" name="Freeform 41"/>
          <p:cNvSpPr>
            <a:spLocks/>
          </p:cNvSpPr>
          <p:nvPr/>
        </p:nvSpPr>
        <p:spPr bwMode="auto">
          <a:xfrm>
            <a:off x="1087771" y="26082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8" name="Freeform 42"/>
          <p:cNvSpPr>
            <a:spLocks/>
          </p:cNvSpPr>
          <p:nvPr/>
        </p:nvSpPr>
        <p:spPr bwMode="auto">
          <a:xfrm>
            <a:off x="1644983" y="25590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39" name="Freeform 43"/>
          <p:cNvSpPr>
            <a:spLocks/>
          </p:cNvSpPr>
          <p:nvPr/>
        </p:nvSpPr>
        <p:spPr bwMode="auto">
          <a:xfrm>
            <a:off x="1221121" y="2346325"/>
            <a:ext cx="8159750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0" name="Freeform 44"/>
          <p:cNvSpPr>
            <a:spLocks/>
          </p:cNvSpPr>
          <p:nvPr/>
        </p:nvSpPr>
        <p:spPr bwMode="auto">
          <a:xfrm>
            <a:off x="1163971" y="2590800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1" name="Freeform 45"/>
          <p:cNvSpPr>
            <a:spLocks/>
          </p:cNvSpPr>
          <p:nvPr/>
        </p:nvSpPr>
        <p:spPr bwMode="auto">
          <a:xfrm>
            <a:off x="1495758" y="29622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2" name="Freeform 46"/>
          <p:cNvSpPr>
            <a:spLocks/>
          </p:cNvSpPr>
          <p:nvPr/>
        </p:nvSpPr>
        <p:spPr bwMode="auto">
          <a:xfrm>
            <a:off x="1087771" y="2608263"/>
            <a:ext cx="7900987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3" name="Freeform 47"/>
          <p:cNvSpPr>
            <a:spLocks/>
          </p:cNvSpPr>
          <p:nvPr/>
        </p:nvSpPr>
        <p:spPr bwMode="auto">
          <a:xfrm>
            <a:off x="1644983" y="25590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4" name="Freeform 48"/>
          <p:cNvSpPr>
            <a:spLocks/>
          </p:cNvSpPr>
          <p:nvPr/>
        </p:nvSpPr>
        <p:spPr bwMode="auto">
          <a:xfrm>
            <a:off x="1221121" y="2562225"/>
            <a:ext cx="8159750" cy="1390650"/>
          </a:xfrm>
          <a:custGeom>
            <a:avLst/>
            <a:gdLst>
              <a:gd name="T0" fmla="*/ 0 w 4745"/>
              <a:gd name="T1" fmla="*/ 0 h 876"/>
              <a:gd name="T2" fmla="*/ 1499 w 4745"/>
              <a:gd name="T3" fmla="*/ 307 h 876"/>
              <a:gd name="T4" fmla="*/ 2028 w 4745"/>
              <a:gd name="T5" fmla="*/ 389 h 876"/>
              <a:gd name="T6" fmla="*/ 2458 w 4745"/>
              <a:gd name="T7" fmla="*/ 552 h 876"/>
              <a:gd name="T8" fmla="*/ 3123 w 4745"/>
              <a:gd name="T9" fmla="*/ 657 h 876"/>
              <a:gd name="T10" fmla="*/ 3666 w 4745"/>
              <a:gd name="T11" fmla="*/ 576 h 876"/>
              <a:gd name="T12" fmla="*/ 4007 w 4745"/>
              <a:gd name="T13" fmla="*/ 600 h 876"/>
              <a:gd name="T14" fmla="*/ 4299 w 4745"/>
              <a:gd name="T15" fmla="*/ 706 h 876"/>
              <a:gd name="T16" fmla="*/ 4745 w 4745"/>
              <a:gd name="T17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45" h="876">
                <a:moveTo>
                  <a:pt x="0" y="0"/>
                </a:moveTo>
                <a:cubicBezTo>
                  <a:pt x="251" y="51"/>
                  <a:pt x="1161" y="242"/>
                  <a:pt x="1499" y="307"/>
                </a:cubicBezTo>
                <a:cubicBezTo>
                  <a:pt x="1837" y="372"/>
                  <a:pt x="1868" y="348"/>
                  <a:pt x="2028" y="389"/>
                </a:cubicBezTo>
                <a:cubicBezTo>
                  <a:pt x="2188" y="430"/>
                  <a:pt x="2275" y="507"/>
                  <a:pt x="2458" y="552"/>
                </a:cubicBezTo>
                <a:cubicBezTo>
                  <a:pt x="2641" y="597"/>
                  <a:pt x="2922" y="653"/>
                  <a:pt x="3123" y="657"/>
                </a:cubicBezTo>
                <a:cubicBezTo>
                  <a:pt x="3324" y="661"/>
                  <a:pt x="3519" y="586"/>
                  <a:pt x="3666" y="576"/>
                </a:cubicBezTo>
                <a:cubicBezTo>
                  <a:pt x="3813" y="566"/>
                  <a:pt x="3902" y="578"/>
                  <a:pt x="4007" y="600"/>
                </a:cubicBezTo>
                <a:cubicBezTo>
                  <a:pt x="4112" y="622"/>
                  <a:pt x="4176" y="660"/>
                  <a:pt x="4299" y="706"/>
                </a:cubicBezTo>
                <a:cubicBezTo>
                  <a:pt x="4422" y="752"/>
                  <a:pt x="4652" y="841"/>
                  <a:pt x="4745" y="876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5" name="Freeform 49"/>
          <p:cNvSpPr>
            <a:spLocks/>
          </p:cNvSpPr>
          <p:nvPr/>
        </p:nvSpPr>
        <p:spPr bwMode="auto">
          <a:xfrm>
            <a:off x="1163971" y="2616200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6" name="Freeform 50"/>
          <p:cNvSpPr>
            <a:spLocks/>
          </p:cNvSpPr>
          <p:nvPr/>
        </p:nvSpPr>
        <p:spPr bwMode="auto">
          <a:xfrm>
            <a:off x="1495758" y="3076575"/>
            <a:ext cx="8274050" cy="531813"/>
          </a:xfrm>
          <a:custGeom>
            <a:avLst/>
            <a:gdLst>
              <a:gd name="T0" fmla="*/ 0 w 4811"/>
              <a:gd name="T1" fmla="*/ 0 h 335"/>
              <a:gd name="T2" fmla="*/ 1558 w 4811"/>
              <a:gd name="T3" fmla="*/ 292 h 335"/>
              <a:gd name="T4" fmla="*/ 2215 w 4811"/>
              <a:gd name="T5" fmla="*/ 260 h 335"/>
              <a:gd name="T6" fmla="*/ 2832 w 4811"/>
              <a:gd name="T7" fmla="*/ 276 h 335"/>
              <a:gd name="T8" fmla="*/ 3335 w 4811"/>
              <a:gd name="T9" fmla="*/ 300 h 335"/>
              <a:gd name="T10" fmla="*/ 3627 w 4811"/>
              <a:gd name="T11" fmla="*/ 260 h 335"/>
              <a:gd name="T12" fmla="*/ 3959 w 4811"/>
              <a:gd name="T13" fmla="*/ 243 h 335"/>
              <a:gd name="T14" fmla="*/ 4308 w 4811"/>
              <a:gd name="T15" fmla="*/ 227 h 335"/>
              <a:gd name="T16" fmla="*/ 4811 w 4811"/>
              <a:gd name="T17" fmla="*/ 219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335">
                <a:moveTo>
                  <a:pt x="0" y="0"/>
                </a:moveTo>
                <a:cubicBezTo>
                  <a:pt x="260" y="49"/>
                  <a:pt x="1189" y="249"/>
                  <a:pt x="1558" y="292"/>
                </a:cubicBezTo>
                <a:cubicBezTo>
                  <a:pt x="1927" y="335"/>
                  <a:pt x="2003" y="263"/>
                  <a:pt x="2215" y="260"/>
                </a:cubicBezTo>
                <a:cubicBezTo>
                  <a:pt x="2427" y="257"/>
                  <a:pt x="2645" y="269"/>
                  <a:pt x="2832" y="276"/>
                </a:cubicBezTo>
                <a:cubicBezTo>
                  <a:pt x="3019" y="283"/>
                  <a:pt x="3203" y="303"/>
                  <a:pt x="3335" y="300"/>
                </a:cubicBezTo>
                <a:cubicBezTo>
                  <a:pt x="3467" y="297"/>
                  <a:pt x="3523" y="270"/>
                  <a:pt x="3627" y="260"/>
                </a:cubicBezTo>
                <a:cubicBezTo>
                  <a:pt x="3731" y="250"/>
                  <a:pt x="3845" y="248"/>
                  <a:pt x="3959" y="243"/>
                </a:cubicBezTo>
                <a:cubicBezTo>
                  <a:pt x="4073" y="238"/>
                  <a:pt x="4166" y="231"/>
                  <a:pt x="4308" y="227"/>
                </a:cubicBezTo>
                <a:cubicBezTo>
                  <a:pt x="4450" y="223"/>
                  <a:pt x="4706" y="221"/>
                  <a:pt x="4811" y="21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7" name="Freeform 51"/>
          <p:cNvSpPr>
            <a:spLocks/>
          </p:cNvSpPr>
          <p:nvPr/>
        </p:nvSpPr>
        <p:spPr bwMode="auto">
          <a:xfrm>
            <a:off x="1102058" y="2859088"/>
            <a:ext cx="7900988" cy="998537"/>
          </a:xfrm>
          <a:custGeom>
            <a:avLst/>
            <a:gdLst>
              <a:gd name="T0" fmla="*/ 100 w 4594"/>
              <a:gd name="T1" fmla="*/ 523 h 629"/>
              <a:gd name="T2" fmla="*/ 278 w 4594"/>
              <a:gd name="T3" fmla="*/ 499 h 629"/>
              <a:gd name="T4" fmla="*/ 1768 w 4594"/>
              <a:gd name="T5" fmla="*/ 334 h 629"/>
              <a:gd name="T6" fmla="*/ 2225 w 4594"/>
              <a:gd name="T7" fmla="*/ 280 h 629"/>
              <a:gd name="T8" fmla="*/ 2720 w 4594"/>
              <a:gd name="T9" fmla="*/ 158 h 629"/>
              <a:gd name="T10" fmla="*/ 3361 w 4594"/>
              <a:gd name="T11" fmla="*/ 12 h 629"/>
              <a:gd name="T12" fmla="*/ 3815 w 4594"/>
              <a:gd name="T13" fmla="*/ 85 h 629"/>
              <a:gd name="T14" fmla="*/ 4245 w 4594"/>
              <a:gd name="T15" fmla="*/ 328 h 629"/>
              <a:gd name="T16" fmla="*/ 4505 w 4594"/>
              <a:gd name="T17" fmla="*/ 539 h 629"/>
              <a:gd name="T18" fmla="*/ 4594 w 4594"/>
              <a:gd name="T19" fmla="*/ 629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94" h="629">
                <a:moveTo>
                  <a:pt x="100" y="523"/>
                </a:moveTo>
                <a:cubicBezTo>
                  <a:pt x="130" y="518"/>
                  <a:pt x="0" y="531"/>
                  <a:pt x="278" y="499"/>
                </a:cubicBezTo>
                <a:cubicBezTo>
                  <a:pt x="556" y="467"/>
                  <a:pt x="1444" y="370"/>
                  <a:pt x="1768" y="334"/>
                </a:cubicBezTo>
                <a:cubicBezTo>
                  <a:pt x="2092" y="298"/>
                  <a:pt x="2066" y="309"/>
                  <a:pt x="2225" y="280"/>
                </a:cubicBezTo>
                <a:cubicBezTo>
                  <a:pt x="2384" y="251"/>
                  <a:pt x="2531" y="203"/>
                  <a:pt x="2720" y="158"/>
                </a:cubicBezTo>
                <a:cubicBezTo>
                  <a:pt x="2909" y="113"/>
                  <a:pt x="3179" y="24"/>
                  <a:pt x="3361" y="12"/>
                </a:cubicBezTo>
                <a:cubicBezTo>
                  <a:pt x="3543" y="0"/>
                  <a:pt x="3668" y="32"/>
                  <a:pt x="3815" y="85"/>
                </a:cubicBezTo>
                <a:cubicBezTo>
                  <a:pt x="3962" y="138"/>
                  <a:pt x="4130" y="252"/>
                  <a:pt x="4245" y="328"/>
                </a:cubicBezTo>
                <a:cubicBezTo>
                  <a:pt x="4360" y="404"/>
                  <a:pt x="4447" y="489"/>
                  <a:pt x="4505" y="539"/>
                </a:cubicBezTo>
                <a:cubicBezTo>
                  <a:pt x="4563" y="589"/>
                  <a:pt x="4576" y="610"/>
                  <a:pt x="4594" y="629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8" name="Freeform 52"/>
          <p:cNvSpPr>
            <a:spLocks/>
          </p:cNvSpPr>
          <p:nvPr/>
        </p:nvSpPr>
        <p:spPr bwMode="auto">
          <a:xfrm>
            <a:off x="1644983" y="2559050"/>
            <a:ext cx="7874000" cy="1614488"/>
          </a:xfrm>
          <a:custGeom>
            <a:avLst/>
            <a:gdLst>
              <a:gd name="T0" fmla="*/ 0 w 4578"/>
              <a:gd name="T1" fmla="*/ 136 h 1017"/>
              <a:gd name="T2" fmla="*/ 1540 w 4578"/>
              <a:gd name="T3" fmla="*/ 13 h 1017"/>
              <a:gd name="T4" fmla="*/ 2120 w 4578"/>
              <a:gd name="T5" fmla="*/ 59 h 1017"/>
              <a:gd name="T6" fmla="*/ 2720 w 4578"/>
              <a:gd name="T7" fmla="*/ 222 h 1017"/>
              <a:gd name="T8" fmla="*/ 3199 w 4578"/>
              <a:gd name="T9" fmla="*/ 441 h 1017"/>
              <a:gd name="T10" fmla="*/ 3507 w 4578"/>
              <a:gd name="T11" fmla="*/ 603 h 1017"/>
              <a:gd name="T12" fmla="*/ 3751 w 4578"/>
              <a:gd name="T13" fmla="*/ 814 h 1017"/>
              <a:gd name="T14" fmla="*/ 4067 w 4578"/>
              <a:gd name="T15" fmla="*/ 903 h 1017"/>
              <a:gd name="T16" fmla="*/ 4578 w 4578"/>
              <a:gd name="T17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8" h="1017">
                <a:moveTo>
                  <a:pt x="0" y="136"/>
                </a:moveTo>
                <a:cubicBezTo>
                  <a:pt x="258" y="116"/>
                  <a:pt x="1187" y="26"/>
                  <a:pt x="1540" y="13"/>
                </a:cubicBezTo>
                <a:cubicBezTo>
                  <a:pt x="1893" y="0"/>
                  <a:pt x="1923" y="24"/>
                  <a:pt x="2120" y="59"/>
                </a:cubicBezTo>
                <a:cubicBezTo>
                  <a:pt x="2317" y="94"/>
                  <a:pt x="2540" y="158"/>
                  <a:pt x="2720" y="222"/>
                </a:cubicBezTo>
                <a:cubicBezTo>
                  <a:pt x="2900" y="286"/>
                  <a:pt x="3068" y="378"/>
                  <a:pt x="3199" y="441"/>
                </a:cubicBezTo>
                <a:cubicBezTo>
                  <a:pt x="3330" y="504"/>
                  <a:pt x="3415" y="541"/>
                  <a:pt x="3507" y="603"/>
                </a:cubicBezTo>
                <a:cubicBezTo>
                  <a:pt x="3599" y="665"/>
                  <a:pt x="3658" y="764"/>
                  <a:pt x="3751" y="814"/>
                </a:cubicBezTo>
                <a:cubicBezTo>
                  <a:pt x="3844" y="864"/>
                  <a:pt x="3929" y="869"/>
                  <a:pt x="4067" y="903"/>
                </a:cubicBezTo>
                <a:cubicBezTo>
                  <a:pt x="4205" y="937"/>
                  <a:pt x="4472" y="993"/>
                  <a:pt x="4578" y="1017"/>
                </a:cubicBezTo>
              </a:path>
            </a:pathLst>
          </a:custGeom>
          <a:noFill/>
          <a:ln w="9525" cap="flat" cmpd="sng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3349" name="Freeform 53"/>
          <p:cNvSpPr>
            <a:spLocks/>
          </p:cNvSpPr>
          <p:nvPr/>
        </p:nvSpPr>
        <p:spPr bwMode="auto">
          <a:xfrm>
            <a:off x="671846" y="2652713"/>
            <a:ext cx="8699500" cy="1370012"/>
          </a:xfrm>
          <a:custGeom>
            <a:avLst/>
            <a:gdLst>
              <a:gd name="T0" fmla="*/ 0 w 5058"/>
              <a:gd name="T1" fmla="*/ 242 h 863"/>
              <a:gd name="T2" fmla="*/ 1550 w 5058"/>
              <a:gd name="T3" fmla="*/ 242 h 863"/>
              <a:gd name="T4" fmla="*/ 1882 w 5058"/>
              <a:gd name="T5" fmla="*/ 242 h 863"/>
              <a:gd name="T6" fmla="*/ 2426 w 5058"/>
              <a:gd name="T7" fmla="*/ 23 h 863"/>
              <a:gd name="T8" fmla="*/ 3010 w 5058"/>
              <a:gd name="T9" fmla="*/ 104 h 863"/>
              <a:gd name="T10" fmla="*/ 3475 w 5058"/>
              <a:gd name="T11" fmla="*/ 396 h 863"/>
              <a:gd name="T12" fmla="*/ 3856 w 5058"/>
              <a:gd name="T13" fmla="*/ 684 h 863"/>
              <a:gd name="T14" fmla="*/ 4111 w 5058"/>
              <a:gd name="T15" fmla="*/ 834 h 863"/>
              <a:gd name="T16" fmla="*/ 4273 w 5058"/>
              <a:gd name="T17" fmla="*/ 858 h 863"/>
              <a:gd name="T18" fmla="*/ 4480 w 5058"/>
              <a:gd name="T19" fmla="*/ 858 h 863"/>
              <a:gd name="T20" fmla="*/ 4723 w 5058"/>
              <a:gd name="T21" fmla="*/ 855 h 863"/>
              <a:gd name="T22" fmla="*/ 5058 w 5058"/>
              <a:gd name="T23" fmla="*/ 857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58" h="863">
                <a:moveTo>
                  <a:pt x="0" y="242"/>
                </a:moveTo>
                <a:cubicBezTo>
                  <a:pt x="618" y="242"/>
                  <a:pt x="1236" y="242"/>
                  <a:pt x="1550" y="242"/>
                </a:cubicBezTo>
                <a:cubicBezTo>
                  <a:pt x="1864" y="242"/>
                  <a:pt x="1736" y="278"/>
                  <a:pt x="1882" y="242"/>
                </a:cubicBezTo>
                <a:cubicBezTo>
                  <a:pt x="2028" y="206"/>
                  <a:pt x="2238" y="46"/>
                  <a:pt x="2426" y="23"/>
                </a:cubicBezTo>
                <a:cubicBezTo>
                  <a:pt x="2614" y="0"/>
                  <a:pt x="2835" y="42"/>
                  <a:pt x="3010" y="104"/>
                </a:cubicBezTo>
                <a:cubicBezTo>
                  <a:pt x="3185" y="166"/>
                  <a:pt x="3334" y="299"/>
                  <a:pt x="3475" y="396"/>
                </a:cubicBezTo>
                <a:cubicBezTo>
                  <a:pt x="3616" y="493"/>
                  <a:pt x="3750" y="611"/>
                  <a:pt x="3856" y="684"/>
                </a:cubicBezTo>
                <a:cubicBezTo>
                  <a:pt x="3962" y="757"/>
                  <a:pt x="4042" y="805"/>
                  <a:pt x="4111" y="834"/>
                </a:cubicBezTo>
                <a:cubicBezTo>
                  <a:pt x="4180" y="863"/>
                  <a:pt x="4212" y="854"/>
                  <a:pt x="4273" y="858"/>
                </a:cubicBezTo>
                <a:cubicBezTo>
                  <a:pt x="4334" y="862"/>
                  <a:pt x="4405" y="859"/>
                  <a:pt x="4480" y="858"/>
                </a:cubicBezTo>
                <a:cubicBezTo>
                  <a:pt x="4555" y="857"/>
                  <a:pt x="4627" y="855"/>
                  <a:pt x="4723" y="855"/>
                </a:cubicBezTo>
                <a:cubicBezTo>
                  <a:pt x="4819" y="855"/>
                  <a:pt x="4988" y="857"/>
                  <a:pt x="5058" y="85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271A0-A7DA-46BE-AA2D-A1A03573BB9F}" type="slidenum">
              <a:rPr lang="en-GB"/>
              <a:pPr/>
              <a:t>4</a:t>
            </a:fld>
            <a:endParaRPr lang="en-GB"/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 charge for a continuous beam</a:t>
            </a:r>
            <a:endParaRPr lang="en-GB" dirty="0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dirty="0" smtClean="0"/>
              <a:t>To calculate the effect of space charge, some assumptions are made: </a:t>
            </a:r>
          </a:p>
          <a:p>
            <a:pPr marL="381000" indent="-381000"/>
            <a:endParaRPr lang="en-US" dirty="0" smtClean="0"/>
          </a:p>
          <a:p>
            <a:pPr marL="381000" indent="-381000">
              <a:buFont typeface="Arial" pitchFamily="34" charset="0"/>
              <a:buChar char="•"/>
            </a:pPr>
            <a:r>
              <a:rPr lang="en-US" dirty="0" smtClean="0"/>
              <a:t>it is assumed that the particles are stored in a circular accelerator 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dirty="0" smtClean="0"/>
              <a:t>the beam is continuous and there is no bunch structure (…acceleration of particles is not possible) 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en-US" dirty="0" smtClean="0"/>
              <a:t>the particles are uniformly distributed in a cylinder with the radius r</a:t>
            </a:r>
          </a:p>
          <a:p>
            <a:pPr marL="381000" indent="-381000"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The space charge can be calculated using the same methods when changing these assumptions, here the principles are shown.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E0F71-F0FD-45E9-A00F-C80D6B6B7734}" type="slidenum">
              <a:rPr lang="en-GB"/>
              <a:pPr/>
              <a:t>5</a:t>
            </a:fld>
            <a:endParaRPr lang="en-GB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Cylinder with charged particles moving with velocity </a:t>
            </a:r>
            <a:r>
              <a:rPr lang="en-GB" smtClean="0">
                <a:solidFill>
                  <a:srgbClr val="FF3300"/>
                </a:solidFill>
              </a:rPr>
              <a:t>v</a:t>
            </a:r>
            <a:endParaRPr lang="en-GB"/>
          </a:p>
        </p:txBody>
      </p:sp>
      <p:sp>
        <p:nvSpPr>
          <p:cNvPr id="825347" name="Arc 3"/>
          <p:cNvSpPr>
            <a:spLocks/>
          </p:cNvSpPr>
          <p:nvPr/>
        </p:nvSpPr>
        <p:spPr bwMode="auto">
          <a:xfrm rot="2457075">
            <a:off x="3248025" y="1347788"/>
            <a:ext cx="2130425" cy="1041400"/>
          </a:xfrm>
          <a:custGeom>
            <a:avLst/>
            <a:gdLst>
              <a:gd name="G0" fmla="+- 21494 0 0"/>
              <a:gd name="G1" fmla="+- 21600 0 0"/>
              <a:gd name="G2" fmla="+- 21600 0 0"/>
              <a:gd name="T0" fmla="*/ 0 w 43094"/>
              <a:gd name="T1" fmla="*/ 19459 h 22671"/>
              <a:gd name="T2" fmla="*/ 43067 w 43094"/>
              <a:gd name="T3" fmla="*/ 22671 h 22671"/>
              <a:gd name="T4" fmla="*/ 21494 w 43094"/>
              <a:gd name="T5" fmla="*/ 21600 h 22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94" h="22671" fill="none" extrusionOk="0">
                <a:moveTo>
                  <a:pt x="0" y="19459"/>
                </a:moveTo>
                <a:cubicBezTo>
                  <a:pt x="1100" y="8413"/>
                  <a:pt x="10393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957"/>
                  <a:pt x="43085" y="22314"/>
                  <a:pt x="43067" y="22671"/>
                </a:cubicBezTo>
              </a:path>
              <a:path w="43094" h="22671" stroke="0" extrusionOk="0">
                <a:moveTo>
                  <a:pt x="0" y="19459"/>
                </a:moveTo>
                <a:cubicBezTo>
                  <a:pt x="1100" y="8413"/>
                  <a:pt x="10393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957"/>
                  <a:pt x="43085" y="22314"/>
                  <a:pt x="43067" y="22671"/>
                </a:cubicBezTo>
                <a:lnTo>
                  <a:pt x="2149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5348" name="Line 4"/>
          <p:cNvSpPr>
            <a:spLocks noChangeShapeType="1"/>
          </p:cNvSpPr>
          <p:nvPr/>
        </p:nvSpPr>
        <p:spPr bwMode="auto">
          <a:xfrm flipV="1">
            <a:off x="2328863" y="2927350"/>
            <a:ext cx="2481262" cy="231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49" name="Line 5"/>
          <p:cNvSpPr>
            <a:spLocks noChangeShapeType="1"/>
          </p:cNvSpPr>
          <p:nvPr/>
        </p:nvSpPr>
        <p:spPr bwMode="auto">
          <a:xfrm flipV="1">
            <a:off x="827088" y="1387475"/>
            <a:ext cx="2506662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0" name="Oval 6"/>
          <p:cNvSpPr>
            <a:spLocks noChangeArrowheads="1"/>
          </p:cNvSpPr>
          <p:nvPr/>
        </p:nvSpPr>
        <p:spPr bwMode="auto">
          <a:xfrm>
            <a:off x="506413" y="3368675"/>
            <a:ext cx="2182812" cy="2143125"/>
          </a:xfrm>
          <a:prstGeom prst="ellipse">
            <a:avLst/>
          </a:prstGeom>
          <a:solidFill>
            <a:srgbClr val="EAEAEA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5351" name="Line 7"/>
          <p:cNvSpPr>
            <a:spLocks noChangeShapeType="1"/>
          </p:cNvSpPr>
          <p:nvPr/>
        </p:nvSpPr>
        <p:spPr bwMode="auto">
          <a:xfrm flipV="1">
            <a:off x="1411288" y="1204913"/>
            <a:ext cx="2373312" cy="2163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2" name="Line 8"/>
          <p:cNvSpPr>
            <a:spLocks noChangeShapeType="1"/>
          </p:cNvSpPr>
          <p:nvPr/>
        </p:nvSpPr>
        <p:spPr bwMode="auto">
          <a:xfrm flipV="1">
            <a:off x="1889125" y="1249363"/>
            <a:ext cx="2373313" cy="2163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3" name="Line 9"/>
          <p:cNvSpPr>
            <a:spLocks noChangeShapeType="1"/>
          </p:cNvSpPr>
          <p:nvPr/>
        </p:nvSpPr>
        <p:spPr bwMode="auto">
          <a:xfrm flipV="1">
            <a:off x="2293938" y="1458913"/>
            <a:ext cx="2373312" cy="2163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4" name="Line 10"/>
          <p:cNvSpPr>
            <a:spLocks noChangeShapeType="1"/>
          </p:cNvSpPr>
          <p:nvPr/>
        </p:nvSpPr>
        <p:spPr bwMode="auto">
          <a:xfrm flipV="1">
            <a:off x="2528888" y="1744663"/>
            <a:ext cx="2373312" cy="2163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5" name="Line 11"/>
          <p:cNvSpPr>
            <a:spLocks noChangeShapeType="1"/>
          </p:cNvSpPr>
          <p:nvPr/>
        </p:nvSpPr>
        <p:spPr bwMode="auto">
          <a:xfrm flipV="1">
            <a:off x="2674938" y="2132013"/>
            <a:ext cx="2373312" cy="2163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6" name="Line 12"/>
          <p:cNvSpPr>
            <a:spLocks noChangeShapeType="1"/>
          </p:cNvSpPr>
          <p:nvPr/>
        </p:nvSpPr>
        <p:spPr bwMode="auto">
          <a:xfrm flipV="1">
            <a:off x="2687638" y="2366963"/>
            <a:ext cx="2360612" cy="21764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7" name="Line 13"/>
          <p:cNvSpPr>
            <a:spLocks noChangeShapeType="1"/>
          </p:cNvSpPr>
          <p:nvPr/>
        </p:nvSpPr>
        <p:spPr bwMode="auto">
          <a:xfrm flipV="1">
            <a:off x="2643188" y="2608263"/>
            <a:ext cx="2347912" cy="2163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8" name="Line 14"/>
          <p:cNvSpPr>
            <a:spLocks noChangeShapeType="1"/>
          </p:cNvSpPr>
          <p:nvPr/>
        </p:nvSpPr>
        <p:spPr bwMode="auto">
          <a:xfrm flipH="1" flipV="1">
            <a:off x="1606550" y="2465388"/>
            <a:ext cx="3175" cy="19859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59" name="Line 15"/>
          <p:cNvSpPr>
            <a:spLocks noChangeShapeType="1"/>
          </p:cNvSpPr>
          <p:nvPr/>
        </p:nvSpPr>
        <p:spPr bwMode="auto">
          <a:xfrm flipV="1">
            <a:off x="1603375" y="4445000"/>
            <a:ext cx="1793875" cy="6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60" name="Oval 16"/>
          <p:cNvSpPr>
            <a:spLocks noChangeArrowheads="1"/>
          </p:cNvSpPr>
          <p:nvPr/>
        </p:nvSpPr>
        <p:spPr bwMode="auto">
          <a:xfrm>
            <a:off x="741363" y="3584575"/>
            <a:ext cx="1714500" cy="17145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5361" name="Line 17"/>
          <p:cNvSpPr>
            <a:spLocks noChangeShapeType="1"/>
          </p:cNvSpPr>
          <p:nvPr/>
        </p:nvSpPr>
        <p:spPr bwMode="auto">
          <a:xfrm flipV="1">
            <a:off x="315913" y="1223963"/>
            <a:ext cx="4848225" cy="44037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62" name="Line 18"/>
          <p:cNvSpPr>
            <a:spLocks noChangeShapeType="1"/>
          </p:cNvSpPr>
          <p:nvPr/>
        </p:nvSpPr>
        <p:spPr bwMode="auto">
          <a:xfrm flipV="1">
            <a:off x="2619375" y="3086100"/>
            <a:ext cx="2330450" cy="2247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5363" name="Text Box 19"/>
          <p:cNvSpPr txBox="1">
            <a:spLocks noChangeArrowheads="1"/>
          </p:cNvSpPr>
          <p:nvPr/>
        </p:nvSpPr>
        <p:spPr bwMode="auto">
          <a:xfrm>
            <a:off x="3860800" y="392747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mtClean="0">
                <a:solidFill>
                  <a:schemeClr val="tx1"/>
                </a:solidFill>
                <a:latin typeface="Arial" charset="0"/>
              </a:rPr>
              <a:t>L</a:t>
            </a:r>
            <a:endParaRPr lang="en-GB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5364" name="Text Box 20"/>
          <p:cNvSpPr txBox="1">
            <a:spLocks noChangeArrowheads="1"/>
          </p:cNvSpPr>
          <p:nvPr/>
        </p:nvSpPr>
        <p:spPr bwMode="auto">
          <a:xfrm>
            <a:off x="1204913" y="3919538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mtClean="0">
                <a:latin typeface="Arial" charset="0"/>
              </a:rPr>
              <a:t>r</a:t>
            </a:r>
            <a:endParaRPr lang="en-GB">
              <a:latin typeface="Arial" charset="0"/>
            </a:endParaRPr>
          </a:p>
        </p:txBody>
      </p:sp>
      <p:sp>
        <p:nvSpPr>
          <p:cNvPr id="825365" name="Text Box 21"/>
          <p:cNvSpPr txBox="1">
            <a:spLocks noChangeArrowheads="1"/>
          </p:cNvSpPr>
          <p:nvPr/>
        </p:nvSpPr>
        <p:spPr bwMode="auto">
          <a:xfrm>
            <a:off x="3529013" y="5045075"/>
            <a:ext cx="3387725" cy="153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 smtClean="0">
                <a:solidFill>
                  <a:schemeClr val="tx1"/>
                </a:solidFill>
                <a:latin typeface="Arial" charset="0"/>
              </a:rPr>
              <a:t>Radius of a cylinder 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 smtClean="0">
                <a:solidFill>
                  <a:schemeClr val="tx1"/>
                </a:solidFill>
                <a:latin typeface="Arial" charset="0"/>
              </a:rPr>
              <a:t>Length of a cylinder L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 smtClean="0">
                <a:solidFill>
                  <a:schemeClr val="tx1"/>
                </a:solidFill>
                <a:latin typeface="Arial" charset="0"/>
              </a:rPr>
              <a:t>Charge density </a:t>
            </a:r>
            <a:r>
              <a:rPr lang="en-GB" b="0" smtClean="0">
                <a:solidFill>
                  <a:srgbClr val="FF3300"/>
                </a:solidFill>
                <a:latin typeface="Symbol" pitchFamily="18" charset="2"/>
              </a:rPr>
              <a:t>r</a:t>
            </a:r>
            <a:r>
              <a:rPr lang="en-GB" b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 smtClean="0">
                <a:solidFill>
                  <a:schemeClr val="tx1"/>
                </a:solidFill>
                <a:latin typeface="Arial" charset="0"/>
              </a:rPr>
              <a:t>Velocity of particles </a:t>
            </a:r>
            <a:r>
              <a:rPr lang="en-GB" b="0" smtClean="0">
                <a:solidFill>
                  <a:srgbClr val="FF3300"/>
                </a:solidFill>
                <a:latin typeface="Arial" charset="0"/>
              </a:rPr>
              <a:t>v</a:t>
            </a:r>
            <a:endParaRPr lang="en-GB" b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25366" name="Text Box 22"/>
          <p:cNvSpPr txBox="1">
            <a:spLocks noChangeArrowheads="1"/>
          </p:cNvSpPr>
          <p:nvPr/>
        </p:nvSpPr>
        <p:spPr bwMode="auto">
          <a:xfrm>
            <a:off x="4864100" y="137160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mtClean="0">
                <a:solidFill>
                  <a:srgbClr val="FF0000"/>
                </a:solidFill>
                <a:latin typeface="Arial" charset="0"/>
              </a:rPr>
              <a:t>v</a:t>
            </a:r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5367" name="Line 23"/>
          <p:cNvSpPr>
            <a:spLocks noChangeShapeType="1"/>
          </p:cNvSpPr>
          <p:nvPr/>
        </p:nvSpPr>
        <p:spPr bwMode="auto">
          <a:xfrm flipH="1" flipV="1">
            <a:off x="1608138" y="3622675"/>
            <a:ext cx="0" cy="838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5368" name="Line 24"/>
          <p:cNvSpPr>
            <a:spLocks noChangeShapeType="1"/>
          </p:cNvSpPr>
          <p:nvPr/>
        </p:nvSpPr>
        <p:spPr bwMode="auto">
          <a:xfrm>
            <a:off x="1616075" y="4451350"/>
            <a:ext cx="1058863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69" name="Text Box 25"/>
          <p:cNvSpPr txBox="1">
            <a:spLocks noChangeArrowheads="1"/>
          </p:cNvSpPr>
          <p:nvPr/>
        </p:nvSpPr>
        <p:spPr bwMode="auto">
          <a:xfrm>
            <a:off x="1809750" y="441801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mtClean="0">
                <a:solidFill>
                  <a:srgbClr val="008000"/>
                </a:solidFill>
                <a:latin typeface="Arial" charset="0"/>
              </a:rPr>
              <a:t>a</a:t>
            </a:r>
            <a:endParaRPr lang="en-GB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825370" name="Oval 26"/>
          <p:cNvSpPr>
            <a:spLocks noChangeArrowheads="1"/>
          </p:cNvSpPr>
          <p:nvPr/>
        </p:nvSpPr>
        <p:spPr bwMode="auto">
          <a:xfrm>
            <a:off x="6288088" y="2574925"/>
            <a:ext cx="2184400" cy="2143125"/>
          </a:xfrm>
          <a:prstGeom prst="ellipse">
            <a:avLst/>
          </a:prstGeom>
          <a:solidFill>
            <a:srgbClr val="EAEAEA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5371" name="Line 27"/>
          <p:cNvSpPr>
            <a:spLocks noChangeShapeType="1"/>
          </p:cNvSpPr>
          <p:nvPr/>
        </p:nvSpPr>
        <p:spPr bwMode="auto">
          <a:xfrm flipH="1" flipV="1">
            <a:off x="7388225" y="1671638"/>
            <a:ext cx="3175" cy="19859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72" name="Line 28"/>
          <p:cNvSpPr>
            <a:spLocks noChangeShapeType="1"/>
          </p:cNvSpPr>
          <p:nvPr/>
        </p:nvSpPr>
        <p:spPr bwMode="auto">
          <a:xfrm flipV="1">
            <a:off x="7385050" y="3651250"/>
            <a:ext cx="1793875" cy="6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73" name="Oval 29"/>
          <p:cNvSpPr>
            <a:spLocks noChangeArrowheads="1"/>
          </p:cNvSpPr>
          <p:nvPr/>
        </p:nvSpPr>
        <p:spPr bwMode="auto">
          <a:xfrm>
            <a:off x="6523038" y="2790825"/>
            <a:ext cx="1714500" cy="17145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5374" name="Line 30"/>
          <p:cNvSpPr>
            <a:spLocks noChangeShapeType="1"/>
          </p:cNvSpPr>
          <p:nvPr/>
        </p:nvSpPr>
        <p:spPr bwMode="auto">
          <a:xfrm flipV="1">
            <a:off x="7408863" y="3267075"/>
            <a:ext cx="771525" cy="4000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5375" name="Line 31"/>
          <p:cNvSpPr>
            <a:spLocks noChangeShapeType="1"/>
          </p:cNvSpPr>
          <p:nvPr/>
        </p:nvSpPr>
        <p:spPr bwMode="auto">
          <a:xfrm>
            <a:off x="7399338" y="3657600"/>
            <a:ext cx="863600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76" name="Text Box 32"/>
          <p:cNvSpPr txBox="1">
            <a:spLocks noChangeArrowheads="1"/>
          </p:cNvSpPr>
          <p:nvPr/>
        </p:nvSpPr>
        <p:spPr bwMode="auto">
          <a:xfrm>
            <a:off x="7591425" y="362426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mtClean="0">
                <a:solidFill>
                  <a:schemeClr val="tx1"/>
                </a:solidFill>
                <a:latin typeface="Arial" charset="0"/>
              </a:rPr>
              <a:t>a</a:t>
            </a:r>
            <a:endParaRPr lang="en-GB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825377" name="Objec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938131"/>
              </p:ext>
            </p:extLst>
          </p:nvPr>
        </p:nvGraphicFramePr>
        <p:xfrm>
          <a:off x="8528050" y="3000375"/>
          <a:ext cx="501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17" name="Equation" r:id="rId3" imgW="457200" imgH="355320" progId="Equation.3">
                  <p:embed/>
                </p:oleObj>
              </mc:Choice>
              <mc:Fallback>
                <p:oleObj name="Equation" r:id="rId3" imgW="457200" imgH="355320" progId="Equation.3">
                  <p:embed/>
                  <p:pic>
                    <p:nvPicPr>
                      <p:cNvPr id="0" name="Object 3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050" y="3000375"/>
                        <a:ext cx="501650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378" name="Objec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727937"/>
              </p:ext>
            </p:extLst>
          </p:nvPr>
        </p:nvGraphicFramePr>
        <p:xfrm>
          <a:off x="7821613" y="2478088"/>
          <a:ext cx="5159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18" name="Equation" r:id="rId5" imgW="469800" imgH="355320" progId="Equation.3">
                  <p:embed/>
                </p:oleObj>
              </mc:Choice>
              <mc:Fallback>
                <p:oleObj name="Equation" r:id="rId5" imgW="469800" imgH="355320" progId="Equation.3">
                  <p:embed/>
                  <p:pic>
                    <p:nvPicPr>
                      <p:cNvPr id="0" name="Object 3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1613" y="2478088"/>
                        <a:ext cx="515937" cy="355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379" name="Freeform 35"/>
          <p:cNvSpPr>
            <a:spLocks/>
          </p:cNvSpPr>
          <p:nvPr/>
        </p:nvSpPr>
        <p:spPr bwMode="auto">
          <a:xfrm rot="-2829264">
            <a:off x="7626350" y="2711451"/>
            <a:ext cx="128587" cy="334962"/>
          </a:xfrm>
          <a:custGeom>
            <a:avLst/>
            <a:gdLst>
              <a:gd name="T0" fmla="*/ 81 w 81"/>
              <a:gd name="T1" fmla="*/ 211 h 211"/>
              <a:gd name="T2" fmla="*/ 57 w 81"/>
              <a:gd name="T3" fmla="*/ 97 h 211"/>
              <a:gd name="T4" fmla="*/ 0 w 81"/>
              <a:gd name="T5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211">
                <a:moveTo>
                  <a:pt x="81" y="211"/>
                </a:moveTo>
                <a:cubicBezTo>
                  <a:pt x="75" y="171"/>
                  <a:pt x="70" y="132"/>
                  <a:pt x="57" y="97"/>
                </a:cubicBezTo>
                <a:cubicBezTo>
                  <a:pt x="44" y="62"/>
                  <a:pt x="11" y="16"/>
                  <a:pt x="0" y="0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5380" name="Rectangle 36"/>
          <p:cNvSpPr>
            <a:spLocks noChangeArrowheads="1"/>
          </p:cNvSpPr>
          <p:nvPr/>
        </p:nvSpPr>
        <p:spPr bwMode="auto">
          <a:xfrm>
            <a:off x="6956425" y="376555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mtClean="0">
                <a:solidFill>
                  <a:srgbClr val="FF3300"/>
                </a:solidFill>
                <a:latin typeface="Symbol" pitchFamily="18" charset="2"/>
              </a:rPr>
              <a:t>r</a:t>
            </a:r>
            <a:endParaRPr lang="en-GB">
              <a:solidFill>
                <a:srgbClr val="FF3300"/>
              </a:solidFill>
              <a:latin typeface="Symbol" pitchFamily="18" charset="2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F1815-293E-4552-97FF-8E39E57689AA}" type="slidenum">
              <a:rPr lang="en-GB"/>
              <a:pPr/>
              <a:t>6</a:t>
            </a:fld>
            <a:endParaRPr lang="en-GB"/>
          </a:p>
        </p:txBody>
      </p:sp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Force on a charged particle (here: electrons)</a:t>
            </a:r>
            <a:endParaRPr lang="en-GB"/>
          </a:p>
        </p:txBody>
      </p:sp>
      <p:sp>
        <p:nvSpPr>
          <p:cNvPr id="826371" name="Text Box 3"/>
          <p:cNvSpPr txBox="1">
            <a:spLocks noChangeArrowheads="1"/>
          </p:cNvSpPr>
          <p:nvPr/>
        </p:nvSpPr>
        <p:spPr bwMode="auto">
          <a:xfrm>
            <a:off x="5834063" y="1135063"/>
            <a:ext cx="3897312" cy="532453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Assume: electrons move into the screen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The electrical current moves out of the screen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The magnetic field turns opposite to the clock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b="0" u="sng" dirty="0" smtClean="0">
                <a:solidFill>
                  <a:srgbClr val="C00000"/>
                </a:solidFill>
                <a:latin typeface="Arial" charset="0"/>
              </a:rPr>
              <a:t>Force on the electrons to the inside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b="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Electric field from Plus to Minus – to the inside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b="0" u="sng" dirty="0" smtClean="0">
                <a:solidFill>
                  <a:srgbClr val="C00000"/>
                </a:solidFill>
                <a:latin typeface="Arial" charset="0"/>
              </a:rPr>
              <a:t>Force on the electrons to the outside</a:t>
            </a:r>
            <a:endParaRPr lang="en-GB" b="0" dirty="0" smtClean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b="0" dirty="0" smtClean="0">
                <a:solidFill>
                  <a:srgbClr val="008000"/>
                </a:solidFill>
                <a:latin typeface="Arial" charset="0"/>
              </a:rPr>
              <a:t>Partial compensation of Lorentz force</a:t>
            </a:r>
          </a:p>
        </p:txBody>
      </p:sp>
      <p:sp>
        <p:nvSpPr>
          <p:cNvPr id="826372" name="Oval 4"/>
          <p:cNvSpPr>
            <a:spLocks noChangeArrowheads="1"/>
          </p:cNvSpPr>
          <p:nvPr/>
        </p:nvSpPr>
        <p:spPr bwMode="auto">
          <a:xfrm>
            <a:off x="222250" y="1489075"/>
            <a:ext cx="5024438" cy="4932363"/>
          </a:xfrm>
          <a:prstGeom prst="ellipse">
            <a:avLst/>
          </a:prstGeom>
          <a:solidFill>
            <a:srgbClr val="EAEAEA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6373" name="Line 5"/>
          <p:cNvSpPr>
            <a:spLocks noChangeShapeType="1"/>
          </p:cNvSpPr>
          <p:nvPr/>
        </p:nvSpPr>
        <p:spPr bwMode="auto">
          <a:xfrm flipV="1">
            <a:off x="2762250" y="1265238"/>
            <a:ext cx="1588" cy="2716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6374" name="Line 6"/>
          <p:cNvSpPr>
            <a:spLocks noChangeShapeType="1"/>
          </p:cNvSpPr>
          <p:nvPr/>
        </p:nvSpPr>
        <p:spPr bwMode="auto">
          <a:xfrm flipV="1">
            <a:off x="2746375" y="3970338"/>
            <a:ext cx="3006725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6375" name="Oval 7"/>
          <p:cNvSpPr>
            <a:spLocks noChangeArrowheads="1"/>
          </p:cNvSpPr>
          <p:nvPr/>
        </p:nvSpPr>
        <p:spPr bwMode="auto">
          <a:xfrm>
            <a:off x="763588" y="1985963"/>
            <a:ext cx="3944937" cy="394652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6376" name="Line 8"/>
          <p:cNvSpPr>
            <a:spLocks noChangeShapeType="1"/>
          </p:cNvSpPr>
          <p:nvPr/>
        </p:nvSpPr>
        <p:spPr bwMode="auto">
          <a:xfrm flipV="1">
            <a:off x="2763838" y="2909888"/>
            <a:ext cx="1766887" cy="10683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6377" name="Line 9"/>
          <p:cNvSpPr>
            <a:spLocks noChangeShapeType="1"/>
          </p:cNvSpPr>
          <p:nvPr/>
        </p:nvSpPr>
        <p:spPr bwMode="auto">
          <a:xfrm>
            <a:off x="2763838" y="3968750"/>
            <a:ext cx="1990725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6378" name="Text Box 10"/>
          <p:cNvSpPr txBox="1">
            <a:spLocks noChangeArrowheads="1"/>
          </p:cNvSpPr>
          <p:nvPr/>
        </p:nvSpPr>
        <p:spPr bwMode="auto">
          <a:xfrm>
            <a:off x="3768725" y="5262563"/>
            <a:ext cx="56673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smtClean="0">
                <a:solidFill>
                  <a:schemeClr val="tx1"/>
                </a:solidFill>
                <a:latin typeface="Arial" charset="0"/>
              </a:rPr>
              <a:t>a</a:t>
            </a:r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6379" name="Freeform 11"/>
          <p:cNvSpPr>
            <a:spLocks/>
          </p:cNvSpPr>
          <p:nvPr/>
        </p:nvSpPr>
        <p:spPr bwMode="auto">
          <a:xfrm rot="-2829264">
            <a:off x="3302794" y="1804194"/>
            <a:ext cx="295275" cy="769937"/>
          </a:xfrm>
          <a:custGeom>
            <a:avLst/>
            <a:gdLst>
              <a:gd name="T0" fmla="*/ 81 w 81"/>
              <a:gd name="T1" fmla="*/ 211 h 211"/>
              <a:gd name="T2" fmla="*/ 57 w 81"/>
              <a:gd name="T3" fmla="*/ 97 h 211"/>
              <a:gd name="T4" fmla="*/ 0 w 81"/>
              <a:gd name="T5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211">
                <a:moveTo>
                  <a:pt x="81" y="211"/>
                </a:moveTo>
                <a:cubicBezTo>
                  <a:pt x="75" y="171"/>
                  <a:pt x="70" y="132"/>
                  <a:pt x="57" y="97"/>
                </a:cubicBezTo>
                <a:cubicBezTo>
                  <a:pt x="44" y="62"/>
                  <a:pt x="11" y="16"/>
                  <a:pt x="0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26380" name="Rectangle 12"/>
          <p:cNvSpPr>
            <a:spLocks noChangeArrowheads="1"/>
          </p:cNvSpPr>
          <p:nvPr/>
        </p:nvSpPr>
        <p:spPr bwMode="auto">
          <a:xfrm>
            <a:off x="1798638" y="4319588"/>
            <a:ext cx="4445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smtClean="0">
                <a:solidFill>
                  <a:srgbClr val="FF3300"/>
                </a:solidFill>
                <a:latin typeface="Symbol" pitchFamily="18" charset="2"/>
              </a:rPr>
              <a:t>r</a:t>
            </a:r>
            <a:endParaRPr lang="en-GB" sz="3600">
              <a:solidFill>
                <a:srgbClr val="FF3300"/>
              </a:solidFill>
              <a:latin typeface="Symbol" pitchFamily="18" charset="2"/>
            </a:endParaRPr>
          </a:p>
        </p:txBody>
      </p:sp>
      <p:grpSp>
        <p:nvGrpSpPr>
          <p:cNvPr id="826381" name="Group 13"/>
          <p:cNvGrpSpPr>
            <a:grpSpLocks/>
          </p:cNvGrpSpPr>
          <p:nvPr/>
        </p:nvGrpSpPr>
        <p:grpSpPr bwMode="auto">
          <a:xfrm>
            <a:off x="4084638" y="3622675"/>
            <a:ext cx="419100" cy="419100"/>
            <a:chOff x="3896" y="2072"/>
            <a:chExt cx="264" cy="264"/>
          </a:xfrm>
        </p:grpSpPr>
        <p:sp>
          <p:nvSpPr>
            <p:cNvPr id="826382" name="Oval 14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383" name="Line 15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384" name="Group 16"/>
          <p:cNvGrpSpPr>
            <a:grpSpLocks/>
          </p:cNvGrpSpPr>
          <p:nvPr/>
        </p:nvGrpSpPr>
        <p:grpSpPr bwMode="auto">
          <a:xfrm>
            <a:off x="2374900" y="1600200"/>
            <a:ext cx="419100" cy="419100"/>
            <a:chOff x="3896" y="2072"/>
            <a:chExt cx="264" cy="264"/>
          </a:xfrm>
        </p:grpSpPr>
        <p:sp>
          <p:nvSpPr>
            <p:cNvPr id="826385" name="Oval 17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386" name="Line 18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387" name="Group 19"/>
          <p:cNvGrpSpPr>
            <a:grpSpLocks/>
          </p:cNvGrpSpPr>
          <p:nvPr/>
        </p:nvGrpSpPr>
        <p:grpSpPr bwMode="auto">
          <a:xfrm>
            <a:off x="2997200" y="5118100"/>
            <a:ext cx="419100" cy="419100"/>
            <a:chOff x="3896" y="2072"/>
            <a:chExt cx="264" cy="264"/>
          </a:xfrm>
        </p:grpSpPr>
        <p:sp>
          <p:nvSpPr>
            <p:cNvPr id="826388" name="Oval 20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389" name="Line 21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390" name="Group 22"/>
          <p:cNvGrpSpPr>
            <a:grpSpLocks/>
          </p:cNvGrpSpPr>
          <p:nvPr/>
        </p:nvGrpSpPr>
        <p:grpSpPr bwMode="auto">
          <a:xfrm>
            <a:off x="1208088" y="4076700"/>
            <a:ext cx="417512" cy="419100"/>
            <a:chOff x="3896" y="2072"/>
            <a:chExt cx="264" cy="264"/>
          </a:xfrm>
        </p:grpSpPr>
        <p:sp>
          <p:nvSpPr>
            <p:cNvPr id="826391" name="Oval 23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392" name="Line 24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393" name="Group 25"/>
          <p:cNvGrpSpPr>
            <a:grpSpLocks/>
          </p:cNvGrpSpPr>
          <p:nvPr/>
        </p:nvGrpSpPr>
        <p:grpSpPr bwMode="auto">
          <a:xfrm>
            <a:off x="3276600" y="2679700"/>
            <a:ext cx="419100" cy="419100"/>
            <a:chOff x="3896" y="2072"/>
            <a:chExt cx="264" cy="264"/>
          </a:xfrm>
        </p:grpSpPr>
        <p:sp>
          <p:nvSpPr>
            <p:cNvPr id="826394" name="Oval 26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395" name="Line 27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396" name="Group 28"/>
          <p:cNvGrpSpPr>
            <a:grpSpLocks/>
          </p:cNvGrpSpPr>
          <p:nvPr/>
        </p:nvGrpSpPr>
        <p:grpSpPr bwMode="auto">
          <a:xfrm>
            <a:off x="2463800" y="4445000"/>
            <a:ext cx="419100" cy="419100"/>
            <a:chOff x="3896" y="2072"/>
            <a:chExt cx="264" cy="264"/>
          </a:xfrm>
        </p:grpSpPr>
        <p:sp>
          <p:nvSpPr>
            <p:cNvPr id="826397" name="Oval 29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398" name="Line 30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399" name="Group 31"/>
          <p:cNvGrpSpPr>
            <a:grpSpLocks/>
          </p:cNvGrpSpPr>
          <p:nvPr/>
        </p:nvGrpSpPr>
        <p:grpSpPr bwMode="auto">
          <a:xfrm>
            <a:off x="825500" y="2924175"/>
            <a:ext cx="419100" cy="419100"/>
            <a:chOff x="3896" y="2072"/>
            <a:chExt cx="264" cy="264"/>
          </a:xfrm>
        </p:grpSpPr>
        <p:sp>
          <p:nvSpPr>
            <p:cNvPr id="826400" name="Oval 32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01" name="Line 33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02" name="Group 34"/>
          <p:cNvGrpSpPr>
            <a:grpSpLocks/>
          </p:cNvGrpSpPr>
          <p:nvPr/>
        </p:nvGrpSpPr>
        <p:grpSpPr bwMode="auto">
          <a:xfrm>
            <a:off x="1955800" y="2911475"/>
            <a:ext cx="419100" cy="419100"/>
            <a:chOff x="3896" y="2072"/>
            <a:chExt cx="264" cy="264"/>
          </a:xfrm>
        </p:grpSpPr>
        <p:sp>
          <p:nvSpPr>
            <p:cNvPr id="826403" name="Oval 35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04" name="Line 36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05" name="Group 37"/>
          <p:cNvGrpSpPr>
            <a:grpSpLocks/>
          </p:cNvGrpSpPr>
          <p:nvPr/>
        </p:nvGrpSpPr>
        <p:grpSpPr bwMode="auto">
          <a:xfrm>
            <a:off x="1384300" y="5184775"/>
            <a:ext cx="419100" cy="419100"/>
            <a:chOff x="3896" y="2072"/>
            <a:chExt cx="264" cy="264"/>
          </a:xfrm>
        </p:grpSpPr>
        <p:sp>
          <p:nvSpPr>
            <p:cNvPr id="826406" name="Oval 38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07" name="Line 39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08" name="Group 40"/>
          <p:cNvGrpSpPr>
            <a:grpSpLocks/>
          </p:cNvGrpSpPr>
          <p:nvPr/>
        </p:nvGrpSpPr>
        <p:grpSpPr bwMode="auto">
          <a:xfrm>
            <a:off x="2717800" y="5895975"/>
            <a:ext cx="419100" cy="419100"/>
            <a:chOff x="3896" y="2072"/>
            <a:chExt cx="264" cy="264"/>
          </a:xfrm>
        </p:grpSpPr>
        <p:sp>
          <p:nvSpPr>
            <p:cNvPr id="826409" name="Oval 41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10" name="Line 42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11" name="Group 43"/>
          <p:cNvGrpSpPr>
            <a:grpSpLocks/>
          </p:cNvGrpSpPr>
          <p:nvPr/>
        </p:nvGrpSpPr>
        <p:grpSpPr bwMode="auto">
          <a:xfrm>
            <a:off x="4294188" y="4587875"/>
            <a:ext cx="419100" cy="419100"/>
            <a:chOff x="3896" y="2072"/>
            <a:chExt cx="264" cy="264"/>
          </a:xfrm>
        </p:grpSpPr>
        <p:sp>
          <p:nvSpPr>
            <p:cNvPr id="826412" name="Oval 44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13" name="Line 45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14" name="Group 46"/>
          <p:cNvGrpSpPr>
            <a:grpSpLocks/>
          </p:cNvGrpSpPr>
          <p:nvPr/>
        </p:nvGrpSpPr>
        <p:grpSpPr bwMode="auto">
          <a:xfrm>
            <a:off x="3457575" y="4333875"/>
            <a:ext cx="417513" cy="419100"/>
            <a:chOff x="3896" y="2072"/>
            <a:chExt cx="264" cy="264"/>
          </a:xfrm>
        </p:grpSpPr>
        <p:sp>
          <p:nvSpPr>
            <p:cNvPr id="826415" name="Oval 47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16" name="Line 48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17" name="Group 49"/>
          <p:cNvGrpSpPr>
            <a:grpSpLocks/>
          </p:cNvGrpSpPr>
          <p:nvPr/>
        </p:nvGrpSpPr>
        <p:grpSpPr bwMode="auto">
          <a:xfrm>
            <a:off x="2071688" y="3622675"/>
            <a:ext cx="419100" cy="419100"/>
            <a:chOff x="3896" y="2072"/>
            <a:chExt cx="264" cy="264"/>
          </a:xfrm>
        </p:grpSpPr>
        <p:sp>
          <p:nvSpPr>
            <p:cNvPr id="826418" name="Oval 50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19" name="Line 51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20" name="Group 52"/>
          <p:cNvGrpSpPr>
            <a:grpSpLocks/>
          </p:cNvGrpSpPr>
          <p:nvPr/>
        </p:nvGrpSpPr>
        <p:grpSpPr bwMode="auto">
          <a:xfrm>
            <a:off x="4084638" y="2441575"/>
            <a:ext cx="419100" cy="419100"/>
            <a:chOff x="3896" y="2072"/>
            <a:chExt cx="264" cy="264"/>
          </a:xfrm>
        </p:grpSpPr>
        <p:sp>
          <p:nvSpPr>
            <p:cNvPr id="826421" name="Oval 53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22" name="Line 54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aphicFrame>
        <p:nvGraphicFramePr>
          <p:cNvPr id="826423" name="Object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322376"/>
              </p:ext>
            </p:extLst>
          </p:nvPr>
        </p:nvGraphicFramePr>
        <p:xfrm>
          <a:off x="3543300" y="1622425"/>
          <a:ext cx="6048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86" name="Equation" r:id="rId3" imgW="469800" imgH="355320" progId="Equation.3">
                  <p:embed/>
                </p:oleObj>
              </mc:Choice>
              <mc:Fallback>
                <p:oleObj name="Equation" r:id="rId3" imgW="469800" imgH="355320" progId="Equation.3">
                  <p:embed/>
                  <p:pic>
                    <p:nvPicPr>
                      <p:cNvPr id="0" name="Object 5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1622425"/>
                        <a:ext cx="604838" cy="4445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6424" name="Objec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673892"/>
              </p:ext>
            </p:extLst>
          </p:nvPr>
        </p:nvGraphicFramePr>
        <p:xfrm>
          <a:off x="4576763" y="2801938"/>
          <a:ext cx="60801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87" name="Equation" r:id="rId5" imgW="457200" imgH="355320" progId="Equation.3">
                  <p:embed/>
                </p:oleObj>
              </mc:Choice>
              <mc:Fallback>
                <p:oleObj name="Equation" r:id="rId5" imgW="457200" imgH="355320" progId="Equation.3">
                  <p:embed/>
                  <p:pic>
                    <p:nvPicPr>
                      <p:cNvPr id="0" name="Object 5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2801938"/>
                        <a:ext cx="608012" cy="4730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6425" name="Group 57"/>
          <p:cNvGrpSpPr>
            <a:grpSpLocks/>
          </p:cNvGrpSpPr>
          <p:nvPr/>
        </p:nvGrpSpPr>
        <p:grpSpPr bwMode="auto">
          <a:xfrm>
            <a:off x="1574800" y="2301875"/>
            <a:ext cx="419100" cy="419100"/>
            <a:chOff x="3896" y="2072"/>
            <a:chExt cx="264" cy="264"/>
          </a:xfrm>
        </p:grpSpPr>
        <p:sp>
          <p:nvSpPr>
            <p:cNvPr id="826426" name="Oval 58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27" name="Line 59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826428" name="Group 60"/>
          <p:cNvGrpSpPr>
            <a:grpSpLocks/>
          </p:cNvGrpSpPr>
          <p:nvPr/>
        </p:nvGrpSpPr>
        <p:grpSpPr bwMode="auto">
          <a:xfrm>
            <a:off x="369888" y="4105275"/>
            <a:ext cx="419100" cy="419100"/>
            <a:chOff x="3896" y="2072"/>
            <a:chExt cx="264" cy="264"/>
          </a:xfrm>
        </p:grpSpPr>
        <p:sp>
          <p:nvSpPr>
            <p:cNvPr id="826429" name="Oval 61"/>
            <p:cNvSpPr>
              <a:spLocks noChangeArrowheads="1"/>
            </p:cNvSpPr>
            <p:nvPr/>
          </p:nvSpPr>
          <p:spPr bwMode="auto">
            <a:xfrm>
              <a:off x="3896" y="2072"/>
              <a:ext cx="264" cy="2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430" name="Line 62"/>
            <p:cNvSpPr>
              <a:spLocks noChangeShapeType="1"/>
            </p:cNvSpPr>
            <p:nvPr/>
          </p:nvSpPr>
          <p:spPr bwMode="auto">
            <a:xfrm>
              <a:off x="3968" y="2208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GB"/>
            </a:p>
          </p:txBody>
        </p:sp>
      </p:grpSp>
      <p:graphicFrame>
        <p:nvGraphicFramePr>
          <p:cNvPr id="826431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545217"/>
              </p:ext>
            </p:extLst>
          </p:nvPr>
        </p:nvGraphicFramePr>
        <p:xfrm>
          <a:off x="3367088" y="1062038"/>
          <a:ext cx="2082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88" name="Equation" r:id="rId7" imgW="2082600" imgH="355320" progId="Equation.3">
                  <p:embed/>
                </p:oleObj>
              </mc:Choice>
              <mc:Fallback>
                <p:oleObj name="Equation" r:id="rId7" imgW="2082600" imgH="35532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1062038"/>
                        <a:ext cx="2082800" cy="35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CC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0474B-C442-4BF0-9439-C9E3949255DF}" type="slidenum">
              <a:rPr lang="en-GB"/>
              <a:pPr/>
              <a:t>7</a:t>
            </a:fld>
            <a:endParaRPr lang="en-GB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Electromagnetic field of a particle beam</a:t>
            </a:r>
            <a:endParaRPr lang="en-GB" dirty="0"/>
          </a:p>
        </p:txBody>
      </p:sp>
      <p:graphicFrame>
        <p:nvGraphicFramePr>
          <p:cNvPr id="82739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49509"/>
              </p:ext>
            </p:extLst>
          </p:nvPr>
        </p:nvGraphicFramePr>
        <p:xfrm>
          <a:off x="1149350" y="1077913"/>
          <a:ext cx="7008813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33" name="Equation" r:id="rId3" imgW="7086600" imgH="2717640" progId="Equation.3">
                  <p:embed/>
                </p:oleObj>
              </mc:Choice>
              <mc:Fallback>
                <p:oleObj name="Equation" r:id="rId3" imgW="7086600" imgH="271764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1077913"/>
                        <a:ext cx="7008813" cy="27146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396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997485"/>
              </p:ext>
            </p:extLst>
          </p:nvPr>
        </p:nvGraphicFramePr>
        <p:xfrm>
          <a:off x="509620" y="4350463"/>
          <a:ext cx="4021138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34" name="Equation" r:id="rId5" imgW="4063680" imgH="1866600" progId="Equation.3">
                  <p:embed/>
                </p:oleObj>
              </mc:Choice>
              <mc:Fallback>
                <p:oleObj name="Equation" r:id="rId5" imgW="4063680" imgH="18666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20" y="4350463"/>
                        <a:ext cx="4021138" cy="18669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447A2-45C0-404E-9397-87A5933A4C54}" type="slidenum">
              <a:rPr lang="en-GB"/>
              <a:pPr/>
              <a:t>8</a:t>
            </a:fld>
            <a:endParaRPr lang="en-GB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Elektromagnetic field inside and outside of the beam </a:t>
            </a:r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8284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462974"/>
              </p:ext>
            </p:extLst>
          </p:nvPr>
        </p:nvGraphicFramePr>
        <p:xfrm>
          <a:off x="525463" y="902953"/>
          <a:ext cx="6926262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95" name="Equation" r:id="rId3" imgW="6997680" imgH="2108160" progId="Equation.3">
                  <p:embed/>
                </p:oleObj>
              </mc:Choice>
              <mc:Fallback>
                <p:oleObj name="Equation" r:id="rId3" imgW="6997680" imgH="210816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902953"/>
                        <a:ext cx="6926262" cy="21082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842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766209"/>
              </p:ext>
            </p:extLst>
          </p:nvPr>
        </p:nvGraphicFramePr>
        <p:xfrm>
          <a:off x="504420" y="3155921"/>
          <a:ext cx="6850063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96" name="Equation" r:id="rId5" imgW="6921360" imgH="2565360" progId="Equation.3">
                  <p:embed/>
                </p:oleObj>
              </mc:Choice>
              <mc:Fallback>
                <p:oleObj name="Equation" r:id="rId5" imgW="6921360" imgH="256536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420" y="3155921"/>
                        <a:ext cx="6850063" cy="2565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842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745241"/>
              </p:ext>
            </p:extLst>
          </p:nvPr>
        </p:nvGraphicFramePr>
        <p:xfrm>
          <a:off x="496178" y="5890773"/>
          <a:ext cx="77279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97" name="Equation" r:id="rId7" imgW="7810200" imgH="711000" progId="Equation.3">
                  <p:embed/>
                </p:oleObj>
              </mc:Choice>
              <mc:Fallback>
                <p:oleObj name="Equation" r:id="rId7" imgW="7810200" imgH="7110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78" y="5890773"/>
                        <a:ext cx="7727950" cy="7112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8422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155814"/>
              </p:ext>
            </p:extLst>
          </p:nvPr>
        </p:nvGraphicFramePr>
        <p:xfrm>
          <a:off x="7641986" y="1509713"/>
          <a:ext cx="22098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98" name="Equation" r:id="rId9" imgW="2234880" imgH="1396800" progId="Equation.3">
                  <p:embed/>
                </p:oleObj>
              </mc:Choice>
              <mc:Fallback>
                <p:oleObj name="Equation" r:id="rId9" imgW="2234880" imgH="1396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1986" y="1509713"/>
                        <a:ext cx="2209800" cy="13970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887CB-1BCD-4740-9C4F-E800D3BD5C56}" type="slidenum">
              <a:rPr lang="en-GB"/>
              <a:pPr/>
              <a:t>9</a:t>
            </a:fld>
            <a:endParaRPr lang="en-GB"/>
          </a:p>
        </p:txBody>
      </p:sp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Lorenzforce on a charged particle</a:t>
            </a:r>
            <a:endParaRPr lang="en-GB"/>
          </a:p>
        </p:txBody>
      </p:sp>
      <p:graphicFrame>
        <p:nvGraphicFramePr>
          <p:cNvPr id="82944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324115"/>
              </p:ext>
            </p:extLst>
          </p:nvPr>
        </p:nvGraphicFramePr>
        <p:xfrm>
          <a:off x="1268413" y="871538"/>
          <a:ext cx="731361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62" name="Equation" r:id="rId3" imgW="7391160" imgH="5574960" progId="Equation.3">
                  <p:embed/>
                </p:oleObj>
              </mc:Choice>
              <mc:Fallback>
                <p:oleObj name="Equation" r:id="rId3" imgW="7391160" imgH="557496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871538"/>
                        <a:ext cx="7313612" cy="5575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427</Words>
  <Application>Microsoft Office PowerPoint</Application>
  <PresentationFormat>A4 Paper (210x297 mm)</PresentationFormat>
  <Paragraphs>75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1_Default Design</vt:lpstr>
      <vt:lpstr>Equation</vt:lpstr>
      <vt:lpstr>Microsoft Equation 3.0</vt:lpstr>
      <vt:lpstr>Chapter 12</vt:lpstr>
      <vt:lpstr>Overview</vt:lpstr>
      <vt:lpstr>For many particles – interaction between particles</vt:lpstr>
      <vt:lpstr>Space charge for a continuous beam</vt:lpstr>
      <vt:lpstr>Cylinder with charged particles moving with velocity v</vt:lpstr>
      <vt:lpstr>Force on a charged particle (here: electrons)</vt:lpstr>
      <vt:lpstr>Electromagnetic field of a particle beam</vt:lpstr>
      <vt:lpstr>Elektromagnetic field inside and outside of the beam </vt:lpstr>
      <vt:lpstr>Lorenzforce on a charged particle</vt:lpstr>
      <vt:lpstr>Shift of the Q value</vt:lpstr>
      <vt:lpstr>Example: space charge for protons</vt:lpstr>
      <vt:lpstr>Space charge: Force on a particle</vt:lpstr>
      <vt:lpstr>Space charge: Q - shift</vt:lpstr>
      <vt:lpstr>Q shift for realistic beam parameters</vt:lpstr>
    </vt:vector>
  </TitlesOfParts>
  <Company>Thoiry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SchmidtLorenz</dc:creator>
  <cp:lastModifiedBy>Rudiger Schmidt</cp:lastModifiedBy>
  <cp:revision>428</cp:revision>
  <cp:lastPrinted>2011-10-05T16:45:12Z</cp:lastPrinted>
  <dcterms:created xsi:type="dcterms:W3CDTF">2000-11-04T14:13:38Z</dcterms:created>
  <dcterms:modified xsi:type="dcterms:W3CDTF">2011-10-06T08:02:04Z</dcterms:modified>
</cp:coreProperties>
</file>