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01" r:id="rId2"/>
    <p:sldId id="604" r:id="rId3"/>
    <p:sldId id="425" r:id="rId4"/>
    <p:sldId id="424" r:id="rId5"/>
    <p:sldId id="573" r:id="rId6"/>
    <p:sldId id="534" r:id="rId7"/>
    <p:sldId id="535" r:id="rId8"/>
    <p:sldId id="588" r:id="rId9"/>
    <p:sldId id="426" r:id="rId10"/>
    <p:sldId id="589" r:id="rId11"/>
    <p:sldId id="447" r:id="rId12"/>
    <p:sldId id="593" r:id="rId13"/>
    <p:sldId id="374" r:id="rId14"/>
    <p:sldId id="591" r:id="rId15"/>
    <p:sldId id="581" r:id="rId16"/>
    <p:sldId id="537" r:id="rId17"/>
    <p:sldId id="608" r:id="rId18"/>
    <p:sldId id="606" r:id="rId19"/>
    <p:sldId id="605" r:id="rId20"/>
    <p:sldId id="609" r:id="rId21"/>
    <p:sldId id="610" r:id="rId22"/>
  </p:sldIdLst>
  <p:sldSz cx="9906000" cy="6858000" type="A4"/>
  <p:notesSz cx="68580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accent2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0000"/>
    <a:srgbClr val="99CC00"/>
    <a:srgbClr val="006600"/>
    <a:srgbClr val="990033"/>
    <a:srgbClr val="FFFFCC"/>
    <a:srgbClr val="EAEAEA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 autoAdjust="0"/>
    <p:restoredTop sz="94673" autoAdjust="0"/>
  </p:normalViewPr>
  <p:slideViewPr>
    <p:cSldViewPr snapToGrid="0">
      <p:cViewPr varScale="1">
        <p:scale>
          <a:sx n="78" d="100"/>
          <a:sy n="78" d="100"/>
        </p:scale>
        <p:origin x="-77" y="-120"/>
      </p:cViewPr>
      <p:guideLst>
        <p:guide orient="horz" pos="4247"/>
        <p:guide pos="988"/>
      </p:guideLst>
    </p:cSldViewPr>
  </p:slideViewPr>
  <p:outlineViewPr>
    <p:cViewPr>
      <p:scale>
        <a:sx n="25" d="100"/>
        <a:sy n="25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2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cern.ch\dfs\Users\r\rudi\Documents\MachineProtection\LHC-energy-versus-momentum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67357083678542"/>
          <c:y val="2.8532608695652172E-2"/>
          <c:w val="0.82684341342170664"/>
          <c:h val="0.83967391304347827"/>
        </c:manualLayout>
      </c:layout>
      <c:scatterChart>
        <c:scatterStyle val="lineMarker"/>
        <c:varyColors val="0"/>
        <c:ser>
          <c:idx val="0"/>
          <c:order val="0"/>
          <c:tx>
            <c:strRef>
              <c:f>Stor.E.vers.Mom!$B$1:$B$2</c:f>
              <c:strCache>
                <c:ptCount val="1"/>
                <c:pt idx="0">
                  <c:v>Stored Energy MJ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Stor.E.vers.Mom!$A$3:$A$19</c:f>
              <c:numCache>
                <c:formatCode>0</c:formatCode>
                <c:ptCount val="17"/>
                <c:pt idx="1">
                  <c:v>26</c:v>
                </c:pt>
                <c:pt idx="2">
                  <c:v>100</c:v>
                </c:pt>
                <c:pt idx="3">
                  <c:v>250</c:v>
                </c:pt>
                <c:pt idx="4">
                  <c:v>315</c:v>
                </c:pt>
                <c:pt idx="5">
                  <c:v>450</c:v>
                </c:pt>
                <c:pt idx="6">
                  <c:v>450</c:v>
                </c:pt>
                <c:pt idx="7">
                  <c:v>450</c:v>
                </c:pt>
                <c:pt idx="8">
                  <c:v>450</c:v>
                </c:pt>
                <c:pt idx="9">
                  <c:v>450</c:v>
                </c:pt>
                <c:pt idx="10">
                  <c:v>920</c:v>
                </c:pt>
                <c:pt idx="11">
                  <c:v>900</c:v>
                </c:pt>
                <c:pt idx="12">
                  <c:v>7000</c:v>
                </c:pt>
                <c:pt idx="14">
                  <c:v>7000</c:v>
                </c:pt>
              </c:numCache>
            </c:numRef>
          </c:xVal>
          <c:yVal>
            <c:numRef>
              <c:f>Stor.E.vers.Mom!$B$3:$B$19</c:f>
              <c:numCache>
                <c:formatCode>0.00</c:formatCode>
                <c:ptCount val="17"/>
                <c:pt idx="1">
                  <c:v>3</c:v>
                </c:pt>
                <c:pt idx="2">
                  <c:v>0.02</c:v>
                </c:pt>
                <c:pt idx="3">
                  <c:v>0.9</c:v>
                </c:pt>
                <c:pt idx="4">
                  <c:v>0.04</c:v>
                </c:pt>
                <c:pt idx="5">
                  <c:v>2.4</c:v>
                </c:pt>
                <c:pt idx="6">
                  <c:v>0.66666666666666663</c:v>
                </c:pt>
                <c:pt idx="7">
                  <c:v>2.5</c:v>
                </c:pt>
                <c:pt idx="8">
                  <c:v>25</c:v>
                </c:pt>
                <c:pt idx="9">
                  <c:v>2.5641025641025643</c:v>
                </c:pt>
                <c:pt idx="10">
                  <c:v>2.67</c:v>
                </c:pt>
                <c:pt idx="11">
                  <c:v>1.6</c:v>
                </c:pt>
                <c:pt idx="12">
                  <c:v>362</c:v>
                </c:pt>
                <c:pt idx="14">
                  <c:v>9800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11744"/>
        <c:axId val="40547072"/>
      </c:scatterChart>
      <c:valAx>
        <c:axId val="40511744"/>
        <c:scaling>
          <c:logBase val="10"/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Momentum [GeV/c]</a:t>
                </a:r>
              </a:p>
            </c:rich>
          </c:tx>
          <c:layout>
            <c:manualLayout>
              <c:xMode val="edge"/>
              <c:yMode val="edge"/>
              <c:x val="0.45981772990886494"/>
              <c:y val="0.9211956521739129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547072"/>
        <c:crosses val="autoZero"/>
        <c:crossBetween val="midCat"/>
      </c:valAx>
      <c:valAx>
        <c:axId val="40547072"/>
        <c:scaling>
          <c:logBase val="10"/>
          <c:orientation val="minMax"/>
          <c:max val="1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5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Energy stored in the beam [MJ]</a:t>
                </a:r>
              </a:p>
            </c:rich>
          </c:tx>
          <c:layout>
            <c:manualLayout>
              <c:xMode val="edge"/>
              <c:yMode val="edge"/>
              <c:x val="2.568351284175642E-2"/>
              <c:y val="0.19429347826086954"/>
            </c:manualLayout>
          </c:layout>
          <c:overlay val="0"/>
          <c:spPr>
            <a:noFill/>
            <a:ln w="25400">
              <a:noFill/>
            </a:ln>
          </c:spPr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051174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0.71975</cdr:x>
      <cdr:y>0.20075</cdr:y>
    </cdr:from>
    <cdr:to>
      <cdr:x>0.82175</cdr:x>
      <cdr:y>0.29175</cdr:y>
    </cdr:to>
    <cdr:sp macro="" textlink="">
      <cdr:nvSpPr>
        <cdr:cNvPr id="9217" name="AutoShape 1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6619785" y="1125870"/>
          <a:ext cx="938129" cy="510357"/>
        </a:xfrm>
        <a:prstGeom xmlns:a="http://schemas.openxmlformats.org/drawingml/2006/main" prst="accentCallout1">
          <a:avLst>
            <a:gd name="adj1" fmla="val 22375"/>
            <a:gd name="adj2" fmla="val 108125"/>
            <a:gd name="adj3" fmla="val 32829"/>
            <a:gd name="adj4" fmla="val 217884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FF" mc:Ignorable="a14" a14:legacySpreadsheetColorIndex="39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 LHC top</a:t>
          </a:r>
        </a:p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energy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FF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0.42025</cdr:x>
      <cdr:y>0.2845</cdr:y>
    </cdr:from>
    <cdr:to>
      <cdr:x>0.61575</cdr:x>
      <cdr:y>0.37</cdr:y>
    </cdr:to>
    <cdr:sp macro="" textlink="">
      <cdr:nvSpPr>
        <cdr:cNvPr id="9218" name="AutoShape 2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3868384" y="1595567"/>
          <a:ext cx="1799570" cy="479511"/>
        </a:xfrm>
        <a:prstGeom xmlns:a="http://schemas.openxmlformats.org/drawingml/2006/main" prst="accentCallout1">
          <a:avLst>
            <a:gd name="adj1" fmla="val 23843"/>
            <a:gd name="adj2" fmla="val 104236"/>
            <a:gd name="adj3" fmla="val 126957"/>
            <a:gd name="adj4" fmla="val 136447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 LHC injection</a:t>
          </a:r>
        </a:p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(12 SPS batches)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FF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0.27475</cdr:x>
      <cdr:y>0.46425</cdr:y>
    </cdr:from>
    <cdr:to>
      <cdr:x>0.3385</cdr:x>
      <cdr:y>0.50625</cdr:y>
    </cdr:to>
    <cdr:sp macro="" textlink="">
      <cdr:nvSpPr>
        <cdr:cNvPr id="9219" name="AutoShape 3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2526969" y="2603663"/>
          <a:ext cx="586331" cy="235549"/>
        </a:xfrm>
        <a:prstGeom xmlns:a="http://schemas.openxmlformats.org/drawingml/2006/main" prst="accentCallout1">
          <a:avLst>
            <a:gd name="adj1" fmla="val 48259"/>
            <a:gd name="adj2" fmla="val 112991"/>
            <a:gd name="adj3" fmla="val 132259"/>
            <a:gd name="adj4" fmla="val 254546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ISR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0.39475</cdr:x>
      <cdr:y>0.73125</cdr:y>
    </cdr:from>
    <cdr:to>
      <cdr:x>0.451</cdr:x>
      <cdr:y>0.7815</cdr:y>
    </cdr:to>
    <cdr:sp macro="" textlink="">
      <cdr:nvSpPr>
        <cdr:cNvPr id="9221" name="AutoShape 5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3630650" y="4101084"/>
          <a:ext cx="517350" cy="281818"/>
        </a:xfrm>
        <a:prstGeom xmlns:a="http://schemas.openxmlformats.org/drawingml/2006/main" prst="accentCallout1">
          <a:avLst>
            <a:gd name="adj1" fmla="val 40458"/>
            <a:gd name="adj2" fmla="val 114676"/>
            <a:gd name="adj3" fmla="val 189083"/>
            <a:gd name="adj4" fmla="val 285023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LEP2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0.4385</cdr:x>
      <cdr:y>0.40475</cdr:y>
    </cdr:from>
    <cdr:to>
      <cdr:x>0.5935</cdr:x>
      <cdr:y>0.493</cdr:y>
    </cdr:to>
    <cdr:sp macro="" textlink="">
      <cdr:nvSpPr>
        <cdr:cNvPr id="9222" name="AutoShape 6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4033034" y="2269968"/>
          <a:ext cx="1425587" cy="494934"/>
        </a:xfrm>
        <a:prstGeom xmlns:a="http://schemas.openxmlformats.org/drawingml/2006/main" prst="accentCallout1">
          <a:avLst>
            <a:gd name="adj1" fmla="val 23083"/>
            <a:gd name="adj2" fmla="val 105347"/>
            <a:gd name="adj3" fmla="val 144676"/>
            <a:gd name="adj4" fmla="val 166847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FF" mc:Ignorable="a14" a14:legacySpreadsheetColorIndex="39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 SPS fixed</a:t>
          </a:r>
        </a:p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 target and CNGS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FF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0.81475</cdr:x>
      <cdr:y>0.46775</cdr:y>
    </cdr:from>
    <cdr:to>
      <cdr:x>0.87775</cdr:x>
      <cdr:y>0.51675</cdr:y>
    </cdr:to>
    <cdr:sp macro="" textlink="">
      <cdr:nvSpPr>
        <cdr:cNvPr id="9223" name="AutoShape 7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7493533" y="2623292"/>
          <a:ext cx="579432" cy="274807"/>
        </a:xfrm>
        <a:prstGeom xmlns:a="http://schemas.openxmlformats.org/drawingml/2006/main" prst="accentCallout1">
          <a:avLst>
            <a:gd name="adj1" fmla="val 41722"/>
            <a:gd name="adj2" fmla="val -13153"/>
            <a:gd name="adj3" fmla="val 122222"/>
            <a:gd name="adj4" fmla="val -94736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HERA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0.799</cdr:x>
      <cdr:y>0.54825</cdr:y>
    </cdr:from>
    <cdr:to>
      <cdr:x>0.925</cdr:x>
      <cdr:y>0.59725</cdr:y>
    </cdr:to>
    <cdr:sp macro="" textlink="">
      <cdr:nvSpPr>
        <cdr:cNvPr id="9224" name="AutoShape 8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7348675" y="3074761"/>
          <a:ext cx="1158865" cy="274808"/>
        </a:xfrm>
        <a:prstGeom xmlns:a="http://schemas.openxmlformats.org/drawingml/2006/main" prst="accentCallout1">
          <a:avLst>
            <a:gd name="adj1" fmla="val 41722"/>
            <a:gd name="adj2" fmla="val -6574"/>
            <a:gd name="adj3" fmla="val 41713"/>
            <a:gd name="adj4" fmla="val -36185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TEVATRON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0.76025</cdr:x>
      <cdr:y>0.76075</cdr:y>
    </cdr:from>
    <cdr:to>
      <cdr:x>0.83225</cdr:x>
      <cdr:y>0.86125</cdr:y>
    </cdr:to>
    <cdr:sp macro="" textlink="">
      <cdr:nvSpPr>
        <cdr:cNvPr id="9225" name="AutoShape 9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6992278" y="4266529"/>
          <a:ext cx="662208" cy="563637"/>
        </a:xfrm>
        <a:prstGeom xmlns:a="http://schemas.openxmlformats.org/drawingml/2006/main" prst="accentCallout1">
          <a:avLst>
            <a:gd name="adj1" fmla="val 20282"/>
            <a:gd name="adj2" fmla="val -11486"/>
            <a:gd name="adj3" fmla="val 22972"/>
            <a:gd name="adj4" fmla="val -138759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SPS</a:t>
          </a:r>
        </a:p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ppbar</a:t>
          </a:r>
        </a:p>
      </cdr:txBody>
    </cdr:sp>
  </cdr:relSizeAnchor>
  <cdr:relSizeAnchor xmlns:cdr="http://schemas.openxmlformats.org/drawingml/2006/chartDrawing">
    <cdr:from>
      <cdr:x>0.46675</cdr:x>
      <cdr:y>0.518</cdr:y>
    </cdr:from>
    <cdr:to>
      <cdr:x>0.616</cdr:x>
      <cdr:y>0.59825</cdr:y>
    </cdr:to>
    <cdr:sp macro="" textlink="">
      <cdr:nvSpPr>
        <cdr:cNvPr id="9226" name="AutoShape 10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4292858" y="2905110"/>
          <a:ext cx="1372703" cy="450067"/>
        </a:xfrm>
        <a:prstGeom xmlns:a="http://schemas.openxmlformats.org/drawingml/2006/main" prst="accentCallout1">
          <a:avLst>
            <a:gd name="adj1" fmla="val 25431"/>
            <a:gd name="adj2" fmla="val 105551"/>
            <a:gd name="adj3" fmla="val 118440"/>
            <a:gd name="adj4" fmla="val 153593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FF" mc:Ignorable="a14" a14:legacySpreadsheetColorIndex="39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FF"/>
              </a:solidFill>
              <a:latin typeface="Arial"/>
              <a:cs typeface="Arial"/>
            </a:rPr>
            <a:t> SPS batch to LHC</a:t>
          </a:r>
        </a:p>
        <a:p xmlns:a="http://schemas.openxmlformats.org/drawingml/2006/main">
          <a:pPr algn="ctr" rtl="0">
            <a:defRPr sz="1000"/>
          </a:pPr>
          <a:endParaRPr lang="en-GB" sz="1150" b="1" i="0" u="none" strike="noStrike" baseline="0" dirty="0">
            <a:solidFill>
              <a:srgbClr val="0000FF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0.96675</cdr:x>
      <cdr:y>0.2485</cdr:y>
    </cdr:from>
    <cdr:to>
      <cdr:x>0.96675</cdr:x>
      <cdr:y>0.55925</cdr:y>
    </cdr:to>
    <cdr:sp macro="" textlink="">
      <cdr:nvSpPr>
        <cdr:cNvPr id="9227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8891528" y="1393668"/>
          <a:ext cx="0" cy="174278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 type="triangle" w="med" len="med"/>
          <a:tailEnd type="triangle" w="lg" len="lg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0.90975</cdr:x>
      <cdr:y>0.3475</cdr:y>
    </cdr:from>
    <cdr:to>
      <cdr:x>0.98075</cdr:x>
      <cdr:y>0.44425</cdr:y>
    </cdr:to>
    <cdr:sp macro="" textlink="">
      <cdr:nvSpPr>
        <cdr:cNvPr id="9228" name="Rectangle 1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367280" y="1948891"/>
          <a:ext cx="653011" cy="542605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15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Factor</a:t>
          </a:r>
        </a:p>
        <a:p xmlns:a="http://schemas.openxmlformats.org/drawingml/2006/main">
          <a:pPr algn="l" rtl="0">
            <a:defRPr sz="1000"/>
          </a:pPr>
          <a:r>
            <a:rPr lang="en-GB" sz="15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~200</a:t>
          </a:r>
        </a:p>
      </cdr:txBody>
    </cdr:sp>
  </cdr:relSizeAnchor>
  <cdr:relSizeAnchor xmlns:cdr="http://schemas.openxmlformats.org/drawingml/2006/chartDrawing">
    <cdr:from>
      <cdr:x>0.522</cdr:x>
      <cdr:y>0.681</cdr:y>
    </cdr:from>
    <cdr:to>
      <cdr:x>0.594</cdr:x>
      <cdr:y>0.7815</cdr:y>
    </cdr:to>
    <cdr:sp macro="" textlink="">
      <cdr:nvSpPr>
        <cdr:cNvPr id="9229" name="AutoShape 13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4804989" y="3819266"/>
          <a:ext cx="662757" cy="563636"/>
        </a:xfrm>
        <a:prstGeom xmlns:a="http://schemas.openxmlformats.org/drawingml/2006/main" prst="accentCallout1">
          <a:avLst>
            <a:gd name="adj1" fmla="val 20282"/>
            <a:gd name="adj2" fmla="val 111486"/>
            <a:gd name="adj3" fmla="val -82436"/>
            <a:gd name="adj4" fmla="val 152996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FF" mc:Ignorable="a14" a14:legacySpreadsheetColorIndex="12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RHIC </a:t>
          </a:r>
        </a:p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proton</a:t>
          </a:r>
        </a:p>
      </cdr:txBody>
    </cdr:sp>
  </cdr:relSizeAnchor>
  <cdr:relSizeAnchor xmlns:cdr="http://schemas.openxmlformats.org/drawingml/2006/chartDrawing">
    <cdr:from>
      <cdr:x>0.76025</cdr:x>
      <cdr:y>0.0215</cdr:y>
    </cdr:from>
    <cdr:to>
      <cdr:x>0.86225</cdr:x>
      <cdr:y>0.1505</cdr:y>
    </cdr:to>
    <cdr:sp macro="" textlink="">
      <cdr:nvSpPr>
        <cdr:cNvPr id="9230" name="AutoShape 14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6992278" y="120579"/>
          <a:ext cx="938128" cy="723473"/>
        </a:xfrm>
        <a:prstGeom xmlns:a="http://schemas.openxmlformats.org/drawingml/2006/main" prst="accentCallout1">
          <a:avLst>
            <a:gd name="adj1" fmla="val 15801"/>
            <a:gd name="adj2" fmla="val 108125"/>
            <a:gd name="adj3" fmla="val 6380"/>
            <a:gd name="adj4" fmla="val 178051"/>
          </a:avLst>
        </a:prstGeom>
        <a:solidFill xmlns:a="http://schemas.openxmlformats.org/drawingml/2006/main">
          <a:srgbClr xmlns:mc="http://schemas.openxmlformats.org/markup-compatibility/2006" xmlns:a14="http://schemas.microsoft.com/office/drawing/2010/main" val="FFFFCC" mc:Ignorable="a14" a14:legacySpreadsheetColorIndex="26"/>
        </a:solidFill>
        <a:ln xmlns:a="http://schemas.openxmlformats.org/drawingml/2006/main" w="12700">
          <a:solidFill>
            <a:srgbClr xmlns:mc="http://schemas.openxmlformats.org/markup-compatibility/2006" xmlns:a14="http://schemas.microsoft.com/office/drawing/2010/main" val="008000" mc:Ignorable="a14" a14:legacySpreadsheetColorIndex="17"/>
          </a:solidFill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36576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8000"/>
              </a:solidFill>
              <a:latin typeface="Arial"/>
              <a:cs typeface="Arial"/>
            </a:rPr>
            <a:t> LHC </a:t>
          </a:r>
        </a:p>
        <a:p xmlns:a="http://schemas.openxmlformats.org/drawingml/2006/main">
          <a:pPr algn="ctr" rtl="0">
            <a:defRPr sz="1000"/>
          </a:pPr>
          <a:r>
            <a:rPr lang="en-GB" sz="1150" b="1" i="0" u="none" strike="noStrike" baseline="0" dirty="0">
              <a:solidFill>
                <a:srgbClr val="008000"/>
              </a:solidFill>
              <a:latin typeface="Arial"/>
              <a:cs typeface="Arial"/>
            </a:rPr>
            <a:t>energy in magnets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29675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DC2575-71B3-4882-BFB5-EFF9C773425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0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695325"/>
            <a:ext cx="5037137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14838"/>
            <a:ext cx="5032375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29675"/>
            <a:ext cx="2971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3" tIns="45751" rIns="91503" bIns="4575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3E0B265-F587-4EAA-86F1-55D748DC9B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950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B9E8FB36-F678-4B5B-B953-967DDCCFECD6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F882DB0-7435-479C-B420-D6A22C06E568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10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336CFDDB-747D-4091-9188-9F0649203D73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11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F34A0517-7F40-4C2F-98D2-878711666486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12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CF20A4C1-519D-4E21-91F7-2001B0375D5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13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B7B51FA3-450C-4980-A8B8-9AB87910609A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14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3150" y="809625"/>
            <a:ext cx="4711700" cy="3262313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398963"/>
            <a:ext cx="5019675" cy="418465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492" tIns="46246" rIns="92492" bIns="46246"/>
          <a:lstStyle/>
          <a:p>
            <a:pPr eaLnBrk="1" hangingPunct="1">
              <a:spcBef>
                <a:spcPct val="0"/>
              </a:spcBef>
            </a:pPr>
            <a:endParaRPr lang="de-DE" sz="240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49BC4360-9EA6-4550-9D4D-6D877160F5E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15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B5FA60E5-8F3F-4750-8459-8DFA903F78F3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16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32BA43B0-2BCA-49CC-9829-0D809921F521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17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9006F677-D3F4-423A-8F48-45E8751DDE3A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19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E3D92644-F8D6-4EC7-95AA-50C2E8B87176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2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D1CD0514-252F-4B81-8791-5D5D168F482B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3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9A7CAEC6-06AA-4439-BFB1-B836604344FD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4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7D32FF23-355F-4538-B0D5-3F82D46F9EEB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5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D1621587-229C-4420-9A1C-42CDE08F070E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6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A8E8566-186E-436A-A6AE-857A867C0765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7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CA21C100-2CAE-48BC-B6FE-22F643B4DC3D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8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defTabSz="915988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656D453B-1B4D-42C0-BAE2-C82BEFBABE6B}" type="slidenum">
              <a:rPr lang="en-GB" sz="1200" b="0" smtClean="0">
                <a:solidFill>
                  <a:schemeClr val="tx1"/>
                </a:solidFill>
                <a:latin typeface="Arial" charset="0"/>
              </a:rPr>
              <a:pPr eaLnBrk="1" hangingPunct="1"/>
              <a:t>9</a:t>
            </a:fld>
            <a:endParaRPr lang="en-GB" sz="1200" b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92ACF-5E45-459F-8A79-CF2CA1E8EC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122117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768BE-478E-4E0B-BD44-EE7F946946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28313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13" y="0"/>
            <a:ext cx="2414587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650" y="0"/>
            <a:ext cx="7091363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269AD-3436-4371-80A3-91603AD216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26761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416CA-93E9-4E51-BF52-DE598463F3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55376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CC56C-09FF-4318-AC3A-5E9663E9A3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06857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650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7925" y="1143000"/>
            <a:ext cx="458787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FEF7-B12C-430A-A2EB-6810193287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837587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BFC6A-FE36-4F7C-9F24-AC84704541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7877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FE8FA-C396-487A-A60B-36013849C6F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24686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54D46-8E19-4012-A515-306266BAFB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4652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F4045-61E0-4123-B5EC-C994DF1503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22951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10FC6-6CCC-4F50-A592-72574347C86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42090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5213" y="0"/>
            <a:ext cx="8840787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1143000"/>
            <a:ext cx="93281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4008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C982EFD-696B-4DE0-9D57-00F0E789A5C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9" name="Picture 9"/>
          <p:cNvPicPr>
            <a:picLocks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993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742950" y="0"/>
            <a:ext cx="361950" cy="762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 sz="24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31" name="Line 11"/>
          <p:cNvSpPr>
            <a:spLocks noChangeShapeType="1"/>
          </p:cNvSpPr>
          <p:nvPr userDrawn="1"/>
        </p:nvSpPr>
        <p:spPr bwMode="auto">
          <a:xfrm>
            <a:off x="0" y="765175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wmf"/><Relationship Id="rId4" Type="http://schemas.openxmlformats.org/officeDocument/2006/relationships/oleObject" Target="file:///\\cern.ch\dfs\Users\r\rudi\Documents\MathCAD\Darmstadt\Grundlagen-english.xmcd\Selection%2065%206600%20642%206905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file:///\\cern.ch\dfs\Users\r\rudi\Documents\MathCAD\Darmstadt\Grundlagen-english.xmcd\Selection%2065%206114%201220%2065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1474237"/>
            <a:ext cx="9328150" cy="35922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de-DE" sz="4400" u="sng" dirty="0" smtClean="0">
                <a:solidFill>
                  <a:srgbClr val="FF3300"/>
                </a:solidFill>
              </a:rPr>
              <a:t>Chapter 2</a:t>
            </a:r>
            <a:br>
              <a:rPr lang="de-DE" sz="4400" u="sng" dirty="0" smtClean="0">
                <a:solidFill>
                  <a:srgbClr val="FF3300"/>
                </a:solidFill>
              </a:rPr>
            </a:b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smtClean="0"/>
              <a:t> </a:t>
            </a:r>
            <a:r>
              <a:rPr lang="en-US" sz="4400" dirty="0" smtClean="0"/>
              <a:t>Particle accelerators: From basic to applied research</a:t>
            </a:r>
            <a:endParaRPr lang="de-DE" sz="4400" dirty="0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63863" y="6345238"/>
            <a:ext cx="692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CH" sz="1200" dirty="0" err="1"/>
              <a:t>Rüdiger</a:t>
            </a:r>
            <a:r>
              <a:rPr lang="fr-CH" sz="1200" dirty="0"/>
              <a:t> Schmidt (CERN) – 2011 - Version E1.0</a:t>
            </a:r>
            <a:endParaRPr lang="en-GB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AC744CBB-F6AC-4395-89BD-AAAA0C3617CB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9169400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de-DE" dirty="0" smtClean="0"/>
              <a:t>Production of secondary beams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1788" y="981075"/>
            <a:ext cx="2879725" cy="2592388"/>
          </a:xfrm>
        </p:spPr>
        <p:txBody>
          <a:bodyPr/>
          <a:lstStyle/>
          <a:p>
            <a:pPr marL="385763" indent="-385763" defTabSz="1063625" eaLnBrk="1" hangingPunct="1"/>
            <a:r>
              <a:rPr lang="de-DE" dirty="0" smtClean="0"/>
              <a:t>Sekundary beam:</a:t>
            </a:r>
          </a:p>
          <a:p>
            <a:pPr marL="862013" lvl="1" defTabSz="1063625" eaLnBrk="1" hangingPunct="1"/>
            <a:r>
              <a:rPr lang="de-DE" dirty="0" smtClean="0"/>
              <a:t>Positrons</a:t>
            </a:r>
          </a:p>
          <a:p>
            <a:pPr marL="862013" lvl="1" defTabSz="1063625" eaLnBrk="1" hangingPunct="1"/>
            <a:r>
              <a:rPr lang="de-DE" dirty="0" smtClean="0"/>
              <a:t>Antiprotons</a:t>
            </a:r>
          </a:p>
          <a:p>
            <a:pPr marL="862013" lvl="1" defTabSz="1063625" eaLnBrk="1" hangingPunct="1"/>
            <a:r>
              <a:rPr lang="de-DE" dirty="0" smtClean="0"/>
              <a:t>Neutrinos</a:t>
            </a:r>
          </a:p>
          <a:p>
            <a:pPr marL="862013" lvl="1" defTabSz="1063625" eaLnBrk="1" hangingPunct="1"/>
            <a:r>
              <a:rPr lang="de-DE" dirty="0" smtClean="0"/>
              <a:t>Myons</a:t>
            </a:r>
          </a:p>
          <a:p>
            <a:pPr marL="862013" lvl="1" defTabSz="1063625" eaLnBrk="1" hangingPunct="1"/>
            <a:r>
              <a:rPr lang="de-DE" dirty="0" smtClean="0"/>
              <a:t>Pions</a:t>
            </a:r>
          </a:p>
          <a:p>
            <a:pPr marL="862013" lvl="1" defTabSz="1063625" eaLnBrk="1" hangingPunct="1"/>
            <a:r>
              <a:rPr lang="de-DE" dirty="0" smtClean="0"/>
              <a:t>Kaons</a:t>
            </a:r>
          </a:p>
          <a:p>
            <a:pPr marL="385763" indent="-385763" defTabSz="1063625" eaLnBrk="1" hangingPunct="1">
              <a:lnSpc>
                <a:spcPct val="20000"/>
              </a:lnSpc>
            </a:pPr>
            <a:r>
              <a:rPr lang="de-DE" dirty="0" smtClean="0"/>
              <a:t>							</a:t>
            </a: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69850" y="3860800"/>
            <a:ext cx="180975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2294" name="Rectangle 15"/>
          <p:cNvSpPr>
            <a:spLocks noChangeArrowheads="1"/>
          </p:cNvSpPr>
          <p:nvPr/>
        </p:nvSpPr>
        <p:spPr bwMode="auto">
          <a:xfrm>
            <a:off x="1879600" y="2276475"/>
            <a:ext cx="215900" cy="3168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5" name="Text Box 16"/>
          <p:cNvSpPr txBox="1">
            <a:spLocks noChangeArrowheads="1"/>
          </p:cNvSpPr>
          <p:nvPr/>
        </p:nvSpPr>
        <p:spPr bwMode="auto">
          <a:xfrm>
            <a:off x="7938" y="3284538"/>
            <a:ext cx="1636712" cy="3460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CH" sz="1600" b="0" dirty="0" err="1" smtClean="0">
                <a:solidFill>
                  <a:schemeClr val="tx1"/>
                </a:solidFill>
                <a:latin typeface="Arial" charset="0"/>
              </a:rPr>
              <a:t>Primary</a:t>
            </a:r>
            <a:r>
              <a:rPr lang="fr-CH" sz="16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fr-CH" sz="1600" b="0" dirty="0" err="1" smtClean="0">
                <a:solidFill>
                  <a:schemeClr val="tx1"/>
                </a:solidFill>
                <a:latin typeface="Arial" charset="0"/>
              </a:rPr>
              <a:t>beam</a:t>
            </a:r>
            <a:endParaRPr lang="en-GB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6" name="Line 17"/>
          <p:cNvSpPr>
            <a:spLocks noChangeShapeType="1"/>
          </p:cNvSpPr>
          <p:nvPr/>
        </p:nvSpPr>
        <p:spPr bwMode="auto">
          <a:xfrm>
            <a:off x="2095500" y="3860800"/>
            <a:ext cx="1719263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1231900" y="1773238"/>
            <a:ext cx="1296988" cy="3460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CH" sz="1600" b="0" dirty="0">
                <a:solidFill>
                  <a:schemeClr val="tx1"/>
                </a:solidFill>
                <a:latin typeface="Arial" charset="0"/>
              </a:rPr>
              <a:t>Target</a:t>
            </a:r>
            <a:endParaRPr lang="en-GB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2298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00" y="4124325"/>
            <a:ext cx="3887788" cy="258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9" name="Line 21"/>
          <p:cNvSpPr>
            <a:spLocks noChangeShapeType="1"/>
          </p:cNvSpPr>
          <p:nvPr/>
        </p:nvSpPr>
        <p:spPr bwMode="auto">
          <a:xfrm>
            <a:off x="2095500" y="3933825"/>
            <a:ext cx="1728788" cy="935038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0" name="Line 22"/>
          <p:cNvSpPr>
            <a:spLocks noChangeShapeType="1"/>
          </p:cNvSpPr>
          <p:nvPr/>
        </p:nvSpPr>
        <p:spPr bwMode="auto">
          <a:xfrm flipV="1">
            <a:off x="2024063" y="2997200"/>
            <a:ext cx="1800225" cy="863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1" name="Line 23"/>
          <p:cNvSpPr>
            <a:spLocks noChangeShapeType="1"/>
          </p:cNvSpPr>
          <p:nvPr/>
        </p:nvSpPr>
        <p:spPr bwMode="auto">
          <a:xfrm flipV="1">
            <a:off x="2024063" y="3500438"/>
            <a:ext cx="1800225" cy="3603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2" name="Line 24"/>
          <p:cNvSpPr>
            <a:spLocks noChangeShapeType="1"/>
          </p:cNvSpPr>
          <p:nvPr/>
        </p:nvSpPr>
        <p:spPr bwMode="auto">
          <a:xfrm>
            <a:off x="2095500" y="3860800"/>
            <a:ext cx="1728788" cy="288925"/>
          </a:xfrm>
          <a:prstGeom prst="line">
            <a:avLst/>
          </a:prstGeom>
          <a:noFill/>
          <a:ln w="9525">
            <a:solidFill>
              <a:srgbClr val="99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3" name="Line 25"/>
          <p:cNvSpPr>
            <a:spLocks noChangeShapeType="1"/>
          </p:cNvSpPr>
          <p:nvPr/>
        </p:nvSpPr>
        <p:spPr bwMode="auto">
          <a:xfrm>
            <a:off x="3824288" y="20605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4" name="Rectangle 26" descr="10%"/>
          <p:cNvSpPr>
            <a:spLocks noChangeArrowheads="1"/>
          </p:cNvSpPr>
          <p:nvPr/>
        </p:nvSpPr>
        <p:spPr bwMode="auto">
          <a:xfrm>
            <a:off x="3824288" y="1916113"/>
            <a:ext cx="1439862" cy="3241675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5" name="Freeform 20"/>
          <p:cNvSpPr>
            <a:spLocks/>
          </p:cNvSpPr>
          <p:nvPr/>
        </p:nvSpPr>
        <p:spPr bwMode="auto">
          <a:xfrm>
            <a:off x="3824288" y="2030413"/>
            <a:ext cx="758825" cy="965200"/>
          </a:xfrm>
          <a:custGeom>
            <a:avLst/>
            <a:gdLst>
              <a:gd name="T0" fmla="*/ 0 w 478"/>
              <a:gd name="T1" fmla="*/ 1532255000 h 608"/>
              <a:gd name="T2" fmla="*/ 320060638 w 478"/>
              <a:gd name="T3" fmla="*/ 1378526263 h 608"/>
              <a:gd name="T4" fmla="*/ 715724375 w 478"/>
              <a:gd name="T5" fmla="*/ 1066026888 h 608"/>
              <a:gd name="T6" fmla="*/ 945059388 w 478"/>
              <a:gd name="T7" fmla="*/ 703124388 h 608"/>
              <a:gd name="T8" fmla="*/ 1204634688 w 478"/>
              <a:gd name="T9" fmla="*/ 0 h 6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8" h="608">
                <a:moveTo>
                  <a:pt x="0" y="608"/>
                </a:moveTo>
                <a:cubicBezTo>
                  <a:pt x="21" y="598"/>
                  <a:pt x="80" y="578"/>
                  <a:pt x="127" y="547"/>
                </a:cubicBezTo>
                <a:cubicBezTo>
                  <a:pt x="174" y="516"/>
                  <a:pt x="243" y="468"/>
                  <a:pt x="284" y="423"/>
                </a:cubicBezTo>
                <a:cubicBezTo>
                  <a:pt x="325" y="378"/>
                  <a:pt x="343" y="350"/>
                  <a:pt x="375" y="279"/>
                </a:cubicBezTo>
                <a:cubicBezTo>
                  <a:pt x="407" y="208"/>
                  <a:pt x="457" y="58"/>
                  <a:pt x="478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6" name="Freeform 27"/>
          <p:cNvSpPr>
            <a:spLocks/>
          </p:cNvSpPr>
          <p:nvPr/>
        </p:nvSpPr>
        <p:spPr bwMode="auto">
          <a:xfrm>
            <a:off x="3654425" y="2027238"/>
            <a:ext cx="2019300" cy="1512887"/>
          </a:xfrm>
          <a:custGeom>
            <a:avLst/>
            <a:gdLst>
              <a:gd name="T0" fmla="*/ 0 w 1272"/>
              <a:gd name="T1" fmla="*/ 2147483647 h 953"/>
              <a:gd name="T2" fmla="*/ 501511888 w 1272"/>
              <a:gd name="T3" fmla="*/ 2147483647 h 953"/>
              <a:gd name="T4" fmla="*/ 1045865638 w 1272"/>
              <a:gd name="T5" fmla="*/ 1995963090 h 953"/>
              <a:gd name="T6" fmla="*/ 1801912513 w 1272"/>
              <a:gd name="T7" fmla="*/ 1499491679 h 953"/>
              <a:gd name="T8" fmla="*/ 2147483647 w 1272"/>
              <a:gd name="T9" fmla="*/ 839210960 h 953"/>
              <a:gd name="T10" fmla="*/ 2147483647 w 1272"/>
              <a:gd name="T11" fmla="*/ 0 h 9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72" h="953">
                <a:moveTo>
                  <a:pt x="0" y="953"/>
                </a:moveTo>
                <a:cubicBezTo>
                  <a:pt x="33" y="943"/>
                  <a:pt x="130" y="920"/>
                  <a:pt x="199" y="893"/>
                </a:cubicBezTo>
                <a:cubicBezTo>
                  <a:pt x="268" y="866"/>
                  <a:pt x="329" y="842"/>
                  <a:pt x="415" y="792"/>
                </a:cubicBezTo>
                <a:cubicBezTo>
                  <a:pt x="501" y="742"/>
                  <a:pt x="618" y="671"/>
                  <a:pt x="715" y="595"/>
                </a:cubicBezTo>
                <a:cubicBezTo>
                  <a:pt x="812" y="519"/>
                  <a:pt x="905" y="432"/>
                  <a:pt x="998" y="333"/>
                </a:cubicBezTo>
                <a:lnTo>
                  <a:pt x="1272" y="0"/>
                </a:lnTo>
              </a:path>
            </a:pathLst>
          </a:custGeom>
          <a:noFill/>
          <a:ln w="9525" cap="flat" cmpd="sng">
            <a:solidFill>
              <a:srgbClr val="0066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7" name="Freeform 28"/>
          <p:cNvSpPr>
            <a:spLocks/>
          </p:cNvSpPr>
          <p:nvPr/>
        </p:nvSpPr>
        <p:spPr bwMode="auto">
          <a:xfrm>
            <a:off x="3086100" y="3436938"/>
            <a:ext cx="3109913" cy="750887"/>
          </a:xfrm>
          <a:custGeom>
            <a:avLst/>
            <a:gdLst>
              <a:gd name="T0" fmla="*/ 0 w 1959"/>
              <a:gd name="T1" fmla="*/ 942537810 h 473"/>
              <a:gd name="T2" fmla="*/ 1149191435 w 1959"/>
              <a:gd name="T3" fmla="*/ 1118948630 h 473"/>
              <a:gd name="T4" fmla="*/ 2111891277 w 1959"/>
              <a:gd name="T5" fmla="*/ 1184472649 h 473"/>
              <a:gd name="T6" fmla="*/ 2147483647 w 1959"/>
              <a:gd name="T7" fmla="*/ 1071064899 h 473"/>
              <a:gd name="T8" fmla="*/ 2147483647 w 1959"/>
              <a:gd name="T9" fmla="*/ 483869678 h 473"/>
              <a:gd name="T10" fmla="*/ 2147483647 w 1959"/>
              <a:gd name="T11" fmla="*/ 0 h 4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59" h="473">
                <a:moveTo>
                  <a:pt x="0" y="374"/>
                </a:moveTo>
                <a:cubicBezTo>
                  <a:pt x="76" y="386"/>
                  <a:pt x="316" y="428"/>
                  <a:pt x="456" y="444"/>
                </a:cubicBezTo>
                <a:cubicBezTo>
                  <a:pt x="596" y="460"/>
                  <a:pt x="712" y="473"/>
                  <a:pt x="838" y="470"/>
                </a:cubicBezTo>
                <a:cubicBezTo>
                  <a:pt x="964" y="467"/>
                  <a:pt x="1076" y="471"/>
                  <a:pt x="1210" y="425"/>
                </a:cubicBezTo>
                <a:cubicBezTo>
                  <a:pt x="1344" y="379"/>
                  <a:pt x="1519" y="263"/>
                  <a:pt x="1644" y="192"/>
                </a:cubicBezTo>
                <a:cubicBezTo>
                  <a:pt x="1769" y="121"/>
                  <a:pt x="1893" y="40"/>
                  <a:pt x="1959" y="0"/>
                </a:cubicBezTo>
              </a:path>
            </a:pathLst>
          </a:custGeom>
          <a:noFill/>
          <a:ln w="9525" cap="flat" cmpd="sng">
            <a:solidFill>
              <a:srgbClr val="99CC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8" name="Freeform 30"/>
          <p:cNvSpPr>
            <a:spLocks/>
          </p:cNvSpPr>
          <p:nvPr/>
        </p:nvSpPr>
        <p:spPr bwMode="auto">
          <a:xfrm>
            <a:off x="3186113" y="4525963"/>
            <a:ext cx="2300287" cy="1455737"/>
          </a:xfrm>
          <a:custGeom>
            <a:avLst/>
            <a:gdLst>
              <a:gd name="T0" fmla="*/ 0 w 1449"/>
              <a:gd name="T1" fmla="*/ 0 h 917"/>
              <a:gd name="T2" fmla="*/ 1003021969 w 1449"/>
              <a:gd name="T3" fmla="*/ 526711682 h 917"/>
              <a:gd name="T4" fmla="*/ 1365924391 w 1449"/>
              <a:gd name="T5" fmla="*/ 733364423 h 917"/>
              <a:gd name="T6" fmla="*/ 1759068680 w 1449"/>
              <a:gd name="T7" fmla="*/ 1005541205 h 917"/>
              <a:gd name="T8" fmla="*/ 2147483647 w 1449"/>
              <a:gd name="T9" fmla="*/ 2147483647 h 9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9" h="917">
                <a:moveTo>
                  <a:pt x="0" y="0"/>
                </a:moveTo>
                <a:cubicBezTo>
                  <a:pt x="66" y="35"/>
                  <a:pt x="308" y="161"/>
                  <a:pt x="398" y="209"/>
                </a:cubicBezTo>
                <a:cubicBezTo>
                  <a:pt x="488" y="257"/>
                  <a:pt x="492" y="259"/>
                  <a:pt x="542" y="291"/>
                </a:cubicBezTo>
                <a:cubicBezTo>
                  <a:pt x="592" y="323"/>
                  <a:pt x="547" y="295"/>
                  <a:pt x="698" y="399"/>
                </a:cubicBezTo>
                <a:cubicBezTo>
                  <a:pt x="849" y="503"/>
                  <a:pt x="1293" y="809"/>
                  <a:pt x="1449" y="917"/>
                </a:cubicBezTo>
              </a:path>
            </a:pathLst>
          </a:custGeom>
          <a:noFill/>
          <a:ln w="9525" cap="flat" cmpd="sng">
            <a:solidFill>
              <a:srgbClr val="990033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09" name="Freeform 31"/>
          <p:cNvSpPr>
            <a:spLocks/>
          </p:cNvSpPr>
          <p:nvPr/>
        </p:nvSpPr>
        <p:spPr bwMode="auto">
          <a:xfrm>
            <a:off x="2085975" y="3725863"/>
            <a:ext cx="1743075" cy="136525"/>
          </a:xfrm>
          <a:custGeom>
            <a:avLst/>
            <a:gdLst>
              <a:gd name="T0" fmla="*/ 0 w 1098"/>
              <a:gd name="T1" fmla="*/ 216733438 h 86"/>
              <a:gd name="T2" fmla="*/ 2147483647 w 1098"/>
              <a:gd name="T3" fmla="*/ 0 h 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8" h="86">
                <a:moveTo>
                  <a:pt x="0" y="86"/>
                </a:moveTo>
                <a:lnTo>
                  <a:pt x="1098" y="0"/>
                </a:lnTo>
              </a:path>
            </a:pathLst>
          </a:custGeom>
          <a:noFill/>
          <a:ln w="952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10" name="Freeform 32"/>
          <p:cNvSpPr>
            <a:spLocks/>
          </p:cNvSpPr>
          <p:nvPr/>
        </p:nvSpPr>
        <p:spPr bwMode="auto">
          <a:xfrm>
            <a:off x="3200400" y="3730625"/>
            <a:ext cx="2359025" cy="792163"/>
          </a:xfrm>
          <a:custGeom>
            <a:avLst/>
            <a:gdLst>
              <a:gd name="T0" fmla="*/ 0 w 1486"/>
              <a:gd name="T1" fmla="*/ 70564420 h 499"/>
              <a:gd name="T2" fmla="*/ 398184688 w 1486"/>
              <a:gd name="T3" fmla="*/ 47883793 h 499"/>
              <a:gd name="T4" fmla="*/ 992941563 w 1486"/>
              <a:gd name="T5" fmla="*/ 0 h 499"/>
              <a:gd name="T6" fmla="*/ 1819552813 w 1486"/>
              <a:gd name="T7" fmla="*/ 113407897 h 499"/>
              <a:gd name="T8" fmla="*/ 2147483647 w 1486"/>
              <a:gd name="T9" fmla="*/ 428426833 h 499"/>
              <a:gd name="T10" fmla="*/ 2147483647 w 1486"/>
              <a:gd name="T11" fmla="*/ 864414933 h 499"/>
              <a:gd name="T12" fmla="*/ 2147483647 w 1486"/>
              <a:gd name="T13" fmla="*/ 1257559556 h 49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86" h="499">
                <a:moveTo>
                  <a:pt x="0" y="28"/>
                </a:moveTo>
                <a:cubicBezTo>
                  <a:pt x="26" y="26"/>
                  <a:pt x="92" y="24"/>
                  <a:pt x="158" y="19"/>
                </a:cubicBezTo>
                <a:lnTo>
                  <a:pt x="394" y="0"/>
                </a:lnTo>
                <a:cubicBezTo>
                  <a:pt x="488" y="4"/>
                  <a:pt x="615" y="17"/>
                  <a:pt x="722" y="45"/>
                </a:cubicBezTo>
                <a:cubicBezTo>
                  <a:pt x="829" y="73"/>
                  <a:pt x="937" y="120"/>
                  <a:pt x="1034" y="170"/>
                </a:cubicBezTo>
                <a:cubicBezTo>
                  <a:pt x="1131" y="220"/>
                  <a:pt x="1226" y="288"/>
                  <a:pt x="1301" y="343"/>
                </a:cubicBezTo>
                <a:lnTo>
                  <a:pt x="1486" y="499"/>
                </a:lnTo>
              </a:path>
            </a:pathLst>
          </a:custGeom>
          <a:noFill/>
          <a:ln w="9525" cap="flat" cmpd="sng">
            <a:solidFill>
              <a:srgbClr val="FF99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11" name="Text Box 33"/>
          <p:cNvSpPr txBox="1">
            <a:spLocks noChangeArrowheads="1"/>
          </p:cNvSpPr>
          <p:nvPr/>
        </p:nvSpPr>
        <p:spPr bwMode="auto">
          <a:xfrm>
            <a:off x="3957638" y="1484313"/>
            <a:ext cx="1295400" cy="3460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fr-CH" sz="1600" b="0" dirty="0">
                <a:solidFill>
                  <a:schemeClr val="tx1"/>
                </a:solidFill>
                <a:latin typeface="Arial" charset="0"/>
              </a:rPr>
              <a:t>Magnet</a:t>
            </a:r>
            <a:endParaRPr lang="en-GB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312" name="Line 34"/>
          <p:cNvSpPr>
            <a:spLocks noChangeShapeType="1"/>
          </p:cNvSpPr>
          <p:nvPr/>
        </p:nvSpPr>
        <p:spPr bwMode="auto">
          <a:xfrm flipV="1">
            <a:off x="2085975" y="3716338"/>
            <a:ext cx="4033838" cy="144462"/>
          </a:xfrm>
          <a:prstGeom prst="line">
            <a:avLst/>
          </a:prstGeom>
          <a:noFill/>
          <a:ln w="952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2313" name="Rectangle 35"/>
          <p:cNvSpPr>
            <a:spLocks noChangeArrowheads="1"/>
          </p:cNvSpPr>
          <p:nvPr/>
        </p:nvSpPr>
        <p:spPr bwMode="auto">
          <a:xfrm>
            <a:off x="128588" y="6375400"/>
            <a:ext cx="48974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800" dirty="0" smtClean="0">
                <a:solidFill>
                  <a:schemeClr val="tx1"/>
                </a:solidFill>
                <a:latin typeface="Arial" charset="0"/>
              </a:rPr>
              <a:t>Parameters: 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Beam Intensity and Particle type</a:t>
            </a:r>
            <a:endParaRPr lang="de-DE" sz="18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552611AE-64BA-45B8-A179-E930F395D505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0"/>
            <a:ext cx="9158287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e-DE" dirty="0" smtClean="0"/>
              <a:t>  </a:t>
            </a:r>
            <a:r>
              <a:rPr lang="en-US" dirty="0" smtClean="0"/>
              <a:t>Production of “new” particles with colliding beams</a:t>
            </a:r>
            <a:endParaRPr lang="de-DE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143000"/>
            <a:ext cx="9328150" cy="1219200"/>
          </a:xfrm>
        </p:spPr>
        <p:txBody>
          <a:bodyPr/>
          <a:lstStyle/>
          <a:p>
            <a:pPr marL="385763" indent="-385763" defTabSz="1063625" eaLnBrk="1" hangingPunct="1"/>
            <a:r>
              <a:rPr lang="en-US" dirty="0" smtClean="0"/>
              <a:t>Accelerator where two particles collide</a:t>
            </a:r>
            <a:r>
              <a:rPr lang="de-DE" dirty="0" smtClean="0"/>
              <a:t>:</a:t>
            </a:r>
          </a:p>
          <a:p>
            <a:pPr marL="385763" indent="-385763" defTabSz="1063625" eaLnBrk="1" hangingPunct="1">
              <a:lnSpc>
                <a:spcPct val="20000"/>
              </a:lnSpc>
            </a:pPr>
            <a:r>
              <a:rPr lang="de-DE" dirty="0" smtClean="0"/>
              <a:t>							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247650" y="3921125"/>
            <a:ext cx="93281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5763" indent="-385763" defTabSz="1063625">
              <a:lnSpc>
                <a:spcPct val="90000"/>
              </a:lnSpc>
              <a:spcBef>
                <a:spcPct val="20000"/>
              </a:spcBef>
            </a:pP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Conservation of momentum and energy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: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		</a:t>
            </a:r>
          </a:p>
        </p:txBody>
      </p:sp>
      <p:sp>
        <p:nvSpPr>
          <p:cNvPr id="13318" name="Oval 13"/>
          <p:cNvSpPr>
            <a:spLocks noChangeArrowheads="1"/>
          </p:cNvSpPr>
          <p:nvPr/>
        </p:nvSpPr>
        <p:spPr bwMode="auto">
          <a:xfrm>
            <a:off x="1243013" y="1939925"/>
            <a:ext cx="24765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19" name="Line 14"/>
          <p:cNvSpPr>
            <a:spLocks noChangeShapeType="1"/>
          </p:cNvSpPr>
          <p:nvPr/>
        </p:nvSpPr>
        <p:spPr bwMode="auto">
          <a:xfrm>
            <a:off x="1490663" y="2054225"/>
            <a:ext cx="2889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320" name="Text Box 15"/>
          <p:cNvSpPr txBox="1">
            <a:spLocks noChangeArrowheads="1"/>
          </p:cNvSpPr>
          <p:nvPr/>
        </p:nvSpPr>
        <p:spPr bwMode="auto">
          <a:xfrm>
            <a:off x="4206201" y="2600325"/>
            <a:ext cx="3225562" cy="9869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New particle with momentum =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0 </a:t>
            </a:r>
          </a:p>
          <a:p>
            <a:pPr algn="ctr" eaLnBrk="1" hangingPunct="1"/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nd mass m</a:t>
            </a:r>
            <a:r>
              <a:rPr lang="de-DE" sz="1600" b="0" baseline="-25000" dirty="0" smtClean="0">
                <a:solidFill>
                  <a:schemeClr val="tx1"/>
                </a:solidFill>
                <a:latin typeface="Arial" charset="0"/>
              </a:rPr>
              <a:t>0</a:t>
            </a:r>
          </a:p>
          <a:p>
            <a:pPr algn="ctr" eaLnBrk="1" hangingPunct="1"/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321" name="Oval 16"/>
          <p:cNvSpPr>
            <a:spLocks noChangeArrowheads="1"/>
          </p:cNvSpPr>
          <p:nvPr/>
        </p:nvSpPr>
        <p:spPr bwMode="auto">
          <a:xfrm>
            <a:off x="7346950" y="1939925"/>
            <a:ext cx="24765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2" name="Line 17"/>
          <p:cNvSpPr>
            <a:spLocks noChangeShapeType="1"/>
          </p:cNvSpPr>
          <p:nvPr/>
        </p:nvSpPr>
        <p:spPr bwMode="auto">
          <a:xfrm flipH="1">
            <a:off x="4705350" y="2054225"/>
            <a:ext cx="2641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323" name="Oval 18"/>
          <p:cNvSpPr>
            <a:spLocks noChangeArrowheads="1"/>
          </p:cNvSpPr>
          <p:nvPr/>
        </p:nvSpPr>
        <p:spPr bwMode="auto">
          <a:xfrm>
            <a:off x="4406900" y="1963738"/>
            <a:ext cx="24765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5129214" y="4672013"/>
            <a:ext cx="47767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800" b="0" dirty="0" smtClean="0">
                <a:latin typeface="Arial" charset="0"/>
              </a:rPr>
              <a:t>Note: to produce a Z0 needs e+ e- beams with each about 46 </a:t>
            </a:r>
            <a:r>
              <a:rPr lang="en-US" sz="1800" b="0" dirty="0" err="1" smtClean="0">
                <a:latin typeface="Arial" charset="0"/>
              </a:rPr>
              <a:t>GeV</a:t>
            </a:r>
            <a:r>
              <a:rPr lang="en-US" sz="1800" b="0" dirty="0" smtClean="0">
                <a:latin typeface="Arial" charset="0"/>
              </a:rPr>
              <a:t>. For the production of W+ W-pair, the accelerator requires the double energy (conservation of charge</a:t>
            </a:r>
            <a:r>
              <a:rPr lang="de-DE" sz="1800" b="0" dirty="0" smtClean="0">
                <a:latin typeface="Arial" charset="0"/>
              </a:rPr>
              <a:t>!)</a:t>
            </a:r>
            <a:endParaRPr lang="de-DE" sz="1800" b="0" dirty="0">
              <a:latin typeface="Arial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73180" y="2600325"/>
            <a:ext cx="3589993" cy="99514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0" dirty="0" smtClean="0">
                <a:solidFill>
                  <a:schemeClr val="tx1"/>
                </a:solidFill>
                <a:latin typeface="Arial" charset="0"/>
              </a:rPr>
              <a:t>Particles from the accelerator with the kinetic energy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E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nd </a:t>
            </a:r>
            <a:endParaRPr lang="de-DE" sz="1600" b="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mass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de-DE" sz="1600" b="0" baseline="-25000" dirty="0">
                <a:solidFill>
                  <a:schemeClr val="tx1"/>
                </a:solidFill>
                <a:latin typeface="Arial" charset="0"/>
              </a:rPr>
              <a:t>0</a:t>
            </a:r>
          </a:p>
          <a:p>
            <a:pPr algn="ctr" eaLnBrk="1" hangingPunct="1"/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822127"/>
              </p:ext>
            </p:extLst>
          </p:nvPr>
        </p:nvGraphicFramePr>
        <p:xfrm>
          <a:off x="307975" y="4528255"/>
          <a:ext cx="4098925" cy="216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r:id="rId4" imgW="4396680" imgH="2324160" progId="Mathcad">
                  <p:link updateAutomatic="1"/>
                </p:oleObj>
              </mc:Choice>
              <mc:Fallback>
                <p:oleObj r:id="rId4" imgW="4396680" imgH="2324160" progId="Mathcad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7975" y="4528255"/>
                        <a:ext cx="4098925" cy="2166363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FA74E3E7-1902-47EE-A583-2D4532F8B50B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12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0"/>
            <a:ext cx="9151937" cy="7651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de-DE" dirty="0" smtClean="0"/>
              <a:t>Particle physics: cross section</a:t>
            </a:r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200025" y="1052513"/>
            <a:ext cx="6985000" cy="23764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 b="0" dirty="0" smtClean="0">
                <a:solidFill>
                  <a:schemeClr val="tx1"/>
                </a:solidFill>
                <a:latin typeface="Arial" charset="0"/>
              </a:rPr>
              <a:t>Approximation (example): to investigate the inside of a proton, a high-energy proton bea</a:t>
            </a:r>
            <a:r>
              <a:rPr lang="en-US" sz="1800" b="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sz="1800" b="0" dirty="0" smtClean="0">
                <a:solidFill>
                  <a:schemeClr val="tx1"/>
                </a:solidFill>
                <a:latin typeface="Arial" charset="0"/>
              </a:rPr>
              <a:t> collides with another proton</a:t>
            </a:r>
          </a:p>
          <a:p>
            <a:pPr marL="342900" indent="-342900">
              <a:spcBef>
                <a:spcPct val="20000"/>
              </a:spcBef>
            </a:pP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„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Protonradius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“:  		~10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-15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m </a:t>
            </a:r>
          </a:p>
          <a:p>
            <a:pPr marL="342900" indent="-342900">
              <a:spcBef>
                <a:spcPct val="20000"/>
              </a:spcBef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„Area“ is in the order of: 	~10</a:t>
            </a:r>
            <a:r>
              <a:rPr lang="de-DE" sz="1800" b="0" baseline="30000" dirty="0" smtClean="0">
                <a:solidFill>
                  <a:schemeClr val="tx1"/>
                </a:solidFill>
                <a:latin typeface="Arial" charset="0"/>
              </a:rPr>
              <a:t>-30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</a:pP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Definition: Barn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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10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-24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cm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2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= 10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-28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m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2</a:t>
            </a:r>
            <a:endParaRPr lang="de-DE" sz="10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1" name="Oval 15"/>
          <p:cNvSpPr>
            <a:spLocks noChangeArrowheads="1"/>
          </p:cNvSpPr>
          <p:nvPr/>
        </p:nvSpPr>
        <p:spPr bwMode="auto">
          <a:xfrm>
            <a:off x="200025" y="3932238"/>
            <a:ext cx="2447925" cy="2447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2" name="Oval 16"/>
          <p:cNvSpPr>
            <a:spLocks noChangeArrowheads="1"/>
          </p:cNvSpPr>
          <p:nvPr/>
        </p:nvSpPr>
        <p:spPr bwMode="auto">
          <a:xfrm>
            <a:off x="1208088" y="43640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3" name="Oval 17"/>
          <p:cNvSpPr>
            <a:spLocks noChangeArrowheads="1"/>
          </p:cNvSpPr>
          <p:nvPr/>
        </p:nvSpPr>
        <p:spPr bwMode="auto">
          <a:xfrm>
            <a:off x="992188" y="47244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4" name="Oval 18"/>
          <p:cNvSpPr>
            <a:spLocks noChangeArrowheads="1"/>
          </p:cNvSpPr>
          <p:nvPr/>
        </p:nvSpPr>
        <p:spPr bwMode="auto">
          <a:xfrm>
            <a:off x="1568450" y="45799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5" name="Oval 19"/>
          <p:cNvSpPr>
            <a:spLocks noChangeArrowheads="1"/>
          </p:cNvSpPr>
          <p:nvPr/>
        </p:nvSpPr>
        <p:spPr bwMode="auto">
          <a:xfrm>
            <a:off x="1136650" y="47244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6" name="Oval 20"/>
          <p:cNvSpPr>
            <a:spLocks noChangeArrowheads="1"/>
          </p:cNvSpPr>
          <p:nvPr/>
        </p:nvSpPr>
        <p:spPr bwMode="auto">
          <a:xfrm>
            <a:off x="1352550" y="45799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7" name="Oval 21"/>
          <p:cNvSpPr>
            <a:spLocks noChangeArrowheads="1"/>
          </p:cNvSpPr>
          <p:nvPr/>
        </p:nvSpPr>
        <p:spPr bwMode="auto">
          <a:xfrm>
            <a:off x="1423988" y="45799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8" name="Oval 22"/>
          <p:cNvSpPr>
            <a:spLocks noChangeArrowheads="1"/>
          </p:cNvSpPr>
          <p:nvPr/>
        </p:nvSpPr>
        <p:spPr bwMode="auto">
          <a:xfrm>
            <a:off x="1208088" y="49403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9" name="Oval 23"/>
          <p:cNvSpPr>
            <a:spLocks noChangeArrowheads="1"/>
          </p:cNvSpPr>
          <p:nvPr/>
        </p:nvSpPr>
        <p:spPr bwMode="auto">
          <a:xfrm>
            <a:off x="992188" y="51562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0" name="Oval 24"/>
          <p:cNvSpPr>
            <a:spLocks noChangeArrowheads="1"/>
          </p:cNvSpPr>
          <p:nvPr/>
        </p:nvSpPr>
        <p:spPr bwMode="auto">
          <a:xfrm>
            <a:off x="560388" y="53006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1" name="Oval 25"/>
          <p:cNvSpPr>
            <a:spLocks noChangeArrowheads="1"/>
          </p:cNvSpPr>
          <p:nvPr/>
        </p:nvSpPr>
        <p:spPr bwMode="auto">
          <a:xfrm>
            <a:off x="415925" y="50117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2" name="Oval 26"/>
          <p:cNvSpPr>
            <a:spLocks noChangeArrowheads="1"/>
          </p:cNvSpPr>
          <p:nvPr/>
        </p:nvSpPr>
        <p:spPr bwMode="auto">
          <a:xfrm>
            <a:off x="847725" y="5156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3" name="Oval 27"/>
          <p:cNvSpPr>
            <a:spLocks noChangeArrowheads="1"/>
          </p:cNvSpPr>
          <p:nvPr/>
        </p:nvSpPr>
        <p:spPr bwMode="auto">
          <a:xfrm>
            <a:off x="631825" y="55165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4" name="Oval 28"/>
          <p:cNvSpPr>
            <a:spLocks noChangeArrowheads="1"/>
          </p:cNvSpPr>
          <p:nvPr/>
        </p:nvSpPr>
        <p:spPr bwMode="auto">
          <a:xfrm>
            <a:off x="1208088" y="53721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5" name="Oval 29"/>
          <p:cNvSpPr>
            <a:spLocks noChangeArrowheads="1"/>
          </p:cNvSpPr>
          <p:nvPr/>
        </p:nvSpPr>
        <p:spPr bwMode="auto">
          <a:xfrm>
            <a:off x="776288" y="55165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6" name="Oval 30"/>
          <p:cNvSpPr>
            <a:spLocks noChangeArrowheads="1"/>
          </p:cNvSpPr>
          <p:nvPr/>
        </p:nvSpPr>
        <p:spPr bwMode="auto">
          <a:xfrm>
            <a:off x="992188" y="53721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7" name="Oval 31"/>
          <p:cNvSpPr>
            <a:spLocks noChangeArrowheads="1"/>
          </p:cNvSpPr>
          <p:nvPr/>
        </p:nvSpPr>
        <p:spPr bwMode="auto">
          <a:xfrm>
            <a:off x="1063625" y="53721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8" name="Oval 32"/>
          <p:cNvSpPr>
            <a:spLocks noChangeArrowheads="1"/>
          </p:cNvSpPr>
          <p:nvPr/>
        </p:nvSpPr>
        <p:spPr bwMode="auto">
          <a:xfrm>
            <a:off x="847725" y="57324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59" name="Oval 33"/>
          <p:cNvSpPr>
            <a:spLocks noChangeArrowheads="1"/>
          </p:cNvSpPr>
          <p:nvPr/>
        </p:nvSpPr>
        <p:spPr bwMode="auto">
          <a:xfrm>
            <a:off x="1423988" y="55880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0" name="Oval 34"/>
          <p:cNvSpPr>
            <a:spLocks noChangeArrowheads="1"/>
          </p:cNvSpPr>
          <p:nvPr/>
        </p:nvSpPr>
        <p:spPr bwMode="auto">
          <a:xfrm>
            <a:off x="992188" y="57324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1" name="Oval 35"/>
          <p:cNvSpPr>
            <a:spLocks noChangeArrowheads="1"/>
          </p:cNvSpPr>
          <p:nvPr/>
        </p:nvSpPr>
        <p:spPr bwMode="auto">
          <a:xfrm>
            <a:off x="1208088" y="55880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2" name="Oval 36"/>
          <p:cNvSpPr>
            <a:spLocks noChangeArrowheads="1"/>
          </p:cNvSpPr>
          <p:nvPr/>
        </p:nvSpPr>
        <p:spPr bwMode="auto">
          <a:xfrm>
            <a:off x="1279525" y="55880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3" name="Oval 37"/>
          <p:cNvSpPr>
            <a:spLocks noChangeArrowheads="1"/>
          </p:cNvSpPr>
          <p:nvPr/>
        </p:nvSpPr>
        <p:spPr bwMode="auto">
          <a:xfrm>
            <a:off x="1063625" y="59483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4" name="Oval 38"/>
          <p:cNvSpPr>
            <a:spLocks noChangeArrowheads="1"/>
          </p:cNvSpPr>
          <p:nvPr/>
        </p:nvSpPr>
        <p:spPr bwMode="auto">
          <a:xfrm>
            <a:off x="1641475" y="5803900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5" name="Oval 39"/>
          <p:cNvSpPr>
            <a:spLocks noChangeArrowheads="1"/>
          </p:cNvSpPr>
          <p:nvPr/>
        </p:nvSpPr>
        <p:spPr bwMode="auto">
          <a:xfrm>
            <a:off x="1208088" y="59483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6" name="Oval 40"/>
          <p:cNvSpPr>
            <a:spLocks noChangeArrowheads="1"/>
          </p:cNvSpPr>
          <p:nvPr/>
        </p:nvSpPr>
        <p:spPr bwMode="auto">
          <a:xfrm>
            <a:off x="1423988" y="58039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7" name="Oval 42"/>
          <p:cNvSpPr>
            <a:spLocks noChangeArrowheads="1"/>
          </p:cNvSpPr>
          <p:nvPr/>
        </p:nvSpPr>
        <p:spPr bwMode="auto">
          <a:xfrm>
            <a:off x="1208088" y="50133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8" name="Oval 45"/>
          <p:cNvSpPr>
            <a:spLocks noChangeArrowheads="1"/>
          </p:cNvSpPr>
          <p:nvPr/>
        </p:nvSpPr>
        <p:spPr bwMode="auto">
          <a:xfrm>
            <a:off x="1279525" y="5229225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69" name="Oval 46"/>
          <p:cNvSpPr>
            <a:spLocks noChangeArrowheads="1"/>
          </p:cNvSpPr>
          <p:nvPr/>
        </p:nvSpPr>
        <p:spPr bwMode="auto">
          <a:xfrm>
            <a:off x="1855788" y="50847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0" name="Oval 47"/>
          <p:cNvSpPr>
            <a:spLocks noChangeArrowheads="1"/>
          </p:cNvSpPr>
          <p:nvPr/>
        </p:nvSpPr>
        <p:spPr bwMode="auto">
          <a:xfrm>
            <a:off x="1423988" y="5229225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1" name="Oval 48"/>
          <p:cNvSpPr>
            <a:spLocks noChangeArrowheads="1"/>
          </p:cNvSpPr>
          <p:nvPr/>
        </p:nvSpPr>
        <p:spPr bwMode="auto">
          <a:xfrm>
            <a:off x="1641475" y="5084763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2" name="Oval 49"/>
          <p:cNvSpPr>
            <a:spLocks noChangeArrowheads="1"/>
          </p:cNvSpPr>
          <p:nvPr/>
        </p:nvSpPr>
        <p:spPr bwMode="auto">
          <a:xfrm>
            <a:off x="1711325" y="50847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3" name="Oval 50"/>
          <p:cNvSpPr>
            <a:spLocks noChangeArrowheads="1"/>
          </p:cNvSpPr>
          <p:nvPr/>
        </p:nvSpPr>
        <p:spPr bwMode="auto">
          <a:xfrm>
            <a:off x="1497013" y="5445125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4" name="Oval 51"/>
          <p:cNvSpPr>
            <a:spLocks noChangeArrowheads="1"/>
          </p:cNvSpPr>
          <p:nvPr/>
        </p:nvSpPr>
        <p:spPr bwMode="auto">
          <a:xfrm>
            <a:off x="2071688" y="53006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5" name="Oval 52"/>
          <p:cNvSpPr>
            <a:spLocks noChangeArrowheads="1"/>
          </p:cNvSpPr>
          <p:nvPr/>
        </p:nvSpPr>
        <p:spPr bwMode="auto">
          <a:xfrm>
            <a:off x="1641475" y="5445125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6" name="Oval 53"/>
          <p:cNvSpPr>
            <a:spLocks noChangeArrowheads="1"/>
          </p:cNvSpPr>
          <p:nvPr/>
        </p:nvSpPr>
        <p:spPr bwMode="auto">
          <a:xfrm>
            <a:off x="1855788" y="53006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7" name="Oval 54"/>
          <p:cNvSpPr>
            <a:spLocks noChangeArrowheads="1"/>
          </p:cNvSpPr>
          <p:nvPr/>
        </p:nvSpPr>
        <p:spPr bwMode="auto">
          <a:xfrm>
            <a:off x="1927225" y="53006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8" name="Oval 55"/>
          <p:cNvSpPr>
            <a:spLocks noChangeArrowheads="1"/>
          </p:cNvSpPr>
          <p:nvPr/>
        </p:nvSpPr>
        <p:spPr bwMode="auto">
          <a:xfrm>
            <a:off x="1711325" y="56610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79" name="Oval 56"/>
          <p:cNvSpPr>
            <a:spLocks noChangeArrowheads="1"/>
          </p:cNvSpPr>
          <p:nvPr/>
        </p:nvSpPr>
        <p:spPr bwMode="auto">
          <a:xfrm>
            <a:off x="2287588" y="55165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0" name="Oval 57"/>
          <p:cNvSpPr>
            <a:spLocks noChangeArrowheads="1"/>
          </p:cNvSpPr>
          <p:nvPr/>
        </p:nvSpPr>
        <p:spPr bwMode="auto">
          <a:xfrm>
            <a:off x="1855788" y="56610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1" name="Oval 58"/>
          <p:cNvSpPr>
            <a:spLocks noChangeArrowheads="1"/>
          </p:cNvSpPr>
          <p:nvPr/>
        </p:nvSpPr>
        <p:spPr bwMode="auto">
          <a:xfrm>
            <a:off x="2071688" y="55165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2" name="Oval 59"/>
          <p:cNvSpPr>
            <a:spLocks noChangeArrowheads="1"/>
          </p:cNvSpPr>
          <p:nvPr/>
        </p:nvSpPr>
        <p:spPr bwMode="auto">
          <a:xfrm>
            <a:off x="847725" y="43640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3" name="Oval 60"/>
          <p:cNvSpPr>
            <a:spLocks noChangeArrowheads="1"/>
          </p:cNvSpPr>
          <p:nvPr/>
        </p:nvSpPr>
        <p:spPr bwMode="auto">
          <a:xfrm>
            <a:off x="415925" y="45085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4" name="Oval 61"/>
          <p:cNvSpPr>
            <a:spLocks noChangeArrowheads="1"/>
          </p:cNvSpPr>
          <p:nvPr/>
        </p:nvSpPr>
        <p:spPr bwMode="auto">
          <a:xfrm>
            <a:off x="631825" y="43640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5" name="Oval 62"/>
          <p:cNvSpPr>
            <a:spLocks noChangeArrowheads="1"/>
          </p:cNvSpPr>
          <p:nvPr/>
        </p:nvSpPr>
        <p:spPr bwMode="auto">
          <a:xfrm>
            <a:off x="703263" y="43640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6" name="Oval 63"/>
          <p:cNvSpPr>
            <a:spLocks noChangeArrowheads="1"/>
          </p:cNvSpPr>
          <p:nvPr/>
        </p:nvSpPr>
        <p:spPr bwMode="auto">
          <a:xfrm>
            <a:off x="487363" y="47244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7" name="Oval 64"/>
          <p:cNvSpPr>
            <a:spLocks noChangeArrowheads="1"/>
          </p:cNvSpPr>
          <p:nvPr/>
        </p:nvSpPr>
        <p:spPr bwMode="auto">
          <a:xfrm>
            <a:off x="1063625" y="45799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8" name="Oval 65"/>
          <p:cNvSpPr>
            <a:spLocks noChangeArrowheads="1"/>
          </p:cNvSpPr>
          <p:nvPr/>
        </p:nvSpPr>
        <p:spPr bwMode="auto">
          <a:xfrm>
            <a:off x="631825" y="47244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89" name="Oval 66"/>
          <p:cNvSpPr>
            <a:spLocks noChangeArrowheads="1"/>
          </p:cNvSpPr>
          <p:nvPr/>
        </p:nvSpPr>
        <p:spPr bwMode="auto">
          <a:xfrm>
            <a:off x="847725" y="45799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0" name="Oval 67"/>
          <p:cNvSpPr>
            <a:spLocks noChangeArrowheads="1"/>
          </p:cNvSpPr>
          <p:nvPr/>
        </p:nvSpPr>
        <p:spPr bwMode="auto">
          <a:xfrm>
            <a:off x="919163" y="45799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1" name="Oval 68"/>
          <p:cNvSpPr>
            <a:spLocks noChangeArrowheads="1"/>
          </p:cNvSpPr>
          <p:nvPr/>
        </p:nvSpPr>
        <p:spPr bwMode="auto">
          <a:xfrm>
            <a:off x="703263" y="49403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2" name="Oval 69"/>
          <p:cNvSpPr>
            <a:spLocks noChangeArrowheads="1"/>
          </p:cNvSpPr>
          <p:nvPr/>
        </p:nvSpPr>
        <p:spPr bwMode="auto">
          <a:xfrm>
            <a:off x="1279525" y="47958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3" name="Oval 70"/>
          <p:cNvSpPr>
            <a:spLocks noChangeArrowheads="1"/>
          </p:cNvSpPr>
          <p:nvPr/>
        </p:nvSpPr>
        <p:spPr bwMode="auto">
          <a:xfrm>
            <a:off x="847725" y="49403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4" name="Oval 71"/>
          <p:cNvSpPr>
            <a:spLocks noChangeArrowheads="1"/>
          </p:cNvSpPr>
          <p:nvPr/>
        </p:nvSpPr>
        <p:spPr bwMode="auto">
          <a:xfrm>
            <a:off x="1063625" y="47958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5" name="Oval 72"/>
          <p:cNvSpPr>
            <a:spLocks noChangeArrowheads="1"/>
          </p:cNvSpPr>
          <p:nvPr/>
        </p:nvSpPr>
        <p:spPr bwMode="auto">
          <a:xfrm>
            <a:off x="1135063" y="47958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6" name="Oval 73"/>
          <p:cNvSpPr>
            <a:spLocks noChangeArrowheads="1"/>
          </p:cNvSpPr>
          <p:nvPr/>
        </p:nvSpPr>
        <p:spPr bwMode="auto">
          <a:xfrm>
            <a:off x="2000250" y="50117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7" name="Oval 74"/>
          <p:cNvSpPr>
            <a:spLocks noChangeArrowheads="1"/>
          </p:cNvSpPr>
          <p:nvPr/>
        </p:nvSpPr>
        <p:spPr bwMode="auto">
          <a:xfrm>
            <a:off x="1497013" y="5011738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8" name="Oval 75"/>
          <p:cNvSpPr>
            <a:spLocks noChangeArrowheads="1"/>
          </p:cNvSpPr>
          <p:nvPr/>
        </p:nvSpPr>
        <p:spPr bwMode="auto">
          <a:xfrm>
            <a:off x="1063625" y="5156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99" name="Oval 76"/>
          <p:cNvSpPr>
            <a:spLocks noChangeArrowheads="1"/>
          </p:cNvSpPr>
          <p:nvPr/>
        </p:nvSpPr>
        <p:spPr bwMode="auto">
          <a:xfrm>
            <a:off x="1279525" y="50117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0" name="Oval 77"/>
          <p:cNvSpPr>
            <a:spLocks noChangeArrowheads="1"/>
          </p:cNvSpPr>
          <p:nvPr/>
        </p:nvSpPr>
        <p:spPr bwMode="auto">
          <a:xfrm>
            <a:off x="1785938" y="4076700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1" name="Oval 78"/>
          <p:cNvSpPr>
            <a:spLocks noChangeArrowheads="1"/>
          </p:cNvSpPr>
          <p:nvPr/>
        </p:nvSpPr>
        <p:spPr bwMode="auto">
          <a:xfrm>
            <a:off x="1352550" y="42211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2" name="Oval 79"/>
          <p:cNvSpPr>
            <a:spLocks noChangeArrowheads="1"/>
          </p:cNvSpPr>
          <p:nvPr/>
        </p:nvSpPr>
        <p:spPr bwMode="auto">
          <a:xfrm>
            <a:off x="1568450" y="4076700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3" name="Oval 80"/>
          <p:cNvSpPr>
            <a:spLocks noChangeArrowheads="1"/>
          </p:cNvSpPr>
          <p:nvPr/>
        </p:nvSpPr>
        <p:spPr bwMode="auto">
          <a:xfrm>
            <a:off x="1641475" y="4076700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4" name="Oval 81"/>
          <p:cNvSpPr>
            <a:spLocks noChangeArrowheads="1"/>
          </p:cNvSpPr>
          <p:nvPr/>
        </p:nvSpPr>
        <p:spPr bwMode="auto">
          <a:xfrm>
            <a:off x="1423988" y="4437063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5" name="Oval 82"/>
          <p:cNvSpPr>
            <a:spLocks noChangeArrowheads="1"/>
          </p:cNvSpPr>
          <p:nvPr/>
        </p:nvSpPr>
        <p:spPr bwMode="auto">
          <a:xfrm>
            <a:off x="2000250" y="42926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6" name="Oval 83"/>
          <p:cNvSpPr>
            <a:spLocks noChangeArrowheads="1"/>
          </p:cNvSpPr>
          <p:nvPr/>
        </p:nvSpPr>
        <p:spPr bwMode="auto">
          <a:xfrm>
            <a:off x="1568450" y="4437063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7" name="Oval 84"/>
          <p:cNvSpPr>
            <a:spLocks noChangeArrowheads="1"/>
          </p:cNvSpPr>
          <p:nvPr/>
        </p:nvSpPr>
        <p:spPr bwMode="auto">
          <a:xfrm>
            <a:off x="1785938" y="4292600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8" name="Oval 85"/>
          <p:cNvSpPr>
            <a:spLocks noChangeArrowheads="1"/>
          </p:cNvSpPr>
          <p:nvPr/>
        </p:nvSpPr>
        <p:spPr bwMode="auto">
          <a:xfrm>
            <a:off x="1855788" y="42926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09" name="Oval 86"/>
          <p:cNvSpPr>
            <a:spLocks noChangeArrowheads="1"/>
          </p:cNvSpPr>
          <p:nvPr/>
        </p:nvSpPr>
        <p:spPr bwMode="auto">
          <a:xfrm>
            <a:off x="1641475" y="4652963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0" name="Oval 87"/>
          <p:cNvSpPr>
            <a:spLocks noChangeArrowheads="1"/>
          </p:cNvSpPr>
          <p:nvPr/>
        </p:nvSpPr>
        <p:spPr bwMode="auto">
          <a:xfrm>
            <a:off x="2216150" y="45085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1" name="Oval 88"/>
          <p:cNvSpPr>
            <a:spLocks noChangeArrowheads="1"/>
          </p:cNvSpPr>
          <p:nvPr/>
        </p:nvSpPr>
        <p:spPr bwMode="auto">
          <a:xfrm>
            <a:off x="1785938" y="4652963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2" name="Oval 89"/>
          <p:cNvSpPr>
            <a:spLocks noChangeArrowheads="1"/>
          </p:cNvSpPr>
          <p:nvPr/>
        </p:nvSpPr>
        <p:spPr bwMode="auto">
          <a:xfrm>
            <a:off x="2000250" y="45085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3" name="Oval 90"/>
          <p:cNvSpPr>
            <a:spLocks noChangeArrowheads="1"/>
          </p:cNvSpPr>
          <p:nvPr/>
        </p:nvSpPr>
        <p:spPr bwMode="auto">
          <a:xfrm>
            <a:off x="2071688" y="45085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4" name="Oval 91"/>
          <p:cNvSpPr>
            <a:spLocks noChangeArrowheads="1"/>
          </p:cNvSpPr>
          <p:nvPr/>
        </p:nvSpPr>
        <p:spPr bwMode="auto">
          <a:xfrm>
            <a:off x="1855788" y="486886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5" name="Oval 92"/>
          <p:cNvSpPr>
            <a:spLocks noChangeArrowheads="1"/>
          </p:cNvSpPr>
          <p:nvPr/>
        </p:nvSpPr>
        <p:spPr bwMode="auto">
          <a:xfrm>
            <a:off x="2432050" y="47244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6" name="Oval 93"/>
          <p:cNvSpPr>
            <a:spLocks noChangeArrowheads="1"/>
          </p:cNvSpPr>
          <p:nvPr/>
        </p:nvSpPr>
        <p:spPr bwMode="auto">
          <a:xfrm>
            <a:off x="2000250" y="48688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7" name="Oval 94"/>
          <p:cNvSpPr>
            <a:spLocks noChangeArrowheads="1"/>
          </p:cNvSpPr>
          <p:nvPr/>
        </p:nvSpPr>
        <p:spPr bwMode="auto">
          <a:xfrm>
            <a:off x="2216150" y="47244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8" name="Oval 95"/>
          <p:cNvSpPr>
            <a:spLocks noChangeArrowheads="1"/>
          </p:cNvSpPr>
          <p:nvPr/>
        </p:nvSpPr>
        <p:spPr bwMode="auto">
          <a:xfrm>
            <a:off x="1208088" y="49403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19" name="Oval 96"/>
          <p:cNvSpPr>
            <a:spLocks noChangeArrowheads="1"/>
          </p:cNvSpPr>
          <p:nvPr/>
        </p:nvSpPr>
        <p:spPr bwMode="auto">
          <a:xfrm>
            <a:off x="1352550" y="49403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0" name="Oval 97"/>
          <p:cNvSpPr>
            <a:spLocks noChangeArrowheads="1"/>
          </p:cNvSpPr>
          <p:nvPr/>
        </p:nvSpPr>
        <p:spPr bwMode="auto">
          <a:xfrm>
            <a:off x="1568450" y="47958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1" name="Oval 98"/>
          <p:cNvSpPr>
            <a:spLocks noChangeArrowheads="1"/>
          </p:cNvSpPr>
          <p:nvPr/>
        </p:nvSpPr>
        <p:spPr bwMode="auto">
          <a:xfrm>
            <a:off x="1279525" y="47958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2" name="Oval 99"/>
          <p:cNvSpPr>
            <a:spLocks noChangeArrowheads="1"/>
          </p:cNvSpPr>
          <p:nvPr/>
        </p:nvSpPr>
        <p:spPr bwMode="auto">
          <a:xfrm>
            <a:off x="1063625" y="4795838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3" name="Oval 100"/>
          <p:cNvSpPr>
            <a:spLocks noChangeArrowheads="1"/>
          </p:cNvSpPr>
          <p:nvPr/>
        </p:nvSpPr>
        <p:spPr bwMode="auto">
          <a:xfrm>
            <a:off x="1135063" y="47958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4" name="Oval 101"/>
          <p:cNvSpPr>
            <a:spLocks noChangeArrowheads="1"/>
          </p:cNvSpPr>
          <p:nvPr/>
        </p:nvSpPr>
        <p:spPr bwMode="auto">
          <a:xfrm>
            <a:off x="1497013" y="5011738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5" name="Oval 102"/>
          <p:cNvSpPr>
            <a:spLocks noChangeArrowheads="1"/>
          </p:cNvSpPr>
          <p:nvPr/>
        </p:nvSpPr>
        <p:spPr bwMode="auto">
          <a:xfrm>
            <a:off x="1279525" y="50117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6" name="Oval 103"/>
          <p:cNvSpPr>
            <a:spLocks noChangeArrowheads="1"/>
          </p:cNvSpPr>
          <p:nvPr/>
        </p:nvSpPr>
        <p:spPr bwMode="auto">
          <a:xfrm>
            <a:off x="1352550" y="5011738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7" name="Oval 104"/>
          <p:cNvSpPr>
            <a:spLocks noChangeArrowheads="1"/>
          </p:cNvSpPr>
          <p:nvPr/>
        </p:nvSpPr>
        <p:spPr bwMode="auto">
          <a:xfrm>
            <a:off x="1423988" y="5661025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8" name="Oval 105"/>
          <p:cNvSpPr>
            <a:spLocks noChangeArrowheads="1"/>
          </p:cNvSpPr>
          <p:nvPr/>
        </p:nvSpPr>
        <p:spPr bwMode="auto">
          <a:xfrm>
            <a:off x="1568450" y="5876925"/>
            <a:ext cx="73025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29" name="Oval 106"/>
          <p:cNvSpPr>
            <a:spLocks noChangeArrowheads="1"/>
          </p:cNvSpPr>
          <p:nvPr/>
        </p:nvSpPr>
        <p:spPr bwMode="auto">
          <a:xfrm>
            <a:off x="1641475" y="5876925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0" name="Oval 107"/>
          <p:cNvSpPr>
            <a:spLocks noChangeArrowheads="1"/>
          </p:cNvSpPr>
          <p:nvPr/>
        </p:nvSpPr>
        <p:spPr bwMode="auto">
          <a:xfrm>
            <a:off x="1423988" y="623728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1" name="Oval 108"/>
          <p:cNvSpPr>
            <a:spLocks noChangeArrowheads="1"/>
          </p:cNvSpPr>
          <p:nvPr/>
        </p:nvSpPr>
        <p:spPr bwMode="auto">
          <a:xfrm>
            <a:off x="1785938" y="5803900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2" name="Oval 109"/>
          <p:cNvSpPr>
            <a:spLocks noChangeArrowheads="1"/>
          </p:cNvSpPr>
          <p:nvPr/>
        </p:nvSpPr>
        <p:spPr bwMode="auto">
          <a:xfrm>
            <a:off x="1855788" y="58039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3" name="Oval 110"/>
          <p:cNvSpPr>
            <a:spLocks noChangeArrowheads="1"/>
          </p:cNvSpPr>
          <p:nvPr/>
        </p:nvSpPr>
        <p:spPr bwMode="auto">
          <a:xfrm>
            <a:off x="1497013" y="6092825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4" name="Oval 111"/>
          <p:cNvSpPr>
            <a:spLocks noChangeArrowheads="1"/>
          </p:cNvSpPr>
          <p:nvPr/>
        </p:nvSpPr>
        <p:spPr bwMode="auto">
          <a:xfrm>
            <a:off x="1641475" y="5734050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5" name="Oval 112"/>
          <p:cNvSpPr>
            <a:spLocks noChangeArrowheads="1"/>
          </p:cNvSpPr>
          <p:nvPr/>
        </p:nvSpPr>
        <p:spPr bwMode="auto">
          <a:xfrm>
            <a:off x="1423988" y="623728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6" name="Oval 113"/>
          <p:cNvSpPr>
            <a:spLocks noChangeArrowheads="1"/>
          </p:cNvSpPr>
          <p:nvPr/>
        </p:nvSpPr>
        <p:spPr bwMode="auto">
          <a:xfrm>
            <a:off x="1712913" y="5875338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7" name="Oval 114"/>
          <p:cNvSpPr>
            <a:spLocks noChangeArrowheads="1"/>
          </p:cNvSpPr>
          <p:nvPr/>
        </p:nvSpPr>
        <p:spPr bwMode="auto">
          <a:xfrm>
            <a:off x="1497013" y="6092825"/>
            <a:ext cx="69850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8" name="Oval 115"/>
          <p:cNvSpPr>
            <a:spLocks noChangeArrowheads="1"/>
          </p:cNvSpPr>
          <p:nvPr/>
        </p:nvSpPr>
        <p:spPr bwMode="auto">
          <a:xfrm>
            <a:off x="1855788" y="60198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39" name="Oval 116"/>
          <p:cNvSpPr>
            <a:spLocks noChangeArrowheads="1"/>
          </p:cNvSpPr>
          <p:nvPr/>
        </p:nvSpPr>
        <p:spPr bwMode="auto">
          <a:xfrm>
            <a:off x="1927225" y="58769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0" name="Oval 117"/>
          <p:cNvSpPr>
            <a:spLocks noChangeArrowheads="1"/>
          </p:cNvSpPr>
          <p:nvPr/>
        </p:nvSpPr>
        <p:spPr bwMode="auto">
          <a:xfrm>
            <a:off x="2216150" y="587375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1" name="Oval 118"/>
          <p:cNvSpPr>
            <a:spLocks noChangeArrowheads="1"/>
          </p:cNvSpPr>
          <p:nvPr/>
        </p:nvSpPr>
        <p:spPr bwMode="auto">
          <a:xfrm>
            <a:off x="2287588" y="573087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2" name="Oval 119"/>
          <p:cNvSpPr>
            <a:spLocks noChangeArrowheads="1"/>
          </p:cNvSpPr>
          <p:nvPr/>
        </p:nvSpPr>
        <p:spPr bwMode="auto">
          <a:xfrm>
            <a:off x="488950" y="56610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3" name="Oval 120"/>
          <p:cNvSpPr>
            <a:spLocks noChangeArrowheads="1"/>
          </p:cNvSpPr>
          <p:nvPr/>
        </p:nvSpPr>
        <p:spPr bwMode="auto">
          <a:xfrm>
            <a:off x="560388" y="58769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4" name="Oval 121"/>
          <p:cNvSpPr>
            <a:spLocks noChangeArrowheads="1"/>
          </p:cNvSpPr>
          <p:nvPr/>
        </p:nvSpPr>
        <p:spPr bwMode="auto">
          <a:xfrm>
            <a:off x="1136650" y="4221163"/>
            <a:ext cx="71438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5" name="Oval 122"/>
          <p:cNvSpPr>
            <a:spLocks noChangeArrowheads="1"/>
          </p:cNvSpPr>
          <p:nvPr/>
        </p:nvSpPr>
        <p:spPr bwMode="auto">
          <a:xfrm>
            <a:off x="992188" y="41481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6" name="Oval 123"/>
          <p:cNvSpPr>
            <a:spLocks noChangeArrowheads="1"/>
          </p:cNvSpPr>
          <p:nvPr/>
        </p:nvSpPr>
        <p:spPr bwMode="auto">
          <a:xfrm>
            <a:off x="992188" y="41481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7" name="Oval 124"/>
          <p:cNvSpPr>
            <a:spLocks noChangeArrowheads="1"/>
          </p:cNvSpPr>
          <p:nvPr/>
        </p:nvSpPr>
        <p:spPr bwMode="auto">
          <a:xfrm>
            <a:off x="2432050" y="5156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8" name="Oval 125"/>
          <p:cNvSpPr>
            <a:spLocks noChangeArrowheads="1"/>
          </p:cNvSpPr>
          <p:nvPr/>
        </p:nvSpPr>
        <p:spPr bwMode="auto">
          <a:xfrm>
            <a:off x="2216150" y="51562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49" name="Oval 126"/>
          <p:cNvSpPr>
            <a:spLocks noChangeArrowheads="1"/>
          </p:cNvSpPr>
          <p:nvPr/>
        </p:nvSpPr>
        <p:spPr bwMode="auto">
          <a:xfrm>
            <a:off x="2287588" y="5156200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0" name="Oval 127"/>
          <p:cNvSpPr>
            <a:spLocks noChangeArrowheads="1"/>
          </p:cNvSpPr>
          <p:nvPr/>
        </p:nvSpPr>
        <p:spPr bwMode="auto">
          <a:xfrm>
            <a:off x="2432050" y="5372100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1" name="Oval 128"/>
          <p:cNvSpPr>
            <a:spLocks noChangeArrowheads="1"/>
          </p:cNvSpPr>
          <p:nvPr/>
        </p:nvSpPr>
        <p:spPr bwMode="auto">
          <a:xfrm>
            <a:off x="992188" y="58769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2" name="Oval 129"/>
          <p:cNvSpPr>
            <a:spLocks noChangeArrowheads="1"/>
          </p:cNvSpPr>
          <p:nvPr/>
        </p:nvSpPr>
        <p:spPr bwMode="auto">
          <a:xfrm>
            <a:off x="776288" y="58769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3" name="Oval 130"/>
          <p:cNvSpPr>
            <a:spLocks noChangeArrowheads="1"/>
          </p:cNvSpPr>
          <p:nvPr/>
        </p:nvSpPr>
        <p:spPr bwMode="auto">
          <a:xfrm>
            <a:off x="847725" y="587692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4" name="Oval 131"/>
          <p:cNvSpPr>
            <a:spLocks noChangeArrowheads="1"/>
          </p:cNvSpPr>
          <p:nvPr/>
        </p:nvSpPr>
        <p:spPr bwMode="auto">
          <a:xfrm>
            <a:off x="992188" y="6092825"/>
            <a:ext cx="71437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5" name="Oval 132"/>
          <p:cNvSpPr>
            <a:spLocks noChangeArrowheads="1"/>
          </p:cNvSpPr>
          <p:nvPr/>
        </p:nvSpPr>
        <p:spPr bwMode="auto">
          <a:xfrm>
            <a:off x="1785938" y="5300663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6" name="Oval 133"/>
          <p:cNvSpPr>
            <a:spLocks noChangeArrowheads="1"/>
          </p:cNvSpPr>
          <p:nvPr/>
        </p:nvSpPr>
        <p:spPr bwMode="auto">
          <a:xfrm>
            <a:off x="1568450" y="5300663"/>
            <a:ext cx="73025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7" name="Oval 134"/>
          <p:cNvSpPr>
            <a:spLocks noChangeArrowheads="1"/>
          </p:cNvSpPr>
          <p:nvPr/>
        </p:nvSpPr>
        <p:spPr bwMode="auto">
          <a:xfrm>
            <a:off x="1641475" y="5300663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8" name="Oval 135"/>
          <p:cNvSpPr>
            <a:spLocks noChangeArrowheads="1"/>
          </p:cNvSpPr>
          <p:nvPr/>
        </p:nvSpPr>
        <p:spPr bwMode="auto">
          <a:xfrm>
            <a:off x="1785938" y="5516563"/>
            <a:ext cx="69850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459" name="Rectangle 136"/>
          <p:cNvSpPr>
            <a:spLocks noChangeArrowheads="1"/>
          </p:cNvSpPr>
          <p:nvPr/>
        </p:nvSpPr>
        <p:spPr bwMode="auto">
          <a:xfrm>
            <a:off x="2792413" y="3716338"/>
            <a:ext cx="6985000" cy="288131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Diameter of the beam: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		10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-3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m  (1 mm)</a:t>
            </a:r>
          </a:p>
          <a:p>
            <a:pPr marL="342900" indent="-342900">
              <a:spcBef>
                <a:spcPct val="20000"/>
              </a:spcBef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Number of protons in the beam: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	10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14</a:t>
            </a: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Probability, that a proton in the beam collides with another proton: 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		10</a:t>
            </a:r>
            <a:r>
              <a:rPr lang="de-DE" sz="1800" b="0" baseline="30000" dirty="0" smtClean="0">
                <a:solidFill>
                  <a:schemeClr val="tx1"/>
                </a:solidFill>
                <a:latin typeface="Arial" charset="0"/>
              </a:rPr>
              <a:t>-30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2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/ 10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-6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m</a:t>
            </a:r>
            <a:r>
              <a:rPr lang="de-DE" sz="1800" b="0" baseline="30000" dirty="0">
                <a:solidFill>
                  <a:schemeClr val="tx1"/>
                </a:solidFill>
                <a:latin typeface="Arial" charset="0"/>
              </a:rPr>
              <a:t>2 </a:t>
            </a: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In order to obtain a collision rate of 1 Hz, about 10</a:t>
            </a:r>
            <a:r>
              <a:rPr lang="de-DE" sz="1800" b="0" baseline="30000" dirty="0" smtClean="0">
                <a:solidFill>
                  <a:schemeClr val="tx1"/>
                </a:solidFill>
                <a:latin typeface="Arial" charset="0"/>
              </a:rPr>
              <a:t>24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 colliding protons per second are required</a:t>
            </a: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Small cross section of the beams</a:t>
            </a: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Intense particle beams</a:t>
            </a:r>
            <a:endParaRPr lang="de-DE" sz="10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590A167-1EE5-42DF-AB56-EBF44526E40B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13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9201150" cy="7651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de-DE" dirty="0" smtClean="0"/>
              <a:t>Colliding Beams: </a:t>
            </a:r>
            <a:r>
              <a:rPr lang="de-DE" dirty="0" smtClean="0">
                <a:solidFill>
                  <a:srgbClr val="008000"/>
                </a:solidFill>
              </a:rPr>
              <a:t>Energy </a:t>
            </a:r>
            <a:r>
              <a:rPr lang="de-DE" dirty="0">
                <a:solidFill>
                  <a:srgbClr val="008000"/>
                </a:solidFill>
              </a:rPr>
              <a:t>a</a:t>
            </a:r>
            <a:r>
              <a:rPr lang="de-DE" dirty="0" smtClean="0">
                <a:solidFill>
                  <a:srgbClr val="008000"/>
                </a:solidFill>
              </a:rPr>
              <a:t>nd Luminosity</a:t>
            </a:r>
            <a:endParaRPr lang="de-DE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925" y="4724400"/>
            <a:ext cx="9294813" cy="2000250"/>
          </a:xfrm>
          <a:solidFill>
            <a:srgbClr val="EAEAEA"/>
          </a:solidFill>
        </p:spPr>
        <p:txBody>
          <a:bodyPr/>
          <a:lstStyle/>
          <a:p>
            <a:pPr eaLnBrk="1" hangingPunct="1">
              <a:lnSpc>
                <a:spcPct val="0"/>
              </a:lnSpc>
            </a:pPr>
            <a:endParaRPr lang="de-DE" sz="1600" dirty="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e+e- storage rings: LEP-CERN until 2001, B-Factories at SLAC </a:t>
            </a:r>
            <a:r>
              <a:rPr lang="de-DE" sz="1600" dirty="0"/>
              <a:t>a</a:t>
            </a:r>
            <a:r>
              <a:rPr lang="de-DE" sz="1600" dirty="0" smtClean="0"/>
              <a:t>nd KEK (USA, JAPAN)</a:t>
            </a:r>
          </a:p>
          <a:p>
            <a:pPr eaLnBrk="1" hangingPunct="1">
              <a:lnSpc>
                <a:spcPct val="90000"/>
              </a:lnSpc>
            </a:pPr>
            <a:r>
              <a:rPr lang="de-DE" sz="1600" dirty="0" smtClean="0"/>
              <a:t>e+e- linear accelerators (Linacs): - being discussed – ILC (Int. Linear Collider) und CLIC – CERN</a:t>
            </a:r>
          </a:p>
          <a:p>
            <a:pPr eaLnBrk="1" hangingPunct="1">
              <a:lnSpc>
                <a:spcPct val="90000"/>
              </a:lnSpc>
            </a:pPr>
            <a:endParaRPr lang="de-DE" sz="1600" dirty="0" smtClean="0"/>
          </a:p>
          <a:p>
            <a:pPr eaLnBrk="1" hangingPunct="1">
              <a:lnSpc>
                <a:spcPct val="90000"/>
              </a:lnSpc>
            </a:pPr>
            <a:r>
              <a:rPr lang="en-GB" sz="1600" dirty="0" smtClean="0"/>
              <a:t>Proton-Proton: ISR until 1985, und LHC – CERN from 2008</a:t>
            </a:r>
          </a:p>
          <a:p>
            <a:pPr eaLnBrk="1" hangingPunct="1">
              <a:lnSpc>
                <a:spcPct val="90000"/>
              </a:lnSpc>
            </a:pPr>
            <a:r>
              <a:rPr lang="en-GB" sz="1600" dirty="0" smtClean="0"/>
              <a:t>Proton-Antiproton Collider: SPS – CERN until 1990, TEVATRON – FERMILAB (USA) just finished </a:t>
            </a:r>
          </a:p>
          <a:p>
            <a:pPr eaLnBrk="1" hangingPunct="1">
              <a:lnSpc>
                <a:spcPct val="90000"/>
              </a:lnSpc>
            </a:pPr>
            <a:r>
              <a:rPr lang="en-GB" sz="1600" dirty="0" smtClean="0"/>
              <a:t>e+ or e- / Proton: HERA (DESY) – until 2007</a:t>
            </a:r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5097463" y="2060575"/>
            <a:ext cx="4622800" cy="2209800"/>
            <a:chOff x="3792" y="1920"/>
            <a:chExt cx="2688" cy="1392"/>
          </a:xfrm>
        </p:grpSpPr>
        <p:sp>
          <p:nvSpPr>
            <p:cNvPr id="15369" name="Rectangle 5"/>
            <p:cNvSpPr>
              <a:spLocks noChangeArrowheads="1"/>
            </p:cNvSpPr>
            <p:nvPr/>
          </p:nvSpPr>
          <p:spPr bwMode="auto">
            <a:xfrm>
              <a:off x="4992" y="1920"/>
              <a:ext cx="1488" cy="864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370" name="Rectangle 6"/>
            <p:cNvSpPr>
              <a:spLocks noChangeArrowheads="1"/>
            </p:cNvSpPr>
            <p:nvPr/>
          </p:nvSpPr>
          <p:spPr bwMode="auto">
            <a:xfrm>
              <a:off x="3792" y="2448"/>
              <a:ext cx="1632" cy="864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5371" name="Group 7"/>
            <p:cNvGrpSpPr>
              <a:grpSpLocks/>
            </p:cNvGrpSpPr>
            <p:nvPr/>
          </p:nvGrpSpPr>
          <p:grpSpPr bwMode="auto">
            <a:xfrm>
              <a:off x="3840" y="2016"/>
              <a:ext cx="2639" cy="1222"/>
              <a:chOff x="2833" y="1706"/>
              <a:chExt cx="2869" cy="1436"/>
            </a:xfrm>
          </p:grpSpPr>
          <p:graphicFrame>
            <p:nvGraphicFramePr>
              <p:cNvPr id="15372" name="Object 8"/>
              <p:cNvGraphicFramePr>
                <a:graphicFrameLocks/>
              </p:cNvGraphicFramePr>
              <p:nvPr/>
            </p:nvGraphicFramePr>
            <p:xfrm>
              <a:off x="2833" y="2331"/>
              <a:ext cx="1487" cy="8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67" name="Designer Drawing" r:id="rId4" imgW="2495550" imgH="1352550" progId="Designer.Drawing.7">
                      <p:embed/>
                    </p:oleObj>
                  </mc:Choice>
                  <mc:Fallback>
                    <p:oleObj name="Designer Drawing" r:id="rId4" imgW="2495550" imgH="1352550" progId="Designer.Drawing.7">
                      <p:embed/>
                      <p:pic>
                        <p:nvPicPr>
                          <p:cNvPr id="0" name="Object 8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33" y="2331"/>
                            <a:ext cx="1487" cy="811"/>
                          </a:xfrm>
                          <a:prstGeom prst="rect">
                            <a:avLst/>
                          </a:prstGeom>
                          <a:solidFill>
                            <a:srgbClr val="EAEAEA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373" name="Object 9"/>
              <p:cNvGraphicFramePr>
                <a:graphicFrameLocks/>
              </p:cNvGraphicFramePr>
              <p:nvPr/>
            </p:nvGraphicFramePr>
            <p:xfrm>
              <a:off x="4348" y="1706"/>
              <a:ext cx="1354" cy="8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468" name="Designer Drawing" r:id="rId6" imgW="914400" imgH="914400" progId="Designer.Drawing.7">
                      <p:embed/>
                    </p:oleObj>
                  </mc:Choice>
                  <mc:Fallback>
                    <p:oleObj name="Designer Drawing" r:id="rId6" imgW="914400" imgH="914400" progId="Designer.Drawing.7">
                      <p:embed/>
                      <p:pic>
                        <p:nvPicPr>
                          <p:cNvPr id="0" name="Object 9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48" y="1706"/>
                            <a:ext cx="1354" cy="811"/>
                          </a:xfrm>
                          <a:prstGeom prst="rect">
                            <a:avLst/>
                          </a:prstGeom>
                          <a:solidFill>
                            <a:srgbClr val="EAEAEA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200025" y="1052513"/>
            <a:ext cx="6985000" cy="10080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Number of "new particles"“: </a:t>
            </a:r>
            <a:endParaRPr lang="de-DE" sz="1800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de-DE" sz="18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5367" name="Object 12"/>
          <p:cNvGraphicFramePr>
            <a:graphicFrameLocks noChangeAspect="1"/>
          </p:cNvGraphicFramePr>
          <p:nvPr/>
        </p:nvGraphicFramePr>
        <p:xfrm>
          <a:off x="3779838" y="1125538"/>
          <a:ext cx="29225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8" imgW="2527300" imgH="609600" progId="Equation.3">
                  <p:embed/>
                </p:oleObj>
              </mc:Choice>
              <mc:Fallback>
                <p:oleObj name="Equation" r:id="rId8" imgW="2527300" imgH="609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125538"/>
                        <a:ext cx="2922587" cy="7048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200025" y="2420938"/>
            <a:ext cx="4537075" cy="15280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742950" lvl="1" indent="-285750">
              <a:spcBef>
                <a:spcPct val="20000"/>
              </a:spcBef>
            </a:pP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LEP (e+e-)           :    	 3-4 10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31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 [cm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-2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-1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]</a:t>
            </a:r>
          </a:p>
          <a:p>
            <a:pPr marL="742950" lvl="1" indent="-285750">
              <a:spcBef>
                <a:spcPct val="20000"/>
              </a:spcBef>
            </a:pP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Tevatron (p-pbar) :    	   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3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10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32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 [cm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-2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-1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]</a:t>
            </a:r>
          </a:p>
          <a:p>
            <a:pPr marL="742950" lvl="1" indent="-285750">
              <a:spcBef>
                <a:spcPct val="20000"/>
              </a:spcBef>
            </a:pP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B-Factories	: 	    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&gt;10</a:t>
            </a:r>
            <a:r>
              <a:rPr lang="de-DE" sz="1600" b="0" baseline="30000" dirty="0" smtClean="0">
                <a:solidFill>
                  <a:schemeClr val="tx1"/>
                </a:solidFill>
                <a:latin typeface="Arial" charset="0"/>
              </a:rPr>
              <a:t>34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[cm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-2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-1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]</a:t>
            </a:r>
          </a:p>
          <a:p>
            <a:pPr marL="742950" lvl="1" indent="-285750">
              <a:spcBef>
                <a:spcPct val="20000"/>
              </a:spcBef>
            </a:pP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LHC nominal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:		       10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34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 [cm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-2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-1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]</a:t>
            </a:r>
          </a:p>
          <a:p>
            <a:pPr marL="742950" lvl="1" indent="-285750">
              <a:spcBef>
                <a:spcPct val="20000"/>
              </a:spcBef>
            </a:pP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LHC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today: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		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3-4 10</a:t>
            </a:r>
            <a:r>
              <a:rPr lang="de-DE" sz="1600" b="0" baseline="30000" dirty="0" smtClean="0">
                <a:solidFill>
                  <a:schemeClr val="tx1"/>
                </a:solidFill>
                <a:latin typeface="Arial" charset="0"/>
              </a:rPr>
              <a:t>33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[cm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-2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de-DE" sz="1600" b="0" baseline="30000" dirty="0">
                <a:solidFill>
                  <a:schemeClr val="tx1"/>
                </a:solidFill>
                <a:latin typeface="Arial" charset="0"/>
              </a:rPr>
              <a:t>-1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]</a:t>
            </a:r>
          </a:p>
          <a:p>
            <a:pPr marL="742950" lvl="1" indent="-285750">
              <a:spcBef>
                <a:spcPct val="20000"/>
              </a:spcBef>
            </a:pPr>
            <a:endParaRPr lang="de-DE" sz="16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BDDB5D8-9192-4379-AFDF-11B325FCA14A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14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44488" y="1125538"/>
            <a:ext cx="885666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1077913" algn="l"/>
              </a:tabLst>
            </a:pPr>
            <a:r>
              <a:rPr lang="de-DE" sz="2400" dirty="0">
                <a:solidFill>
                  <a:srgbClr val="990033"/>
                </a:solidFill>
                <a:latin typeface="Arial" charset="0"/>
              </a:rPr>
              <a:t>L = N</a:t>
            </a:r>
            <a:r>
              <a:rPr lang="de-DE" sz="2400" baseline="30000" dirty="0">
                <a:solidFill>
                  <a:srgbClr val="990033"/>
                </a:solidFill>
                <a:latin typeface="Arial" charset="0"/>
              </a:rPr>
              <a:t>2  </a:t>
            </a:r>
            <a:r>
              <a:rPr lang="de-DE" sz="2400" dirty="0">
                <a:solidFill>
                  <a:srgbClr val="990033"/>
                </a:solidFill>
                <a:latin typeface="Arial" charset="0"/>
              </a:rPr>
              <a:t>f  n </a:t>
            </a:r>
            <a:r>
              <a:rPr lang="de-DE" sz="2400" baseline="-25000" dirty="0">
                <a:solidFill>
                  <a:srgbClr val="990033"/>
                </a:solidFill>
                <a:latin typeface="Arial" charset="0"/>
              </a:rPr>
              <a:t>b</a:t>
            </a:r>
            <a:r>
              <a:rPr lang="de-DE" sz="2400" dirty="0">
                <a:solidFill>
                  <a:srgbClr val="990033"/>
                </a:solidFill>
                <a:latin typeface="Arial" charset="0"/>
              </a:rPr>
              <a:t> / 4</a:t>
            </a:r>
            <a:r>
              <a:rPr lang="de-DE" sz="2400" dirty="0">
                <a:solidFill>
                  <a:srgbClr val="990033"/>
                </a:solidFill>
                <a:latin typeface="Symbol" pitchFamily="18" charset="2"/>
              </a:rPr>
              <a:t>p s </a:t>
            </a:r>
            <a:r>
              <a:rPr lang="de-DE" sz="2400" baseline="-25000" dirty="0">
                <a:solidFill>
                  <a:srgbClr val="990033"/>
                </a:solidFill>
                <a:latin typeface="Arial" charset="0"/>
              </a:rPr>
              <a:t>x</a:t>
            </a:r>
            <a:r>
              <a:rPr lang="de-DE" sz="2400" dirty="0">
                <a:solidFill>
                  <a:srgbClr val="990033"/>
                </a:solidFill>
                <a:latin typeface="Symbol" pitchFamily="18" charset="2"/>
              </a:rPr>
              <a:t> s </a:t>
            </a:r>
            <a:r>
              <a:rPr lang="de-DE" sz="2400" baseline="-25000" dirty="0">
                <a:solidFill>
                  <a:srgbClr val="990033"/>
                </a:solidFill>
                <a:latin typeface="Arial" charset="0"/>
              </a:rPr>
              <a:t>y</a:t>
            </a:r>
            <a:r>
              <a:rPr lang="de-DE" dirty="0">
                <a:solidFill>
                  <a:srgbClr val="990033"/>
                </a:solidFill>
                <a:latin typeface="Symbol" pitchFamily="18" charset="2"/>
              </a:rPr>
              <a:t> </a:t>
            </a:r>
          </a:p>
          <a:p>
            <a:pPr marL="342900" indent="-342900">
              <a:spcBef>
                <a:spcPct val="20000"/>
              </a:spcBef>
              <a:tabLst>
                <a:tab pos="1077913" algn="l"/>
              </a:tabLst>
            </a:pPr>
            <a:r>
              <a:rPr lang="de-DE" b="0" dirty="0">
                <a:solidFill>
                  <a:srgbClr val="990033"/>
                </a:solidFill>
                <a:latin typeface="Arial" charset="0"/>
              </a:rPr>
              <a:t>				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tabLst>
                <a:tab pos="1077913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N ......... 	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	Number of particle per bunch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tabLst>
                <a:tab pos="1077913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f  .........  	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	Revolution frequency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marL="342900" indent="-342900">
              <a:spcBef>
                <a:spcPct val="20000"/>
              </a:spcBef>
              <a:tabLst>
                <a:tab pos="1077913" algn="l"/>
              </a:tabLst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n</a:t>
            </a:r>
            <a:r>
              <a:rPr lang="de-DE" b="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......... 	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	Number of bunches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Char char="s"/>
              <a:tabLst>
                <a:tab pos="1077913" algn="l"/>
              </a:tabLst>
            </a:pPr>
            <a:r>
              <a:rPr lang="de-DE" b="0" baseline="-25000" dirty="0">
                <a:solidFill>
                  <a:schemeClr val="tx1"/>
                </a:solidFill>
                <a:latin typeface="Arial" charset="0"/>
              </a:rPr>
              <a:t>x</a:t>
            </a:r>
            <a:r>
              <a:rPr lang="de-DE" b="0" dirty="0">
                <a:solidFill>
                  <a:schemeClr val="tx1"/>
                </a:solidFill>
                <a:latin typeface="Symbol" pitchFamily="18" charset="2"/>
              </a:rPr>
              <a:t> s </a:t>
            </a:r>
            <a:r>
              <a:rPr lang="de-DE" b="0" baseline="-25000" dirty="0">
                <a:solidFill>
                  <a:schemeClr val="tx1"/>
                </a:solidFill>
                <a:latin typeface="Arial" charset="0"/>
              </a:rPr>
              <a:t>y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 ... 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	Transverse beam dimensions at collision point (Gaussian)</a:t>
            </a:r>
            <a:endParaRPr lang="de-DE" b="0" dirty="0">
              <a:solidFill>
                <a:schemeClr val="tx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 typeface="Symbol" pitchFamily="18" charset="2"/>
              <a:buNone/>
              <a:tabLst>
                <a:tab pos="1077913" algn="l"/>
              </a:tabLst>
            </a:pPr>
            <a:endParaRPr lang="de-DE" sz="2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88" name="Rectangle 14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9169400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de-DE" dirty="0" smtClean="0"/>
              <a:t>Luminosity</a:t>
            </a:r>
            <a:endParaRPr lang="en-US" dirty="0" smtClean="0"/>
          </a:p>
        </p:txBody>
      </p:sp>
      <p:sp>
        <p:nvSpPr>
          <p:cNvPr id="16389" name="Text Box 17"/>
          <p:cNvSpPr txBox="1">
            <a:spLocks noChangeArrowheads="1"/>
          </p:cNvSpPr>
          <p:nvPr/>
        </p:nvSpPr>
        <p:spPr bwMode="auto">
          <a:xfrm>
            <a:off x="423863" y="4510088"/>
            <a:ext cx="8539162" cy="2235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Protons</a:t>
            </a: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N</a:t>
            </a:r>
            <a:r>
              <a:rPr lang="en-GB" b="0" dirty="0">
                <a:solidFill>
                  <a:schemeClr val="tx1"/>
                </a:solidFill>
                <a:latin typeface="Arial" charset="0"/>
              </a:rPr>
              <a:t> per bunch: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10</a:t>
            </a:r>
            <a:r>
              <a:rPr lang="en-GB" baseline="30000" dirty="0">
                <a:solidFill>
                  <a:schemeClr val="tx1"/>
                </a:solidFill>
                <a:latin typeface="Arial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  <a:latin typeface="Arial" charset="0"/>
              </a:rPr>
              <a:t>f </a:t>
            </a:r>
            <a:r>
              <a:rPr lang="en-GB" b="0" dirty="0">
                <a:solidFill>
                  <a:schemeClr val="tx1"/>
                </a:solidFill>
                <a:latin typeface="Arial" charset="0"/>
              </a:rPr>
              <a:t>=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11246 Hz, </a:t>
            </a: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Number of bunches</a:t>
            </a:r>
            <a:r>
              <a:rPr lang="en-GB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n</a:t>
            </a:r>
            <a:r>
              <a:rPr lang="en-GB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 = 2808</a:t>
            </a:r>
          </a:p>
          <a:p>
            <a:pPr>
              <a:spcBef>
                <a:spcPct val="50000"/>
              </a:spcBef>
            </a:pPr>
            <a:r>
              <a:rPr lang="en-GB" b="0" dirty="0" smtClean="0">
                <a:solidFill>
                  <a:schemeClr val="tx1"/>
                </a:solidFill>
                <a:latin typeface="Arial" charset="0"/>
              </a:rPr>
              <a:t>Beam size </a:t>
            </a:r>
            <a:r>
              <a:rPr lang="el-GR" dirty="0">
                <a:solidFill>
                  <a:schemeClr val="tx1"/>
                </a:solidFill>
                <a:latin typeface="Arial" charset="0"/>
                <a:cs typeface="Arial" charset="0"/>
              </a:rPr>
              <a:t>σ</a:t>
            </a:r>
            <a:r>
              <a:rPr lang="fr-CH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r-CH" b="0" dirty="0">
                <a:solidFill>
                  <a:schemeClr val="tx1"/>
                </a:solidFill>
                <a:latin typeface="Arial" charset="0"/>
                <a:cs typeface="Arial" charset="0"/>
              </a:rPr>
              <a:t>=</a:t>
            </a:r>
            <a:r>
              <a:rPr lang="fr-CH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16 </a:t>
            </a:r>
            <a:r>
              <a:rPr lang="en-GB" dirty="0">
                <a:solidFill>
                  <a:schemeClr val="tx1"/>
                </a:solidFill>
                <a:latin typeface="Arial" charset="0"/>
                <a:sym typeface="Symbol" pitchFamily="18" charset="2"/>
              </a:rPr>
              <a:t></a:t>
            </a:r>
            <a:r>
              <a:rPr lang="en-GB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GB" b="0" dirty="0">
                <a:solidFill>
                  <a:schemeClr val="tx1"/>
                </a:solidFill>
                <a:latin typeface="Arial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L =  10</a:t>
            </a:r>
            <a:r>
              <a:rPr lang="en-GB" baseline="30000" dirty="0">
                <a:solidFill>
                  <a:schemeClr val="tx1"/>
                </a:solidFill>
              </a:rPr>
              <a:t>34</a:t>
            </a:r>
            <a:r>
              <a:rPr lang="en-GB" dirty="0">
                <a:solidFill>
                  <a:schemeClr val="tx1"/>
                </a:solidFill>
              </a:rPr>
              <a:t> [cm</a:t>
            </a:r>
            <a:r>
              <a:rPr lang="en-GB" baseline="30000" dirty="0">
                <a:solidFill>
                  <a:schemeClr val="tx1"/>
                </a:solidFill>
              </a:rPr>
              <a:t>-2</a:t>
            </a: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baseline="30000" dirty="0">
                <a:solidFill>
                  <a:schemeClr val="tx1"/>
                </a:solidFill>
              </a:rPr>
              <a:t>-1</a:t>
            </a:r>
            <a:r>
              <a:rPr lang="en-GB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endParaRPr lang="en-GB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390" name="Text Box 15"/>
          <p:cNvSpPr txBox="1">
            <a:spLocks noChangeArrowheads="1"/>
          </p:cNvSpPr>
          <p:nvPr/>
        </p:nvSpPr>
        <p:spPr bwMode="auto">
          <a:xfrm>
            <a:off x="4953000" y="5827713"/>
            <a:ext cx="2565126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Example for LHC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65088"/>
            <a:ext cx="8783638" cy="658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2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0"/>
            <a:ext cx="7169150" cy="58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10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4105275"/>
            <a:ext cx="260191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Text Box 1030"/>
          <p:cNvSpPr txBox="1">
            <a:spLocks noChangeArrowheads="1"/>
          </p:cNvSpPr>
          <p:nvPr/>
        </p:nvSpPr>
        <p:spPr bwMode="auto">
          <a:xfrm>
            <a:off x="536575" y="3411538"/>
            <a:ext cx="1868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GB" sz="1800" b="0" dirty="0"/>
              <a:t>Z0 Teilchen bei LEP</a:t>
            </a:r>
          </a:p>
        </p:txBody>
      </p:sp>
      <p:sp>
        <p:nvSpPr>
          <p:cNvPr id="19461" name="Rectangle 1031"/>
          <p:cNvSpPr>
            <a:spLocks noChangeArrowheads="1"/>
          </p:cNvSpPr>
          <p:nvPr/>
        </p:nvSpPr>
        <p:spPr bwMode="auto">
          <a:xfrm>
            <a:off x="19050" y="3343275"/>
            <a:ext cx="2708275" cy="3398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7545245-261F-4658-AA67-A58CCE9988C5}" type="slidenum">
              <a:rPr lang="de-DE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17</a:t>
            </a:fld>
            <a:endParaRPr lang="de-DE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0"/>
            <a:ext cx="9148762" cy="762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Energy and power of a particle beam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219658" y="1152331"/>
                <a:ext cx="9328150" cy="5181600"/>
              </a:xfrm>
            </p:spPr>
            <p:txBody>
              <a:bodyPr wrap="square" lIns="90000"/>
              <a:lstStyle/>
              <a:p>
                <a:r>
                  <a:rPr lang="en-US" sz="2400" dirty="0" smtClean="0"/>
                  <a:t>The energy that is stored in a particle beam is given by:</a:t>
                </a:r>
              </a:p>
              <a:p>
                <a:endParaRPr lang="en-US" sz="24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CH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CH" sz="24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CH" sz="2400" b="0" i="1" smtClean="0">
                            <a:latin typeface="Cambria Math"/>
                          </a:rPr>
                          <m:t>𝑏𝑒𝑎𝑚</m:t>
                        </m:r>
                      </m:sub>
                    </m:sSub>
                    <m:r>
                      <a:rPr lang="en-US" sz="240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de-CH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CH" sz="24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de-CH" sz="2400" b="0" i="1" smtClean="0">
                            <a:latin typeface="Cambria Math"/>
                          </a:rPr>
                          <m:t>𝑝𝑎𝑟𝑡𝑖𝑐𝑙𝑒</m:t>
                        </m:r>
                      </m:sub>
                    </m:sSub>
                    <m:r>
                      <a:rPr lang="de-CH" sz="2400" b="0" i="1" smtClean="0">
                        <a:latin typeface="Cambria Math"/>
                      </a:rPr>
                      <m:t>×</m:t>
                    </m:r>
                    <m:sSub>
                      <m:sSubPr>
                        <m:ctrlPr>
                          <a:rPr lang="de-CH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CH" sz="2400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de-CH" sz="2400" b="0" i="1" smtClean="0">
                            <a:latin typeface="Cambria Math"/>
                          </a:rPr>
                          <m:t>𝑝𝑎𝑟𝑡𝑖𝑐𝑙𝑒𝑠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de-CH" sz="2400" dirty="0" smtClean="0"/>
                  <a:t> </a:t>
                </a:r>
                <a:endParaRPr lang="de-DE" sz="2400" baseline="0" dirty="0" smtClean="0"/>
              </a:p>
              <a:p>
                <a:pPr algn="ctr"/>
                <a:endParaRPr lang="de-DE" sz="2400" dirty="0"/>
              </a:p>
              <a:p>
                <a:r>
                  <a:rPr lang="de-DE" sz="2400" baseline="0" dirty="0" smtClean="0"/>
                  <a:t>The power</a:t>
                </a:r>
                <a:r>
                  <a:rPr lang="de-DE" sz="2400" dirty="0" smtClean="0"/>
                  <a:t> in the beam is given by</a:t>
                </a:r>
                <a:r>
                  <a:rPr lang="de-DE" sz="2400" baseline="0" dirty="0" smtClean="0"/>
                  <a:t>:</a:t>
                </a:r>
              </a:p>
              <a:p>
                <a:endParaRPr lang="de-DE" sz="2400" baseline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CH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CH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de-CH" sz="2400" i="1">
                              <a:latin typeface="Cambria Math"/>
                            </a:rPr>
                            <m:t>𝑏𝑒𝑎𝑚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CH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de-CH" sz="2400" i="1">
                              <a:latin typeface="Cambria Math"/>
                            </a:rPr>
                            <m:t>𝑝𝑎𝑟𝑡𝑖𝑐𝑙𝑒</m:t>
                          </m:r>
                        </m:sub>
                      </m:sSub>
                      <m:r>
                        <a:rPr lang="de-CH" sz="2400" i="1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de-CH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CH" sz="2400" i="1">
                              <a:latin typeface="Cambria Math"/>
                            </a:rPr>
                            <m:t>𝑁</m:t>
                          </m:r>
                        </m:e>
                        <m:sub>
                          <m:r>
                            <a:rPr lang="de-CH" sz="2400" i="1">
                              <a:latin typeface="Cambria Math"/>
                            </a:rPr>
                            <m:t>𝑝𝑎𝑟𝑡𝑖𝑐𝑙𝑒𝑠</m:t>
                          </m:r>
                        </m:sub>
                      </m:sSub>
                      <m:r>
                        <a:rPr lang="de-CH" sz="2400" b="0" i="1" smtClean="0">
                          <a:latin typeface="Cambria Math"/>
                        </a:rPr>
                        <m:t>×</m:t>
                      </m:r>
                      <m:f>
                        <m:fPr>
                          <m:ctrlPr>
                            <a:rPr lang="de-DE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sz="2400" i="1">
                              <a:latin typeface="Cambria Math"/>
                            </a:rPr>
                            <m:t>𝑠𝑒𝑐</m:t>
                          </m:r>
                        </m:den>
                      </m:f>
                      <m:r>
                        <a:rPr lang="de-CH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sz="2400" baseline="0" dirty="0" smtClean="0"/>
              </a:p>
              <a:p>
                <a:endParaRPr lang="de-DE" sz="2400" dirty="0"/>
              </a:p>
              <a:p>
                <a:pPr marL="0"/>
                <a:r>
                  <a:rPr lang="en-US" sz="2400" dirty="0" smtClean="0"/>
                  <a:t>For many new projects high power of the beam is of crucial importance (power exceeding one MW).</a:t>
                </a:r>
                <a:endParaRPr lang="de-DE" sz="24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658" y="1152331"/>
                <a:ext cx="9328150" cy="5181600"/>
              </a:xfrm>
              <a:blipFill rotWithShape="1">
                <a:blip r:embed="rId3"/>
                <a:stretch>
                  <a:fillRect l="-1046" t="-824"/>
                </a:stretch>
              </a:blipFill>
            </p:spPr>
            <p:txBody>
              <a:bodyPr/>
              <a:lstStyle/>
              <a:p>
                <a:r>
                  <a:rPr lang="de-C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7022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Energy stored in the beam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50DA4D45-1723-4CDA-BFA7-94132FE4648D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18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78298"/>
              </p:ext>
            </p:extLst>
          </p:nvPr>
        </p:nvGraphicFramePr>
        <p:xfrm>
          <a:off x="331859" y="932750"/>
          <a:ext cx="9204960" cy="560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4E1911BC-2124-474E-813F-0EF9DF269563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19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0"/>
            <a:ext cx="9148762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Importance of particle physics for the development of accelerators</a:t>
            </a:r>
            <a:endParaRPr lang="de-DE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224" y="1143000"/>
            <a:ext cx="9116851" cy="51816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The driving force behind the development of accelerators came from particle physics</a:t>
            </a:r>
          </a:p>
          <a:p>
            <a:pPr eaLnBrk="1" hangingPunct="1">
              <a:buFontTx/>
              <a:buChar char="•"/>
            </a:pPr>
            <a:endParaRPr lang="de-DE" sz="24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Particle physicists are still the most demanding user of particle accelerators</a:t>
            </a:r>
          </a:p>
          <a:p>
            <a:pPr eaLnBrk="1" hangingPunct="1">
              <a:buFontTx/>
              <a:buChar char="•"/>
            </a:pPr>
            <a:endParaRPr lang="de-DE" sz="2400" dirty="0" smtClean="0"/>
          </a:p>
          <a:p>
            <a:pPr eaLnBrk="1" hangingPunct="1">
              <a:buFontTx/>
              <a:buChar char="•"/>
            </a:pPr>
            <a:r>
              <a:rPr lang="en-US" sz="2400" dirty="0" smtClean="0"/>
              <a:t>This is starting to change – now progress in accelerator physics is being also driven by other users</a:t>
            </a:r>
            <a:endParaRPr lang="de-DE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730D1817-A8F7-4C5A-9640-C59B0AE7D15D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0"/>
            <a:ext cx="9158287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de-DE" dirty="0" smtClean="0"/>
              <a:t>Scientific motivation for accelerators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325" y="819150"/>
            <a:ext cx="5683250" cy="5543550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800" b="1" dirty="0" smtClean="0"/>
              <a:t>The interest in accelerators came first from nuclear physics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endParaRPr lang="en-US" sz="1800" b="1" dirty="0"/>
          </a:p>
          <a:p>
            <a:pPr marL="0" indent="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endParaRPr lang="de-DE" sz="1800" b="1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de-DE" sz="1800" b="1" dirty="0" smtClean="0"/>
              <a:t> </a:t>
            </a:r>
            <a:endParaRPr lang="de-DE" sz="18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endParaRPr lang="de-DE" sz="1800" dirty="0" smtClean="0"/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spcAft>
                <a:spcPct val="5000"/>
              </a:spcAft>
            </a:pPr>
            <a:endParaRPr lang="de-DE" sz="1800" dirty="0" smtClean="0"/>
          </a:p>
          <a:p>
            <a:pPr marL="0" indent="0" algn="just" eaLnBrk="1" hangingPunct="1">
              <a:spcBef>
                <a:spcPts val="600"/>
              </a:spcBef>
              <a:spcAft>
                <a:spcPct val="5000"/>
              </a:spcAft>
            </a:pPr>
            <a:r>
              <a:rPr lang="en-US" sz="1800" dirty="0" smtClean="0"/>
              <a:t>Particles from radioactive decays have energies of up to a few MeV. The interest was to generate such  particles, e.g. to split the atomic nuclei, which was for the first time done in 1932 with a </a:t>
            </a:r>
            <a:r>
              <a:rPr lang="en-US" sz="1800" dirty="0" err="1" smtClean="0"/>
              <a:t>Cockroft</a:t>
            </a:r>
            <a:r>
              <a:rPr lang="en-US" sz="1800" dirty="0"/>
              <a:t>-</a:t>
            </a:r>
            <a:r>
              <a:rPr lang="en-US" sz="1800" dirty="0" smtClean="0"/>
              <a:t>Walton Generator.</a:t>
            </a:r>
            <a:endParaRPr lang="de-DE" sz="1800" b="1" dirty="0" smtClean="0"/>
          </a:p>
        </p:txBody>
      </p:sp>
      <p:pic>
        <p:nvPicPr>
          <p:cNvPr id="4101" name="Picture 4" descr="CavendishL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75" y="930275"/>
            <a:ext cx="3792538" cy="581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250825" y="1640934"/>
            <a:ext cx="5584825" cy="13335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de-DE" sz="1800" dirty="0">
                <a:solidFill>
                  <a:schemeClr val="tx1"/>
                </a:solidFill>
                <a:latin typeface="Arial" charset="0"/>
              </a:rPr>
              <a:t>Ernest Rutherford 1928:</a:t>
            </a:r>
          </a:p>
          <a:p>
            <a:pPr algn="just"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de-DE" sz="1800" b="0" dirty="0">
                <a:solidFill>
                  <a:schemeClr val="tx1"/>
                </a:solidFill>
                <a:latin typeface="Arial" charset="0"/>
              </a:rPr>
              <a:t>I have long hoped for a source of positive particles more energetic than those emitted from natural radiaoactive </a:t>
            </a:r>
            <a:r>
              <a:rPr lang="de-DE" sz="1800" b="0" dirty="0" smtClean="0">
                <a:solidFill>
                  <a:schemeClr val="tx1"/>
                </a:solidFill>
                <a:latin typeface="Arial" charset="0"/>
              </a:rPr>
              <a:t>substances</a:t>
            </a:r>
            <a:endParaRPr lang="de-DE" sz="1800" b="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" y="4824413"/>
            <a:ext cx="2657475" cy="202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54350" y="5324475"/>
            <a:ext cx="2435225" cy="893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</a:pPr>
            <a:r>
              <a:rPr lang="en-US" sz="1400" b="0" dirty="0">
                <a:solidFill>
                  <a:schemeClr val="tx1"/>
                </a:solidFill>
                <a:latin typeface="Arial" charset="0"/>
              </a:rPr>
              <a:t>Cockcroft, Rutherford and Walton soon after splitting the atom</a:t>
            </a:r>
            <a:endParaRPr lang="de-DE" sz="14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043238" y="6345238"/>
            <a:ext cx="286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 b="0" dirty="0"/>
              <a:t>http://www.phy.cam.ac.uk/alumni/alumnifiles/Cavendish_History_Alumni.ppt</a:t>
            </a:r>
            <a:endParaRPr lang="en-GB" sz="1000" b="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</a:t>
            </a:r>
            <a:r>
              <a:rPr lang="en-US" dirty="0" smtClean="0"/>
              <a:t>Accelerators (</a:t>
            </a:r>
            <a:r>
              <a:rPr lang="en-US" dirty="0" err="1" smtClean="0"/>
              <a:t>R.Aleksan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2CFC8D-6DF1-4494-B97B-62023EBB6EE9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0" y="6062663"/>
            <a:ext cx="9906000" cy="371513"/>
          </a:xfrm>
          <a:prstGeom prst="rect">
            <a:avLst/>
          </a:prstGeom>
          <a:solidFill>
            <a:srgbClr val="FFFF00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800" b="0" dirty="0"/>
              <a:t>This « </a:t>
            </a:r>
            <a:r>
              <a:rPr lang="fr-FR" sz="1800" b="0" dirty="0" err="1"/>
              <a:t>market</a:t>
            </a:r>
            <a:r>
              <a:rPr lang="fr-FR" sz="1800" b="0" dirty="0"/>
              <a:t> » </a:t>
            </a:r>
            <a:r>
              <a:rPr lang="fr-FR" sz="1800" b="0" dirty="0" err="1"/>
              <a:t>represents</a:t>
            </a:r>
            <a:r>
              <a:rPr lang="fr-FR" sz="1800" b="0" dirty="0"/>
              <a:t> ~15 000 M€ for the </a:t>
            </a:r>
            <a:r>
              <a:rPr lang="fr-FR" sz="1800" b="0" dirty="0" err="1"/>
              <a:t>next</a:t>
            </a:r>
            <a:r>
              <a:rPr lang="fr-FR" sz="1800" b="0" dirty="0"/>
              <a:t> 15 </a:t>
            </a:r>
            <a:r>
              <a:rPr lang="fr-FR" sz="1800" b="0" dirty="0" err="1"/>
              <a:t>years</a:t>
            </a:r>
            <a:r>
              <a:rPr lang="fr-FR" sz="1800" b="0" dirty="0"/>
              <a:t>, i.e. </a:t>
            </a:r>
            <a:r>
              <a:rPr lang="fr-FR" sz="1800" b="0" dirty="0" smtClean="0">
                <a:solidFill>
                  <a:srgbClr val="FF0000"/>
                </a:solidFill>
              </a:rPr>
              <a:t>~1000M</a:t>
            </a:r>
            <a:r>
              <a:rPr lang="fr-FR" sz="1800" b="0" dirty="0">
                <a:solidFill>
                  <a:srgbClr val="FF0000"/>
                </a:solidFill>
              </a:rPr>
              <a:t>€/</a:t>
            </a:r>
            <a:r>
              <a:rPr lang="fr-FR" sz="1800" b="0" dirty="0" err="1">
                <a:solidFill>
                  <a:srgbClr val="FF0000"/>
                </a:solidFill>
              </a:rPr>
              <a:t>year</a:t>
            </a:r>
            <a:endParaRPr lang="fr-FR" sz="1800" b="0" dirty="0">
              <a:solidFill>
                <a:srgbClr val="FF0000"/>
              </a:solidFill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761263"/>
              </p:ext>
            </p:extLst>
          </p:nvPr>
        </p:nvGraphicFramePr>
        <p:xfrm>
          <a:off x="519057" y="1493811"/>
          <a:ext cx="8097895" cy="3216111"/>
        </p:xfrm>
        <a:graphic>
          <a:graphicData uri="http://schemas.openxmlformats.org/drawingml/2006/table">
            <a:tbl>
              <a:tblPr/>
              <a:tblGrid>
                <a:gridCol w="1497033"/>
                <a:gridCol w="2117754"/>
                <a:gridCol w="2300319"/>
                <a:gridCol w="2182789"/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Projects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Science field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Beam type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Estimated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407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LHC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Particle Physics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3700M€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 Physics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 /ion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1200M€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44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XFEL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electron </a:t>
                      </a: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a</a:t>
                      </a: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photon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Wingdings 3" pitchFamily="18" charset="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1050M€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fields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1300M$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249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IFMIF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Fusion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Deuteron</a:t>
                      </a: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1000M€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  <a:tr h="249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MYRRHA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Transmutation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 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3" pitchFamily="18" charset="2"/>
                        </a:rPr>
                        <a:t>a</a:t>
                      </a:r>
                      <a:r>
                        <a:rPr kumimoji="0" lang="fr-F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neutron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700M€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ZoneTexte 5"/>
          <p:cNvSpPr txBox="1"/>
          <p:nvPr/>
        </p:nvSpPr>
        <p:spPr>
          <a:xfrm>
            <a:off x="263466" y="4986412"/>
            <a:ext cx="9298046" cy="707886"/>
          </a:xfrm>
          <a:prstGeom prst="rect">
            <a:avLst/>
          </a:prstGeom>
          <a:solidFill>
            <a:srgbClr val="00CCFF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b="0" dirty="0" smtClean="0">
                <a:solidFill>
                  <a:schemeClr val="tx1"/>
                </a:solidFill>
              </a:rPr>
              <a:t>In past 50 years, about 1/3 of Physics Nobel Prizes are rewarding work based on or carried out with accelerators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017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2CFC8D-6DF1-4494-B97B-62023EBB6EE9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5" name="Text Box 68"/>
          <p:cNvSpPr txBox="1">
            <a:spLocks noChangeArrowheads="1"/>
          </p:cNvSpPr>
          <p:nvPr/>
        </p:nvSpPr>
        <p:spPr bwMode="auto">
          <a:xfrm>
            <a:off x="1159310" y="80963"/>
            <a:ext cx="2869994" cy="463846"/>
          </a:xfrm>
          <a:prstGeom prst="rect">
            <a:avLst/>
          </a:prstGeom>
          <a:solidFill>
            <a:srgbClr val="FFCC00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r-FR" sz="2400">
                <a:solidFill>
                  <a:srgbClr val="000000"/>
                </a:solidFill>
                <a:latin typeface="Times New Roman" pitchFamily="18" charset="0"/>
              </a:rPr>
              <a:t>Clinical accelerators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691330" y="73025"/>
            <a:ext cx="3163343" cy="463846"/>
          </a:xfrm>
          <a:prstGeom prst="rect">
            <a:avLst/>
          </a:prstGeom>
          <a:solidFill>
            <a:srgbClr val="FFCC00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r-FR" sz="2400">
                <a:solidFill>
                  <a:srgbClr val="000000"/>
                </a:solidFill>
                <a:latin typeface="Times New Roman" pitchFamily="18" charset="0"/>
              </a:rPr>
              <a:t>Industrial accelerators</a:t>
            </a:r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128464" y="6309320"/>
            <a:ext cx="7927340" cy="463846"/>
          </a:xfrm>
          <a:prstGeom prst="rect">
            <a:avLst/>
          </a:prstGeom>
          <a:solidFill>
            <a:srgbClr val="99FF33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Total accelerators sales increasing more than 10% per year</a:t>
            </a:r>
            <a:endParaRPr lang="fr-FR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8055804" y="6228601"/>
            <a:ext cx="1851521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fr-FR" sz="1600" b="0" dirty="0" err="1">
                <a:solidFill>
                  <a:srgbClr val="000000"/>
                </a:solidFill>
                <a:latin typeface="Times New Roman" pitchFamily="18" charset="0"/>
              </a:rPr>
              <a:t>Courtesy</a:t>
            </a:r>
            <a:r>
              <a:rPr lang="fr-FR" sz="1600" b="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fr-FR" sz="1600" b="0" dirty="0" smtClean="0">
                <a:solidFill>
                  <a:srgbClr val="000000"/>
                </a:solidFill>
                <a:latin typeface="Times New Roman" pitchFamily="18" charset="0"/>
              </a:rPr>
              <a:t>R. </a:t>
            </a:r>
            <a:r>
              <a:rPr lang="fr-FR" sz="1600" b="0" dirty="0" err="1" smtClean="0">
                <a:solidFill>
                  <a:srgbClr val="000000"/>
                </a:solidFill>
                <a:latin typeface="Times New Roman" pitchFamily="18" charset="0"/>
              </a:rPr>
              <a:t>Aleksan</a:t>
            </a:r>
            <a:r>
              <a:rPr lang="fr-FR" sz="1600" b="0" dirty="0" smtClean="0">
                <a:solidFill>
                  <a:srgbClr val="000000"/>
                </a:solidFill>
                <a:latin typeface="Times New Roman" pitchFamily="18" charset="0"/>
              </a:rPr>
              <a:t> and R</a:t>
            </a:r>
            <a:r>
              <a:rPr lang="fr-FR" sz="1600" b="0" dirty="0">
                <a:solidFill>
                  <a:srgbClr val="000000"/>
                </a:solidFill>
                <a:latin typeface="Times New Roman" pitchFamily="18" charset="0"/>
              </a:rPr>
              <a:t>. Hamm</a:t>
            </a:r>
          </a:p>
        </p:txBody>
      </p:sp>
      <p:sp>
        <p:nvSpPr>
          <p:cNvPr id="9" name="Text Box 6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52162" y="786482"/>
            <a:ext cx="4094825" cy="1017844"/>
          </a:xfrm>
          <a:prstGeom prst="rect">
            <a:avLst/>
          </a:prstGeom>
          <a:solidFill>
            <a:srgbClr val="FFFF00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radiotherapy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electron therapy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</a:rPr>
              <a:t>hadron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(proton/ion)therapy</a:t>
            </a:r>
            <a:endParaRPr lang="fr-FR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952605" y="743625"/>
            <a:ext cx="4954720" cy="1633397"/>
          </a:xfrm>
          <a:prstGeom prst="rect">
            <a:avLst/>
          </a:prstGeom>
          <a:solidFill>
            <a:srgbClr val="FFFF00">
              <a:alpha val="6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ion implanters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electron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cutting &amp; welding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electron beam and X-ray irradiators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radioisotope production</a:t>
            </a:r>
          </a:p>
          <a:p>
            <a:pPr>
              <a:buFont typeface="Wingdings" pitchFamily="2" charset="2"/>
              <a:buChar char="§"/>
            </a:pPr>
            <a:r>
              <a:rPr lang="fr-FR" dirty="0">
                <a:solidFill>
                  <a:srgbClr val="000000"/>
                </a:solidFill>
                <a:latin typeface="Times New Roman" pitchFamily="18" charset="0"/>
              </a:rPr>
              <a:t> …</a:t>
            </a:r>
          </a:p>
        </p:txBody>
      </p:sp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26373"/>
              </p:ext>
            </p:extLst>
          </p:nvPr>
        </p:nvGraphicFramePr>
        <p:xfrm>
          <a:off x="88970" y="2466044"/>
          <a:ext cx="9711664" cy="3679200"/>
        </p:xfrm>
        <a:graphic>
          <a:graphicData uri="http://schemas.openxmlformats.org/drawingml/2006/table">
            <a:tbl>
              <a:tblPr/>
              <a:tblGrid>
                <a:gridCol w="4368271"/>
                <a:gridCol w="1845336"/>
                <a:gridCol w="1123025"/>
                <a:gridCol w="1121304"/>
                <a:gridCol w="1253728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Application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7500" marR="975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systems (2007) approx.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7500" marR="975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 sold/yr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7500" marR="975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Sales/yr ($M)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7500" marR="97500" marT="46800" marB="468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System price ($M)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7500" marR="975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Cancer Therapy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9100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2.0 - 5.0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Ion Implantation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1.5 - 2.5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Electron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cutting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</a:t>
                      </a: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welding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0.5 - 2.5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Electron beam and X-ray irradiators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0.2 - 8.0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Radioisotope production (incl. PET)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1.0 - 30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Non-destructive testing (incl. security)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0.3 - 2.0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Ion beam analysis (incl. AMS)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0.4 - 1.5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Neutron generators (incl. sealed tubes)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0.1 - 3.0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27500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3680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7500" marR="975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3598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7BAC6E7D-F41C-45BB-A731-0FB0D121B88F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3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0"/>
            <a:ext cx="6369050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de-DE" dirty="0" smtClean="0"/>
              <a:t>Dimensions in our universe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1484313"/>
            <a:ext cx="7010400" cy="4157662"/>
          </a:xfrm>
        </p:spPr>
        <p:txBody>
          <a:bodyPr/>
          <a:lstStyle/>
          <a:p>
            <a:pPr marL="385763" indent="-385763" defTabSz="1063625" eaLnBrk="1" hangingPunct="1">
              <a:lnSpc>
                <a:spcPct val="80000"/>
              </a:lnSpc>
            </a:pPr>
            <a:r>
              <a:rPr lang="en-US" sz="1800" dirty="0" smtClean="0"/>
              <a:t>Typical dimension of atomic and subatomic matter</a:t>
            </a:r>
            <a:r>
              <a:rPr lang="de-DE" sz="1800" dirty="0" smtClean="0"/>
              <a:t>:</a:t>
            </a:r>
          </a:p>
          <a:p>
            <a:pPr marL="385763" indent="-385763" defTabSz="1063625" eaLnBrk="1" hangingPunct="1">
              <a:lnSpc>
                <a:spcPct val="20000"/>
              </a:lnSpc>
            </a:pPr>
            <a:r>
              <a:rPr lang="de-DE" sz="1800" dirty="0" smtClean="0"/>
              <a:t>							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en-US" sz="1800" dirty="0" smtClean="0"/>
              <a:t>Distance of atoms in matter</a:t>
            </a:r>
            <a:r>
              <a:rPr lang="de-DE" sz="1800" dirty="0" smtClean="0"/>
              <a:t>:	0.3 nm = 	3•10</a:t>
            </a:r>
            <a:r>
              <a:rPr lang="de-DE" sz="1800" baseline="30000" dirty="0" smtClean="0"/>
              <a:t>-10</a:t>
            </a:r>
            <a:r>
              <a:rPr lang="de-DE" sz="1800" dirty="0" smtClean="0"/>
              <a:t> m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Atomic radius:			0.1 nm = 	1•10</a:t>
            </a:r>
            <a:r>
              <a:rPr lang="de-DE" sz="1800" baseline="30000" dirty="0" smtClean="0"/>
              <a:t>-10</a:t>
            </a:r>
            <a:r>
              <a:rPr lang="de-DE" sz="1800" dirty="0" smtClean="0"/>
              <a:t> m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Proton / Neutron radius:		1•10</a:t>
            </a:r>
            <a:r>
              <a:rPr lang="de-DE" sz="1800" baseline="30000" dirty="0" smtClean="0"/>
              <a:t>-15</a:t>
            </a:r>
            <a:r>
              <a:rPr lang="de-DE" sz="1800" dirty="0" smtClean="0"/>
              <a:t> m 	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Classical electronenradius:		2.83•10</a:t>
            </a:r>
            <a:r>
              <a:rPr lang="de-DE" sz="1800" baseline="30000" dirty="0" smtClean="0"/>
              <a:t>-15</a:t>
            </a:r>
            <a:r>
              <a:rPr lang="de-DE" sz="1800" dirty="0" smtClean="0"/>
              <a:t> m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Quark:			1•10</a:t>
            </a:r>
            <a:r>
              <a:rPr lang="de-DE" sz="1800" baseline="30000" dirty="0" smtClean="0"/>
              <a:t>-16</a:t>
            </a:r>
            <a:r>
              <a:rPr lang="de-DE" sz="1800" dirty="0" smtClean="0"/>
              <a:t> m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Range of strong interaction :             &lt;	1•10</a:t>
            </a:r>
            <a:r>
              <a:rPr lang="de-DE" sz="1800" baseline="30000" dirty="0" smtClean="0"/>
              <a:t>-15</a:t>
            </a:r>
            <a:r>
              <a:rPr lang="de-DE" sz="1800" dirty="0" smtClean="0"/>
              <a:t> m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/>
              <a:t>Range of </a:t>
            </a:r>
            <a:r>
              <a:rPr lang="de-DE" sz="1800" dirty="0" smtClean="0"/>
              <a:t>Weak interaction :            &lt;&lt;	1•10</a:t>
            </a:r>
            <a:r>
              <a:rPr lang="de-DE" sz="1800" baseline="30000" dirty="0" smtClean="0"/>
              <a:t>-16</a:t>
            </a:r>
            <a:r>
              <a:rPr lang="de-DE" sz="1800" dirty="0" smtClean="0"/>
              <a:t> m</a:t>
            </a:r>
          </a:p>
          <a:p>
            <a:pPr marL="385763" indent="-385763" defTabSz="1063625" eaLnBrk="1" hangingPunct="1">
              <a:buFontTx/>
              <a:buChar char="•"/>
            </a:pPr>
            <a:endParaRPr lang="de-DE" sz="1800" dirty="0" smtClean="0"/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Mass of an electron:		9.11•10</a:t>
            </a:r>
            <a:r>
              <a:rPr lang="de-DE" sz="1800" baseline="30000" dirty="0" smtClean="0"/>
              <a:t>-31</a:t>
            </a:r>
            <a:r>
              <a:rPr lang="de-DE" sz="1800" dirty="0" smtClean="0"/>
              <a:t> kg</a:t>
            </a:r>
          </a:p>
          <a:p>
            <a:pPr marL="385763" indent="-385763" defTabSz="1063625" eaLnBrk="1" hangingPunct="1">
              <a:buFontTx/>
              <a:buChar char="•"/>
            </a:pPr>
            <a:r>
              <a:rPr lang="de-DE" sz="1800" dirty="0" smtClean="0"/>
              <a:t>Mass of a proton :		1.673•10</a:t>
            </a:r>
            <a:r>
              <a:rPr lang="de-DE" sz="1800" baseline="30000" dirty="0" smtClean="0"/>
              <a:t>-27</a:t>
            </a:r>
            <a:r>
              <a:rPr lang="de-DE" sz="1800" dirty="0" smtClean="0"/>
              <a:t> kg</a:t>
            </a:r>
          </a:p>
          <a:p>
            <a:pPr marL="385763" indent="-385763" defTabSz="1063625" eaLnBrk="1" hangingPunct="1">
              <a:buFontTx/>
              <a:buChar char="•"/>
            </a:pPr>
            <a:endParaRPr lang="de-DE" sz="1800" dirty="0" smtClean="0"/>
          </a:p>
          <a:p>
            <a:pPr marL="385763" indent="-385763" defTabSz="1063625" eaLnBrk="1" hangingPunct="1">
              <a:lnSpc>
                <a:spcPct val="20000"/>
              </a:lnSpc>
            </a:pPr>
            <a:endParaRPr lang="de-DE" sz="1800" dirty="0" smtClean="0"/>
          </a:p>
        </p:txBody>
      </p:sp>
      <p:pic>
        <p:nvPicPr>
          <p:cNvPr id="5125" name="Picture 6" descr="Grundbausteine der Mater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0"/>
            <a:ext cx="279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7649E40-78F9-434A-8F75-8CF8F41D5698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4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0"/>
            <a:ext cx="9158287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GB" dirty="0" smtClean="0"/>
              <a:t>Particle energy and basic research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143000"/>
            <a:ext cx="9328150" cy="3268663"/>
          </a:xfrm>
          <a:solidFill>
            <a:srgbClr val="EAEAEA"/>
          </a:solidFill>
        </p:spPr>
        <p:txBody>
          <a:bodyPr/>
          <a:lstStyle/>
          <a:p>
            <a:pPr marL="0" indent="0" defTabSz="1063625" eaLnBrk="1" hangingPunct="1"/>
            <a:r>
              <a:rPr lang="en-GB" dirty="0" smtClean="0"/>
              <a:t>For studies of the structure of the material, “probes“ are required which are smaller than the structure to be examined, for example: Light microscope (</a:t>
            </a:r>
            <a:r>
              <a:rPr lang="en-GB" b="1" dirty="0" smtClean="0">
                <a:sym typeface="Symbol" pitchFamily="18" charset="2"/>
              </a:rPr>
              <a:t> </a:t>
            </a:r>
            <a:r>
              <a:rPr lang="en-GB" dirty="0" smtClean="0">
                <a:sym typeface="Symbol" pitchFamily="18" charset="2"/>
              </a:rPr>
              <a:t>-</a:t>
            </a:r>
            <a:r>
              <a:rPr lang="en-GB" b="1" dirty="0" smtClean="0">
                <a:sym typeface="Symbol" pitchFamily="18" charset="2"/>
              </a:rPr>
              <a:t> </a:t>
            </a:r>
            <a:r>
              <a:rPr lang="en-GB" dirty="0" smtClean="0">
                <a:sym typeface="Symbol" pitchFamily="18" charset="2"/>
              </a:rPr>
              <a:t>Quants with an energy of about 0.25 </a:t>
            </a:r>
            <a:r>
              <a:rPr lang="en-GB" dirty="0" err="1" smtClean="0">
                <a:sym typeface="Symbol" pitchFamily="18" charset="2"/>
              </a:rPr>
              <a:t>eV</a:t>
            </a:r>
            <a:r>
              <a:rPr lang="en-GB" dirty="0" smtClean="0">
                <a:sym typeface="Symbol" pitchFamily="18" charset="2"/>
              </a:rPr>
              <a:t>)</a:t>
            </a:r>
            <a:endParaRPr lang="en-GB" dirty="0" smtClean="0"/>
          </a:p>
          <a:p>
            <a:pPr marL="919163" lvl="1" indent="-342900" defTabSz="1063625" eaLnBrk="1" hangingPunct="1"/>
            <a:r>
              <a:rPr lang="de-DE" dirty="0" err="1" smtClean="0"/>
              <a:t>Electron</a:t>
            </a:r>
            <a:r>
              <a:rPr lang="de-DE" dirty="0" smtClean="0"/>
              <a:t> microscopes</a:t>
            </a:r>
          </a:p>
          <a:p>
            <a:pPr marL="919163" lvl="1" indent="-342900" defTabSz="1063625" eaLnBrk="1" hangingPunct="1"/>
            <a:r>
              <a:rPr lang="de-DE" dirty="0" smtClean="0"/>
              <a:t>Particle accelerators – </a:t>
            </a:r>
            <a:r>
              <a:rPr lang="en-US" dirty="0" smtClean="0"/>
              <a:t>the probe is the particle</a:t>
            </a:r>
            <a:endParaRPr lang="de-DE" dirty="0" smtClean="0"/>
          </a:p>
          <a:p>
            <a:pPr marL="919163" lvl="1" indent="-342900" defTabSz="1063625" eaLnBrk="1" hangingPunct="1"/>
            <a:r>
              <a:rPr lang="de-DE" dirty="0"/>
              <a:t>Particle accelerators </a:t>
            </a:r>
            <a:r>
              <a:rPr lang="de-DE" dirty="0" smtClean="0"/>
              <a:t>– </a:t>
            </a:r>
            <a:r>
              <a:rPr lang="en-US" dirty="0" smtClean="0"/>
              <a:t>the probe is the radiation emitted by the particles (light quantum with an energy of some </a:t>
            </a:r>
            <a:r>
              <a:rPr lang="en-US" dirty="0" err="1" smtClean="0"/>
              <a:t>eV</a:t>
            </a:r>
            <a:r>
              <a:rPr lang="en-US" dirty="0" smtClean="0"/>
              <a:t> up to few MeV)</a:t>
            </a:r>
            <a:endParaRPr lang="de-DE" dirty="0" smtClean="0">
              <a:sym typeface="Symbol" pitchFamily="18" charset="2"/>
            </a:endParaRPr>
          </a:p>
          <a:p>
            <a:pPr marL="919163" lvl="1" indent="-342900" defTabSz="1063625" eaLnBrk="1" hangingPunct="1"/>
            <a:r>
              <a:rPr lang="de-DE" dirty="0"/>
              <a:t>Particle accelerators </a:t>
            </a:r>
            <a:r>
              <a:rPr lang="en-US" dirty="0" smtClean="0"/>
              <a:t>- the probe is a neutron. Neutrons are in general generated with intense high energy proton beams on a target</a:t>
            </a:r>
            <a:endParaRPr lang="de-DE" dirty="0" smtClean="0"/>
          </a:p>
          <a:p>
            <a:pPr marL="0" indent="0" defTabSz="1063625" eaLnBrk="1" hangingPunct="1">
              <a:lnSpc>
                <a:spcPct val="40000"/>
              </a:lnSpc>
            </a:pPr>
            <a:endParaRPr lang="de-DE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80988" y="4735513"/>
            <a:ext cx="9328150" cy="17716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1063625">
              <a:spcBef>
                <a:spcPct val="20000"/>
              </a:spcBef>
            </a:pP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The production of new particles requires particles with enough energy</a:t>
            </a:r>
          </a:p>
          <a:p>
            <a:pPr defTabSz="1063625">
              <a:spcBef>
                <a:spcPct val="20000"/>
              </a:spcBef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defTabSz="1063625">
              <a:spcBef>
                <a:spcPct val="20000"/>
              </a:spcBef>
            </a:pPr>
            <a:r>
              <a:rPr lang="de-DE" b="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Examples: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	Particle accelerators </a:t>
            </a:r>
            <a:endParaRPr lang="de-DE" b="0" dirty="0" smtClean="0">
              <a:solidFill>
                <a:schemeClr val="tx1"/>
              </a:solidFill>
              <a:latin typeface="Arial" charset="0"/>
            </a:endParaRPr>
          </a:p>
          <a:p>
            <a:pPr defTabSz="1063625">
              <a:spcBef>
                <a:spcPct val="20000"/>
              </a:spcBef>
            </a:pPr>
            <a:r>
              <a:rPr lang="de-DE" b="0" dirty="0" smtClean="0">
                <a:solidFill>
                  <a:schemeClr val="tx1"/>
                </a:solidFill>
                <a:latin typeface="Arial" charset="0"/>
              </a:rPr>
              <a:t>			Cosmic rays</a:t>
            </a:r>
          </a:p>
          <a:p>
            <a:pPr defTabSz="1063625">
              <a:lnSpc>
                <a:spcPct val="40000"/>
              </a:lnSpc>
              <a:spcBef>
                <a:spcPct val="20000"/>
              </a:spcBef>
            </a:pPr>
            <a:endParaRPr lang="de-DE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F33EF121-E88C-4B61-861B-6C5FB28096C2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5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0"/>
            <a:ext cx="9169400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dirty="0" smtClean="0"/>
              <a:t>Particle energy and basic research</a:t>
            </a:r>
            <a:endParaRPr lang="de-DE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350" y="990600"/>
            <a:ext cx="9328150" cy="5181600"/>
          </a:xfrm>
        </p:spPr>
        <p:txBody>
          <a:bodyPr/>
          <a:lstStyle/>
          <a:p>
            <a:pPr marL="385763" indent="-385763" defTabSz="1063625" eaLnBrk="1" hangingPunct="1">
              <a:lnSpc>
                <a:spcPct val="90000"/>
              </a:lnSpc>
            </a:pPr>
            <a:r>
              <a:rPr lang="en-US" dirty="0" smtClean="0"/>
              <a:t>Extension of the probe to study material structures</a:t>
            </a:r>
          </a:p>
          <a:p>
            <a:pPr marL="385763" indent="-385763" defTabSz="1063625" eaLnBrk="1" hangingPunct="1">
              <a:lnSpc>
                <a:spcPct val="90000"/>
              </a:lnSpc>
            </a:pPr>
            <a:r>
              <a:rPr lang="de-DE" dirty="0" smtClean="0"/>
              <a:t>		</a:t>
            </a:r>
          </a:p>
          <a:p>
            <a:pPr marL="385763" indent="-385763" defTabSz="1063625" eaLnBrk="1" hangingPunct="1">
              <a:lnSpc>
                <a:spcPct val="40000"/>
              </a:lnSpc>
            </a:pPr>
            <a:r>
              <a:rPr lang="de-DE" dirty="0" smtClean="0">
                <a:solidFill>
                  <a:srgbClr val="FF3300"/>
                </a:solidFill>
              </a:rPr>
              <a:t>Light, typical wavelength:</a:t>
            </a:r>
            <a:r>
              <a:rPr lang="de-DE" dirty="0" smtClean="0"/>
              <a:t> 500 nm = 5•10</a:t>
            </a:r>
            <a:r>
              <a:rPr lang="de-DE" baseline="30000" dirty="0" smtClean="0"/>
              <a:t>-7</a:t>
            </a:r>
            <a:r>
              <a:rPr lang="de-DE" dirty="0" smtClean="0"/>
              <a:t> m</a:t>
            </a:r>
          </a:p>
          <a:p>
            <a:pPr marL="385763" indent="-385763" defTabSz="1063625" eaLnBrk="1" hangingPunct="1">
              <a:lnSpc>
                <a:spcPct val="90000"/>
              </a:lnSpc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  <a:buFontTx/>
              <a:buChar char="•"/>
            </a:pPr>
            <a:endParaRPr lang="de-DE" dirty="0" smtClean="0"/>
          </a:p>
          <a:p>
            <a:pPr marL="385763" indent="-385763" defTabSz="1063625" eaLnBrk="1" hangingPunct="1">
              <a:lnSpc>
                <a:spcPct val="90000"/>
              </a:lnSpc>
            </a:pPr>
            <a:endParaRPr lang="de-DE" dirty="0" smtClean="0">
              <a:solidFill>
                <a:srgbClr val="008000"/>
              </a:solidFill>
            </a:endParaRPr>
          </a:p>
          <a:p>
            <a:pPr marL="385763" indent="-385763" defTabSz="1063625" eaLnBrk="1" hangingPunct="1">
              <a:lnSpc>
                <a:spcPct val="20000"/>
              </a:lnSpc>
            </a:pPr>
            <a:r>
              <a:rPr lang="en-US" dirty="0" smtClean="0">
                <a:solidFill>
                  <a:srgbClr val="008000"/>
                </a:solidFill>
              </a:rPr>
              <a:t>For particles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the De Broglie wavelength becomes smaller with increasing</a:t>
            </a:r>
          </a:p>
          <a:p>
            <a:pPr marL="385763" indent="-385763" defTabSz="1063625" eaLnBrk="1" hangingPunct="1">
              <a:lnSpc>
                <a:spcPct val="20000"/>
              </a:lnSpc>
            </a:pPr>
            <a:endParaRPr lang="en-US" dirty="0">
              <a:solidFill>
                <a:srgbClr val="008000"/>
              </a:solidFill>
            </a:endParaRPr>
          </a:p>
          <a:p>
            <a:pPr marL="385763" indent="-385763" defTabSz="1063625" eaLnBrk="1" hangingPunct="1">
              <a:lnSpc>
                <a:spcPct val="20000"/>
              </a:lnSpc>
            </a:pPr>
            <a:endParaRPr lang="en-US" dirty="0" smtClean="0">
              <a:solidFill>
                <a:srgbClr val="008000"/>
              </a:solidFill>
            </a:endParaRPr>
          </a:p>
          <a:p>
            <a:pPr marL="385763" indent="-385763" defTabSz="1063625" eaLnBrk="1" hangingPunct="1">
              <a:lnSpc>
                <a:spcPct val="20000"/>
              </a:lnSpc>
            </a:pPr>
            <a:r>
              <a:rPr lang="en-US" dirty="0" smtClean="0">
                <a:solidFill>
                  <a:srgbClr val="008000"/>
                </a:solidFill>
              </a:rPr>
              <a:t>kinetic energy:</a:t>
            </a:r>
            <a:endParaRPr lang="de-DE" dirty="0" smtClean="0">
              <a:solidFill>
                <a:srgbClr val="008000"/>
              </a:solidFill>
            </a:endParaRPr>
          </a:p>
        </p:txBody>
      </p:sp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3730625" y="6007100"/>
          <a:ext cx="2908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4" imgW="2908300" imgH="787400" progId="Equation.DSMT4">
                  <p:embed/>
                </p:oleObj>
              </mc:Choice>
              <mc:Fallback>
                <p:oleObj name="Equation" r:id="rId4" imgW="2908300" imgH="787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5" y="6007100"/>
                        <a:ext cx="29083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5"/>
          <p:cNvGraphicFramePr>
            <a:graphicFrameLocks noChangeAspect="1"/>
          </p:cNvGraphicFramePr>
          <p:nvPr/>
        </p:nvGraphicFramePr>
        <p:xfrm>
          <a:off x="1258888" y="6096000"/>
          <a:ext cx="1308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6" imgW="1308100" imgH="698500" progId="Equation.3">
                  <p:embed/>
                </p:oleObj>
              </mc:Choice>
              <mc:Fallback>
                <p:oleObj name="Equation" r:id="rId6" imgW="1308100" imgH="698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6096000"/>
                        <a:ext cx="13081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283" name="Picture 11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15" y="2105599"/>
            <a:ext cx="5837184" cy="30942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097471D1-7BAB-427F-B107-AE15367D537E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6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46125" y="0"/>
            <a:ext cx="9159875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dirty="0" smtClean="0"/>
              <a:t>Research on small structures requires high energy</a:t>
            </a:r>
            <a:endParaRPr lang="de-DE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 for the De Broglie wavelength:</a:t>
                </a:r>
              </a:p>
              <a:p>
                <a:endParaRPr lang="en-US" dirty="0"/>
              </a:p>
              <a:p>
                <a:r>
                  <a:rPr lang="en-US" dirty="0" smtClean="0"/>
                  <a:t>Kinetic energy of a proton: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𝑘𝑝</m:t>
                        </m:r>
                      </m:sub>
                    </m:sSub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7000 </m:t>
                    </m:r>
                    <m:r>
                      <a:rPr lang="en-US" b="0" i="1" smtClean="0">
                        <a:latin typeface="Cambria Math"/>
                      </a:rPr>
                      <m:t>𝐺𝑒𝑉</m:t>
                    </m:r>
                  </m:oMath>
                </a14:m>
                <a:endParaRPr lang="de-DE" dirty="0" smtClean="0"/>
              </a:p>
              <a:p>
                <a:endParaRPr lang="de-DE" dirty="0" smtClean="0"/>
              </a:p>
              <a:p>
                <a:r>
                  <a:rPr lang="en-US" dirty="0"/>
                  <a:t>De Broglie </a:t>
                </a:r>
                <a:r>
                  <a:rPr lang="en-US" dirty="0" smtClean="0"/>
                  <a:t>wavelength for the proton: 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𝑝𝑙𝑎𝑛𝑐𝑘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𝑘𝑝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endParaRPr lang="de-DE" dirty="0" smtClean="0"/>
              </a:p>
              <a:p>
                <a:r>
                  <a:rPr lang="en-US" dirty="0"/>
                  <a:t>	</a:t>
                </a:r>
                <a:r>
                  <a:rPr lang="en-US" dirty="0" smtClean="0"/>
                  <a:t>					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1.771∗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−19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de-DE" dirty="0" smtClean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Kinetic energy of </a:t>
                </a:r>
                <a:r>
                  <a:rPr lang="en-US" dirty="0" smtClean="0"/>
                  <a:t>an electron: </a:t>
                </a:r>
                <a:r>
                  <a:rPr lang="en-US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𝑘𝑒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100 </m:t>
                    </m:r>
                    <m:r>
                      <a:rPr lang="en-US" i="1">
                        <a:latin typeface="Cambria Math"/>
                      </a:rPr>
                      <m:t>𝐺𝑒𝑉</m:t>
                    </m:r>
                  </m:oMath>
                </a14:m>
                <a:endParaRPr lang="de-DE" dirty="0"/>
              </a:p>
              <a:p>
                <a:endParaRPr lang="de-DE" dirty="0"/>
              </a:p>
              <a:p>
                <a:r>
                  <a:rPr lang="en-US" dirty="0"/>
                  <a:t>De Broglie wavelength for the proton: 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𝑝𝑙𝑎𝑛𝑐𝑘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𝑘𝑒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∗(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𝑘𝑒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endParaRPr lang="de-DE" dirty="0"/>
              </a:p>
              <a:p>
                <a:r>
                  <a:rPr lang="en-US" dirty="0"/>
                  <a:t>			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1.24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</m:oMath>
                </a14:m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19" t="-471" b="-2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606425" y="323850"/>
          <a:ext cx="8774113" cy="641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Worksheet" r:id="rId4" imgW="6296491" imgH="4601009" progId="Excel.Sheet.8">
                  <p:embed/>
                </p:oleObj>
              </mc:Choice>
              <mc:Fallback>
                <p:oleObj name="Worksheet" r:id="rId4" imgW="6296491" imgH="460100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323850"/>
                        <a:ext cx="8774113" cy="641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42250" y="6280219"/>
            <a:ext cx="2063750" cy="457200"/>
          </a:xfrm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80034EE5-3E08-4562-80DC-4689CD84773F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47713" y="0"/>
            <a:ext cx="9158287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dirty="0" smtClean="0"/>
              <a:t>Energy spectrum: Cosmic radiation and accelerators</a:t>
            </a:r>
            <a:endParaRPr lang="de-DE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7258050" cy="607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7688" y="1052513"/>
            <a:ext cx="2879725" cy="5181600"/>
          </a:xfrm>
          <a:solidFill>
            <a:srgbClr val="EAEAEA"/>
          </a:solidFill>
        </p:spPr>
        <p:txBody>
          <a:bodyPr/>
          <a:lstStyle/>
          <a:p>
            <a:pPr eaLnBrk="1" hangingPunct="1"/>
            <a:r>
              <a:rPr lang="en-US" dirty="0" smtClean="0"/>
              <a:t>Cosmic radiation is free of charge</a:t>
            </a:r>
            <a:r>
              <a:rPr lang="de-DE" dirty="0" smtClean="0"/>
              <a:t>!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Investment for particle physics with accelerators: ~GEuro 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But:</a:t>
            </a:r>
          </a:p>
          <a:p>
            <a:pPr eaLnBrk="1" hangingPunct="1"/>
            <a:r>
              <a:rPr lang="de-DE" dirty="0" smtClean="0"/>
              <a:t> </a:t>
            </a:r>
            <a:r>
              <a:rPr lang="en-US" dirty="0"/>
              <a:t>Cosmic </a:t>
            </a:r>
            <a:r>
              <a:rPr lang="en-US" dirty="0" smtClean="0"/>
              <a:t>rays at</a:t>
            </a:r>
            <a:r>
              <a:rPr lang="de-DE" dirty="0" smtClean="0"/>
              <a:t> 1 TeV:       </a:t>
            </a:r>
            <a:r>
              <a:rPr lang="de-DE" sz="1600" dirty="0" smtClean="0"/>
              <a:t>&lt;0.001 particles / m</a:t>
            </a:r>
            <a:r>
              <a:rPr lang="de-DE" sz="1600" baseline="30000" dirty="0" smtClean="0"/>
              <a:t>2</a:t>
            </a:r>
            <a:r>
              <a:rPr lang="de-DE" sz="1600" dirty="0" smtClean="0"/>
              <a:t> / sec</a:t>
            </a:r>
          </a:p>
          <a:p>
            <a:pPr eaLnBrk="1" hangingPunct="1"/>
            <a:endParaRPr lang="de-DE" sz="1600" dirty="0" smtClean="0"/>
          </a:p>
          <a:p>
            <a:pPr eaLnBrk="1" hangingPunct="1"/>
            <a:r>
              <a:rPr lang="de-DE" dirty="0" smtClean="0"/>
              <a:t>LHC 7 TeV:        </a:t>
            </a:r>
          </a:p>
          <a:p>
            <a:pPr eaLnBrk="1" hangingPunct="1"/>
            <a:r>
              <a:rPr lang="de-DE" sz="1600" dirty="0" smtClean="0"/>
              <a:t>&gt;10</a:t>
            </a:r>
            <a:r>
              <a:rPr lang="de-DE" sz="1600" baseline="30000" dirty="0" smtClean="0"/>
              <a:t>26</a:t>
            </a:r>
            <a:r>
              <a:rPr lang="de-DE" sz="1600" dirty="0" smtClean="0"/>
              <a:t> protons  / m</a:t>
            </a:r>
            <a:r>
              <a:rPr lang="de-DE" sz="1600" baseline="30000" dirty="0" smtClean="0"/>
              <a:t>2</a:t>
            </a:r>
            <a:r>
              <a:rPr lang="de-DE" sz="1600" dirty="0" smtClean="0"/>
              <a:t> / sec</a:t>
            </a:r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2649538" y="2492375"/>
            <a:ext cx="0" cy="360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dirty="0"/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1857375" y="3860800"/>
            <a:ext cx="1582738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LHC am CERN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eaLnBrk="1" hangingPunct="1"/>
            <a:fld id="{E07D5BE4-599C-4437-AB5A-A60C2E38FE73}" type="slidenum">
              <a:rPr lang="en-GB" sz="1400" b="0" smtClean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GB" sz="1400" b="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38188" y="0"/>
            <a:ext cx="9167812" cy="762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de-DE" dirty="0" smtClean="0"/>
              <a:t>Creation of secondary particles in fixed target experiments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016000"/>
            <a:ext cx="9328150" cy="1219200"/>
          </a:xfrm>
        </p:spPr>
        <p:txBody>
          <a:bodyPr/>
          <a:lstStyle/>
          <a:p>
            <a:pPr marL="385763" indent="-385763" defTabSz="1063625" eaLnBrk="1" hangingPunct="1"/>
            <a:r>
              <a:rPr lang="en-US" dirty="0" smtClean="0"/>
              <a:t>An accelerator that directs particles on a target</a:t>
            </a:r>
            <a:r>
              <a:rPr lang="de-DE" dirty="0" smtClean="0"/>
              <a:t>:</a:t>
            </a:r>
          </a:p>
          <a:p>
            <a:pPr marL="385763" indent="-385763" defTabSz="1063625" eaLnBrk="1" hangingPunct="1">
              <a:lnSpc>
                <a:spcPct val="20000"/>
              </a:lnSpc>
            </a:pPr>
            <a:r>
              <a:rPr lang="de-DE" dirty="0" smtClean="0"/>
              <a:t>							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2235200" y="2632075"/>
            <a:ext cx="24765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0" name="Oval 7"/>
          <p:cNvSpPr>
            <a:spLocks noChangeArrowheads="1"/>
          </p:cNvSpPr>
          <p:nvPr/>
        </p:nvSpPr>
        <p:spPr bwMode="auto">
          <a:xfrm>
            <a:off x="5822950" y="2632075"/>
            <a:ext cx="247650" cy="2286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>
            <a:off x="2482850" y="2746375"/>
            <a:ext cx="28892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1568450" y="1481688"/>
            <a:ext cx="3589993" cy="99514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0" dirty="0" smtClean="0">
                <a:solidFill>
                  <a:schemeClr val="tx1"/>
                </a:solidFill>
                <a:latin typeface="Arial" charset="0"/>
              </a:rPr>
              <a:t>Particles from the accelerator with the kinetic energy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E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nd </a:t>
            </a:r>
            <a:endParaRPr lang="de-DE" sz="1600" b="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mass </a:t>
            </a:r>
            <a:r>
              <a:rPr lang="de-DE" sz="1600" b="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de-DE" sz="1600" b="0" baseline="-25000" dirty="0">
                <a:solidFill>
                  <a:schemeClr val="tx1"/>
                </a:solidFill>
                <a:latin typeface="Arial" charset="0"/>
              </a:rPr>
              <a:t>0</a:t>
            </a:r>
          </a:p>
          <a:p>
            <a:pPr algn="ctr" eaLnBrk="1" hangingPunct="1"/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5289393" y="1530350"/>
            <a:ext cx="2071687" cy="9271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0" dirty="0" smtClean="0">
                <a:solidFill>
                  <a:schemeClr val="tx1"/>
                </a:solidFill>
                <a:latin typeface="Arial" charset="0"/>
              </a:rPr>
              <a:t>Particles in the target with mass </a:t>
            </a:r>
            <a:r>
              <a:rPr lang="de-DE" sz="1600" b="0" dirty="0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de-DE" sz="1600" b="0" baseline="-25000" dirty="0" smtClean="0">
                <a:solidFill>
                  <a:schemeClr val="tx1"/>
                </a:solidFill>
                <a:latin typeface="Arial" charset="0"/>
              </a:rPr>
              <a:t>1</a:t>
            </a:r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/>
            <a:endParaRPr lang="de-DE" sz="1600" b="0" baseline="-25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4" name="Rectangle 13"/>
          <p:cNvSpPr>
            <a:spLocks noChangeArrowheads="1"/>
          </p:cNvSpPr>
          <p:nvPr/>
        </p:nvSpPr>
        <p:spPr bwMode="auto">
          <a:xfrm>
            <a:off x="244475" y="3260725"/>
            <a:ext cx="44719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5763" indent="-385763" defTabSz="1063625">
              <a:lnSpc>
                <a:spcPct val="90000"/>
              </a:lnSpc>
              <a:spcBef>
                <a:spcPct val="20000"/>
              </a:spcBef>
            </a:pP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Conservation of momentum and energy</a:t>
            </a:r>
            <a:r>
              <a:rPr lang="de-DE" b="0" dirty="0">
                <a:solidFill>
                  <a:schemeClr val="tx1"/>
                </a:solidFill>
                <a:latin typeface="Arial" charset="0"/>
              </a:rPr>
              <a:t>		</a:t>
            </a:r>
          </a:p>
        </p:txBody>
      </p:sp>
      <p:sp>
        <p:nvSpPr>
          <p:cNvPr id="11275" name="Oval 15"/>
          <p:cNvSpPr>
            <a:spLocks noChangeArrowheads="1"/>
          </p:cNvSpPr>
          <p:nvPr/>
        </p:nvSpPr>
        <p:spPr bwMode="auto">
          <a:xfrm>
            <a:off x="5813425" y="2911475"/>
            <a:ext cx="24765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>
            <a:off x="6061075" y="3025775"/>
            <a:ext cx="288925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1277" name="Text Box 18"/>
          <p:cNvSpPr txBox="1">
            <a:spLocks noChangeArrowheads="1"/>
          </p:cNvSpPr>
          <p:nvPr/>
        </p:nvSpPr>
        <p:spPr bwMode="auto">
          <a:xfrm>
            <a:off x="4455186" y="3255662"/>
            <a:ext cx="3955284" cy="5847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1pPr>
            <a:lvl2pPr marL="742950" indent="-28575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2pPr>
            <a:lvl3pPr marL="11430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3pPr>
            <a:lvl4pPr marL="16002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4pPr>
            <a:lvl5pPr marL="2057400" indent="-228600" eaLnBrk="0" hangingPunct="0">
              <a:defRPr sz="2000" b="1">
                <a:solidFill>
                  <a:schemeClr val="accent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2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1600" b="0" dirty="0" smtClean="0">
                <a:solidFill>
                  <a:schemeClr val="tx1"/>
                </a:solidFill>
                <a:latin typeface="Arial" charset="0"/>
              </a:rPr>
              <a:t>Secondary particles f</a:t>
            </a:r>
            <a:r>
              <a:rPr lang="en-US" sz="1600" b="0" dirty="0">
                <a:solidFill>
                  <a:schemeClr val="tx1"/>
                </a:solidFill>
                <a:latin typeface="Arial" charset="0"/>
              </a:rPr>
              <a:t>r</a:t>
            </a:r>
            <a:r>
              <a:rPr lang="en-US" sz="1600" b="0" dirty="0" smtClean="0">
                <a:solidFill>
                  <a:schemeClr val="tx1"/>
                </a:solidFill>
                <a:latin typeface="Arial" charset="0"/>
              </a:rPr>
              <a:t>om the collision with momentum p and mass m</a:t>
            </a:r>
            <a:endParaRPr lang="de-DE" sz="16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11309" name="Object 113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446479"/>
              </p:ext>
            </p:extLst>
          </p:nvPr>
        </p:nvGraphicFramePr>
        <p:xfrm>
          <a:off x="1194318" y="4063951"/>
          <a:ext cx="7346724" cy="2678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3" r:id="rId4" imgW="8801280" imgH="3207960" progId="Mathcad">
                  <p:link updateAutomatic="1"/>
                </p:oleObj>
              </mc:Choice>
              <mc:Fallback>
                <p:oleObj r:id="rId4" imgW="8801280" imgH="3207960" progId="Mathcad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4318" y="4063951"/>
                        <a:ext cx="7346724" cy="2678161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1123</Words>
  <Application>Microsoft Office PowerPoint</Application>
  <PresentationFormat>A4 Paper (210x297 mm)</PresentationFormat>
  <Paragraphs>318</Paragraphs>
  <Slides>21</Slides>
  <Notes>18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Default Design</vt:lpstr>
      <vt:lpstr>\\cern.ch\dfs\Users\r\rudi\Documents\MathCAD\Darmstadt\Grundlagen-english.xmcd\Selection 65 6114 1220 6535</vt:lpstr>
      <vt:lpstr>\\cern.ch\dfs\Users\r\rudi\Documents\MathCAD\Darmstadt\Grundlagen-english.xmcd\Selection 65 6600 642 6905</vt:lpstr>
      <vt:lpstr>Equation</vt:lpstr>
      <vt:lpstr>Worksheet</vt:lpstr>
      <vt:lpstr>Designer Drawing</vt:lpstr>
      <vt:lpstr>Chapter 2   Particle accelerators: From basic to applied research</vt:lpstr>
      <vt:lpstr>Scientific motivation for accelerators </vt:lpstr>
      <vt:lpstr>Dimensions in our universe</vt:lpstr>
      <vt:lpstr>Particle energy and basic research</vt:lpstr>
      <vt:lpstr>Particle energy and basic research</vt:lpstr>
      <vt:lpstr>Research on small structures requires high energy</vt:lpstr>
      <vt:lpstr>PowerPoint Presentation</vt:lpstr>
      <vt:lpstr>Energy spectrum: Cosmic radiation and accelerators</vt:lpstr>
      <vt:lpstr>Creation of secondary particles in fixed target experiments</vt:lpstr>
      <vt:lpstr>Production of secondary beams</vt:lpstr>
      <vt:lpstr>  Production of “new” particles with colliding beams</vt:lpstr>
      <vt:lpstr>Particle physics: cross section</vt:lpstr>
      <vt:lpstr>Colliding Beams: Energy and Luminosity</vt:lpstr>
      <vt:lpstr>Luminosity</vt:lpstr>
      <vt:lpstr>PowerPoint Presentation</vt:lpstr>
      <vt:lpstr>PowerPoint Presentation</vt:lpstr>
      <vt:lpstr>Energy and power of a particle beam</vt:lpstr>
      <vt:lpstr>Energy stored in the beam</vt:lpstr>
      <vt:lpstr>Importance of particle physics for the development of accelerators</vt:lpstr>
      <vt:lpstr>The use of Accelerators (R.Aleksan)</vt:lpstr>
      <vt:lpstr>PowerPoint Presentation</vt:lpstr>
    </vt:vector>
  </TitlesOfParts>
  <Company>Thoiry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SchmidtLorenz</dc:creator>
  <cp:lastModifiedBy>Rudiger Schmidt</cp:lastModifiedBy>
  <cp:revision>538</cp:revision>
  <cp:lastPrinted>2002-02-21T14:10:55Z</cp:lastPrinted>
  <dcterms:created xsi:type="dcterms:W3CDTF">2000-11-04T14:13:38Z</dcterms:created>
  <dcterms:modified xsi:type="dcterms:W3CDTF">2011-10-06T07:47:06Z</dcterms:modified>
</cp:coreProperties>
</file>