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handoutMasterIdLst>
    <p:handoutMasterId r:id="rId43"/>
  </p:handoutMasterIdLst>
  <p:sldIdLst>
    <p:sldId id="282" r:id="rId2"/>
    <p:sldId id="330" r:id="rId3"/>
    <p:sldId id="284" r:id="rId4"/>
    <p:sldId id="328" r:id="rId5"/>
    <p:sldId id="285" r:id="rId6"/>
    <p:sldId id="286" r:id="rId7"/>
    <p:sldId id="287" r:id="rId8"/>
    <p:sldId id="288" r:id="rId9"/>
    <p:sldId id="329" r:id="rId10"/>
    <p:sldId id="314" r:id="rId11"/>
    <p:sldId id="315" r:id="rId12"/>
    <p:sldId id="341" r:id="rId13"/>
    <p:sldId id="290" r:id="rId14"/>
    <p:sldId id="291" r:id="rId15"/>
    <p:sldId id="292" r:id="rId16"/>
    <p:sldId id="343" r:id="rId17"/>
    <p:sldId id="318" r:id="rId18"/>
    <p:sldId id="294" r:id="rId19"/>
    <p:sldId id="316" r:id="rId20"/>
    <p:sldId id="323" r:id="rId21"/>
    <p:sldId id="317"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22" r:id="rId36"/>
    <p:sldId id="319" r:id="rId37"/>
    <p:sldId id="295" r:id="rId38"/>
    <p:sldId id="296" r:id="rId39"/>
    <p:sldId id="297" r:id="rId40"/>
    <p:sldId id="298" r:id="rId41"/>
  </p:sldIdLst>
  <p:sldSz cx="9906000" cy="6858000" type="A4"/>
  <p:notesSz cx="6797675" cy="9928225"/>
  <p:defaultTextStyle>
    <a:defPPr>
      <a:defRPr lang="en-GB"/>
    </a:defPPr>
    <a:lvl1pPr algn="l" rtl="0" fontAlgn="base">
      <a:spcBef>
        <a:spcPct val="0"/>
      </a:spcBef>
      <a:spcAft>
        <a:spcPct val="0"/>
      </a:spcAft>
      <a:defRPr sz="2000" b="1" kern="1200">
        <a:solidFill>
          <a:schemeClr val="accent2"/>
        </a:solidFill>
        <a:latin typeface="Verdana" pitchFamily="34" charset="0"/>
        <a:ea typeface="+mn-ea"/>
        <a:cs typeface="+mn-cs"/>
      </a:defRPr>
    </a:lvl1pPr>
    <a:lvl2pPr marL="457200" algn="l" rtl="0" fontAlgn="base">
      <a:spcBef>
        <a:spcPct val="0"/>
      </a:spcBef>
      <a:spcAft>
        <a:spcPct val="0"/>
      </a:spcAft>
      <a:defRPr sz="2000" b="1" kern="1200">
        <a:solidFill>
          <a:schemeClr val="accent2"/>
        </a:solidFill>
        <a:latin typeface="Verdana" pitchFamily="34" charset="0"/>
        <a:ea typeface="+mn-ea"/>
        <a:cs typeface="+mn-cs"/>
      </a:defRPr>
    </a:lvl2pPr>
    <a:lvl3pPr marL="914400" algn="l" rtl="0" fontAlgn="base">
      <a:spcBef>
        <a:spcPct val="0"/>
      </a:spcBef>
      <a:spcAft>
        <a:spcPct val="0"/>
      </a:spcAft>
      <a:defRPr sz="2000" b="1" kern="1200">
        <a:solidFill>
          <a:schemeClr val="accent2"/>
        </a:solidFill>
        <a:latin typeface="Verdana" pitchFamily="34" charset="0"/>
        <a:ea typeface="+mn-ea"/>
        <a:cs typeface="+mn-cs"/>
      </a:defRPr>
    </a:lvl3pPr>
    <a:lvl4pPr marL="1371600" algn="l" rtl="0" fontAlgn="base">
      <a:spcBef>
        <a:spcPct val="0"/>
      </a:spcBef>
      <a:spcAft>
        <a:spcPct val="0"/>
      </a:spcAft>
      <a:defRPr sz="2000" b="1" kern="1200">
        <a:solidFill>
          <a:schemeClr val="accent2"/>
        </a:solidFill>
        <a:latin typeface="Verdana" pitchFamily="34" charset="0"/>
        <a:ea typeface="+mn-ea"/>
        <a:cs typeface="+mn-cs"/>
      </a:defRPr>
    </a:lvl4pPr>
    <a:lvl5pPr marL="1828800" algn="l" rtl="0" fontAlgn="base">
      <a:spcBef>
        <a:spcPct val="0"/>
      </a:spcBef>
      <a:spcAft>
        <a:spcPct val="0"/>
      </a:spcAft>
      <a:defRPr sz="2000" b="1" kern="1200">
        <a:solidFill>
          <a:schemeClr val="accent2"/>
        </a:solidFill>
        <a:latin typeface="Verdana" pitchFamily="34" charset="0"/>
        <a:ea typeface="+mn-ea"/>
        <a:cs typeface="+mn-cs"/>
      </a:defRPr>
    </a:lvl5pPr>
    <a:lvl6pPr marL="2286000" algn="l" defTabSz="914400" rtl="0" eaLnBrk="1" latinLnBrk="0" hangingPunct="1">
      <a:defRPr sz="2000" b="1" kern="1200">
        <a:solidFill>
          <a:schemeClr val="accent2"/>
        </a:solidFill>
        <a:latin typeface="Verdana" pitchFamily="34" charset="0"/>
        <a:ea typeface="+mn-ea"/>
        <a:cs typeface="+mn-cs"/>
      </a:defRPr>
    </a:lvl6pPr>
    <a:lvl7pPr marL="2743200" algn="l" defTabSz="914400" rtl="0" eaLnBrk="1" latinLnBrk="0" hangingPunct="1">
      <a:defRPr sz="2000" b="1" kern="1200">
        <a:solidFill>
          <a:schemeClr val="accent2"/>
        </a:solidFill>
        <a:latin typeface="Verdana" pitchFamily="34" charset="0"/>
        <a:ea typeface="+mn-ea"/>
        <a:cs typeface="+mn-cs"/>
      </a:defRPr>
    </a:lvl7pPr>
    <a:lvl8pPr marL="3200400" algn="l" defTabSz="914400" rtl="0" eaLnBrk="1" latinLnBrk="0" hangingPunct="1">
      <a:defRPr sz="2000" b="1" kern="1200">
        <a:solidFill>
          <a:schemeClr val="accent2"/>
        </a:solidFill>
        <a:latin typeface="Verdana" pitchFamily="34" charset="0"/>
        <a:ea typeface="+mn-ea"/>
        <a:cs typeface="+mn-cs"/>
      </a:defRPr>
    </a:lvl8pPr>
    <a:lvl9pPr marL="3657600" algn="l" defTabSz="914400" rtl="0" eaLnBrk="1" latinLnBrk="0" hangingPunct="1">
      <a:defRPr sz="2000" b="1" kern="1200">
        <a:solidFill>
          <a:schemeClr val="accent2"/>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CC"/>
    <a:srgbClr val="CC00CC"/>
    <a:srgbClr val="F8F8F8"/>
    <a:srgbClr val="FFEDE7"/>
    <a:srgbClr val="FF3300"/>
    <a:srgbClr val="FFFF99"/>
    <a:srgbClr val="0000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62" autoAdjust="0"/>
    <p:restoredTop sz="86381" autoAdjust="0"/>
  </p:normalViewPr>
  <p:slideViewPr>
    <p:cSldViewPr snapToGrid="0" showGuides="1">
      <p:cViewPr varScale="1">
        <p:scale>
          <a:sx n="70" d="100"/>
          <a:sy n="70" d="100"/>
        </p:scale>
        <p:origin x="-82" y="-346"/>
      </p:cViewPr>
      <p:guideLst>
        <p:guide orient="horz" pos="2446"/>
        <p:guide pos="394"/>
      </p:guideLst>
    </p:cSldViewPr>
  </p:slideViewPr>
  <p:outlineViewPr>
    <p:cViewPr>
      <p:scale>
        <a:sx n="33" d="100"/>
        <a:sy n="33" d="100"/>
      </p:scale>
      <p:origin x="264" y="0"/>
    </p:cViewPr>
    <p:sldLst>
      <p:sld r:id="rId1" collapse="1"/>
      <p:sld r:id="rId2" collapse="1"/>
      <p:sld r:id="rId3" collapse="1"/>
      <p:sld r:id="rId4"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14.xml"/><Relationship Id="rId1" Type="http://schemas.openxmlformats.org/officeDocument/2006/relationships/slide" Target="slides/slide8.xml"/><Relationship Id="rId4"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44593" cy="49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7" tIns="46053" rIns="92107" bIns="46053" numCol="1" anchor="t" anchorCtr="0" compatLnSpc="1">
            <a:prstTxWarp prst="textNoShape">
              <a:avLst/>
            </a:prstTxWarp>
          </a:bodyPr>
          <a:lstStyle>
            <a:lvl1pPr defTabSz="922034">
              <a:defRPr sz="1200" b="0" smtClean="0">
                <a:solidFill>
                  <a:schemeClr val="tx1"/>
                </a:solidFill>
                <a:latin typeface="Arial" pitchFamily="34" charset="0"/>
              </a:defRPr>
            </a:lvl1pPr>
          </a:lstStyle>
          <a:p>
            <a:pPr>
              <a:defRPr/>
            </a:pPr>
            <a:endParaRPr lang="en-GB"/>
          </a:p>
        </p:txBody>
      </p:sp>
      <p:sp>
        <p:nvSpPr>
          <p:cNvPr id="107523" name="Rectangle 3"/>
          <p:cNvSpPr>
            <a:spLocks noGrp="1" noChangeArrowheads="1"/>
          </p:cNvSpPr>
          <p:nvPr>
            <p:ph type="dt" sz="quarter" idx="1"/>
          </p:nvPr>
        </p:nvSpPr>
        <p:spPr bwMode="auto">
          <a:xfrm>
            <a:off x="3853083" y="0"/>
            <a:ext cx="2944592" cy="49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7" tIns="46053" rIns="92107" bIns="46053" numCol="1" anchor="t" anchorCtr="0" compatLnSpc="1">
            <a:prstTxWarp prst="textNoShape">
              <a:avLst/>
            </a:prstTxWarp>
          </a:bodyPr>
          <a:lstStyle>
            <a:lvl1pPr algn="r" defTabSz="922034">
              <a:defRPr sz="1200" b="0" smtClean="0">
                <a:solidFill>
                  <a:schemeClr val="tx1"/>
                </a:solidFill>
                <a:latin typeface="Arial" pitchFamily="34" charset="0"/>
              </a:defRPr>
            </a:lvl1pPr>
          </a:lstStyle>
          <a:p>
            <a:pPr>
              <a:defRPr/>
            </a:pPr>
            <a:endParaRPr lang="en-GB"/>
          </a:p>
        </p:txBody>
      </p:sp>
      <p:sp>
        <p:nvSpPr>
          <p:cNvPr id="107524" name="Rectangle 4"/>
          <p:cNvSpPr>
            <a:spLocks noGrp="1" noChangeArrowheads="1"/>
          </p:cNvSpPr>
          <p:nvPr>
            <p:ph type="ftr" sz="quarter" idx="2"/>
          </p:nvPr>
        </p:nvSpPr>
        <p:spPr bwMode="auto">
          <a:xfrm>
            <a:off x="0" y="9429897"/>
            <a:ext cx="2944593" cy="49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7" tIns="46053" rIns="92107" bIns="46053" numCol="1" anchor="b" anchorCtr="0" compatLnSpc="1">
            <a:prstTxWarp prst="textNoShape">
              <a:avLst/>
            </a:prstTxWarp>
          </a:bodyPr>
          <a:lstStyle>
            <a:lvl1pPr defTabSz="922034">
              <a:defRPr sz="1200" b="0" smtClean="0">
                <a:solidFill>
                  <a:schemeClr val="tx1"/>
                </a:solidFill>
                <a:latin typeface="Arial" pitchFamily="34" charset="0"/>
              </a:defRPr>
            </a:lvl1pPr>
          </a:lstStyle>
          <a:p>
            <a:pPr>
              <a:defRPr/>
            </a:pPr>
            <a:endParaRPr lang="en-GB"/>
          </a:p>
        </p:txBody>
      </p:sp>
      <p:sp>
        <p:nvSpPr>
          <p:cNvPr id="107525" name="Rectangle 5"/>
          <p:cNvSpPr>
            <a:spLocks noGrp="1" noChangeArrowheads="1"/>
          </p:cNvSpPr>
          <p:nvPr>
            <p:ph type="sldNum" sz="quarter" idx="3"/>
          </p:nvPr>
        </p:nvSpPr>
        <p:spPr bwMode="auto">
          <a:xfrm>
            <a:off x="3853083" y="9429897"/>
            <a:ext cx="2944592" cy="49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7" tIns="46053" rIns="92107" bIns="46053" numCol="1" anchor="b" anchorCtr="0" compatLnSpc="1">
            <a:prstTxWarp prst="textNoShape">
              <a:avLst/>
            </a:prstTxWarp>
          </a:bodyPr>
          <a:lstStyle>
            <a:lvl1pPr algn="r" defTabSz="922034">
              <a:defRPr sz="1200" b="0" smtClean="0">
                <a:solidFill>
                  <a:schemeClr val="tx1"/>
                </a:solidFill>
                <a:latin typeface="Arial" pitchFamily="34" charset="0"/>
              </a:defRPr>
            </a:lvl1pPr>
          </a:lstStyle>
          <a:p>
            <a:pPr>
              <a:defRPr/>
            </a:pPr>
            <a:fld id="{9A45B012-8106-4568-85AA-6BF154FAF963}" type="slidenum">
              <a:rPr lang="en-GB"/>
              <a:pPr>
                <a:defRPr/>
              </a:pPr>
              <a:t>‹#›</a:t>
            </a:fld>
            <a:endParaRPr lang="en-GB"/>
          </a:p>
        </p:txBody>
      </p:sp>
    </p:spTree>
    <p:extLst>
      <p:ext uri="{BB962C8B-B14F-4D97-AF65-F5344CB8AC3E}">
        <p14:creationId xmlns:p14="http://schemas.microsoft.com/office/powerpoint/2010/main" val="1971519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44593" cy="49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7" tIns="46053" rIns="92107" bIns="46053" numCol="1" anchor="t" anchorCtr="0" compatLnSpc="1">
            <a:prstTxWarp prst="textNoShape">
              <a:avLst/>
            </a:prstTxWarp>
          </a:bodyPr>
          <a:lstStyle>
            <a:lvl1pPr defTabSz="922034">
              <a:defRPr sz="1200" b="0" smtClean="0">
                <a:solidFill>
                  <a:schemeClr val="tx1"/>
                </a:solidFill>
                <a:latin typeface="Arial" pitchFamily="34" charset="0"/>
              </a:defRPr>
            </a:lvl1pPr>
          </a:lstStyle>
          <a:p>
            <a:pPr>
              <a:defRPr/>
            </a:pPr>
            <a:endParaRPr lang="en-GB"/>
          </a:p>
        </p:txBody>
      </p:sp>
      <p:sp>
        <p:nvSpPr>
          <p:cNvPr id="94211" name="Rectangle 3"/>
          <p:cNvSpPr>
            <a:spLocks noGrp="1" noChangeArrowheads="1"/>
          </p:cNvSpPr>
          <p:nvPr>
            <p:ph type="dt" idx="1"/>
          </p:nvPr>
        </p:nvSpPr>
        <p:spPr bwMode="auto">
          <a:xfrm>
            <a:off x="3853083" y="0"/>
            <a:ext cx="2944592" cy="49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7" tIns="46053" rIns="92107" bIns="46053" numCol="1" anchor="t" anchorCtr="0" compatLnSpc="1">
            <a:prstTxWarp prst="textNoShape">
              <a:avLst/>
            </a:prstTxWarp>
          </a:bodyPr>
          <a:lstStyle>
            <a:lvl1pPr algn="r" defTabSz="922034">
              <a:defRPr sz="1200" b="0" smtClean="0">
                <a:solidFill>
                  <a:schemeClr val="tx1"/>
                </a:solidFill>
                <a:latin typeface="Arial" pitchFamily="34" charset="0"/>
              </a:defRPr>
            </a:lvl1pPr>
          </a:lstStyle>
          <a:p>
            <a:pPr>
              <a:defRPr/>
            </a:pPr>
            <a:endParaRPr lang="en-GB"/>
          </a:p>
        </p:txBody>
      </p:sp>
      <p:sp>
        <p:nvSpPr>
          <p:cNvPr id="46084" name="Rectangle 4"/>
          <p:cNvSpPr>
            <a:spLocks noGrp="1" noRot="1" noChangeAspect="1" noChangeArrowheads="1" noTextEdit="1"/>
          </p:cNvSpPr>
          <p:nvPr>
            <p:ph type="sldImg" idx="2"/>
          </p:nvPr>
        </p:nvSpPr>
        <p:spPr bwMode="auto">
          <a:xfrm>
            <a:off x="711200" y="742950"/>
            <a:ext cx="5378450"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4213" name="Rectangle 5"/>
          <p:cNvSpPr>
            <a:spLocks noGrp="1" noChangeArrowheads="1"/>
          </p:cNvSpPr>
          <p:nvPr>
            <p:ph type="body" sz="quarter" idx="3"/>
          </p:nvPr>
        </p:nvSpPr>
        <p:spPr bwMode="auto">
          <a:xfrm>
            <a:off x="905291" y="4714949"/>
            <a:ext cx="4987094" cy="4468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7" tIns="46053" rIns="92107" bIns="46053"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94214" name="Rectangle 6"/>
          <p:cNvSpPr>
            <a:spLocks noGrp="1" noChangeArrowheads="1"/>
          </p:cNvSpPr>
          <p:nvPr>
            <p:ph type="ftr" sz="quarter" idx="4"/>
          </p:nvPr>
        </p:nvSpPr>
        <p:spPr bwMode="auto">
          <a:xfrm>
            <a:off x="0" y="9429897"/>
            <a:ext cx="2944593" cy="49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7" tIns="46053" rIns="92107" bIns="46053" numCol="1" anchor="b" anchorCtr="0" compatLnSpc="1">
            <a:prstTxWarp prst="textNoShape">
              <a:avLst/>
            </a:prstTxWarp>
          </a:bodyPr>
          <a:lstStyle>
            <a:lvl1pPr defTabSz="922034">
              <a:defRPr sz="1200" b="0" smtClean="0">
                <a:solidFill>
                  <a:schemeClr val="tx1"/>
                </a:solidFill>
                <a:latin typeface="Arial" pitchFamily="34" charset="0"/>
              </a:defRPr>
            </a:lvl1pPr>
          </a:lstStyle>
          <a:p>
            <a:pPr>
              <a:defRPr/>
            </a:pPr>
            <a:endParaRPr lang="en-GB"/>
          </a:p>
        </p:txBody>
      </p:sp>
      <p:sp>
        <p:nvSpPr>
          <p:cNvPr id="94215" name="Rectangle 7"/>
          <p:cNvSpPr>
            <a:spLocks noGrp="1" noChangeArrowheads="1"/>
          </p:cNvSpPr>
          <p:nvPr>
            <p:ph type="sldNum" sz="quarter" idx="5"/>
          </p:nvPr>
        </p:nvSpPr>
        <p:spPr bwMode="auto">
          <a:xfrm>
            <a:off x="3853083" y="9429897"/>
            <a:ext cx="2944592" cy="49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7" tIns="46053" rIns="92107" bIns="46053" numCol="1" anchor="b" anchorCtr="0" compatLnSpc="1">
            <a:prstTxWarp prst="textNoShape">
              <a:avLst/>
            </a:prstTxWarp>
          </a:bodyPr>
          <a:lstStyle>
            <a:lvl1pPr algn="r" defTabSz="922034">
              <a:defRPr sz="1200" b="0" smtClean="0">
                <a:solidFill>
                  <a:schemeClr val="tx1"/>
                </a:solidFill>
                <a:latin typeface="Arial" pitchFamily="34" charset="0"/>
              </a:defRPr>
            </a:lvl1pPr>
          </a:lstStyle>
          <a:p>
            <a:pPr>
              <a:defRPr/>
            </a:pPr>
            <a:fld id="{1ACC8575-6598-48C7-81F1-29512B9C8FAC}" type="slidenum">
              <a:rPr lang="en-GB"/>
              <a:pPr>
                <a:defRPr/>
              </a:pPr>
              <a:t>‹#›</a:t>
            </a:fld>
            <a:endParaRPr lang="en-GB"/>
          </a:p>
        </p:txBody>
      </p:sp>
    </p:spTree>
    <p:extLst>
      <p:ext uri="{BB962C8B-B14F-4D97-AF65-F5344CB8AC3E}">
        <p14:creationId xmlns:p14="http://schemas.microsoft.com/office/powerpoint/2010/main" val="3431300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4AECB092-1EC6-4DE2-B96B-5AB813200C12}" type="slidenum">
              <a:rPr lang="en-GB" sz="1200" b="0">
                <a:solidFill>
                  <a:schemeClr val="tx1"/>
                </a:solidFill>
                <a:latin typeface="Arial" pitchFamily="34" charset="0"/>
              </a:rPr>
              <a:pPr eaLnBrk="1" hangingPunct="1"/>
              <a:t>1</a:t>
            </a:fld>
            <a:endParaRPr lang="en-GB" sz="1200" b="0" dirty="0">
              <a:solidFill>
                <a:schemeClr val="tx1"/>
              </a:solidFill>
              <a:latin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B16C9FBE-2BB6-41D7-BF92-BD5582E31DBE}" type="slidenum">
              <a:rPr lang="en-GB" sz="1200" b="0">
                <a:solidFill>
                  <a:schemeClr val="tx1"/>
                </a:solidFill>
                <a:latin typeface="Arial" pitchFamily="34" charset="0"/>
              </a:rPr>
              <a:pPr eaLnBrk="1" hangingPunct="1"/>
              <a:t>10</a:t>
            </a:fld>
            <a:endParaRPr lang="en-GB" sz="1200" b="0">
              <a:solidFill>
                <a:schemeClr val="tx1"/>
              </a:solidFill>
              <a:latin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72111060-F744-4E30-BF83-D05ED11CE9B8}" type="slidenum">
              <a:rPr lang="en-GB" sz="1200" b="0">
                <a:solidFill>
                  <a:schemeClr val="tx1"/>
                </a:solidFill>
                <a:latin typeface="Arial" pitchFamily="34" charset="0"/>
              </a:rPr>
              <a:pPr eaLnBrk="1" hangingPunct="1"/>
              <a:t>11</a:t>
            </a:fld>
            <a:endParaRPr lang="en-GB" sz="1200" b="0">
              <a:solidFill>
                <a:schemeClr val="tx1"/>
              </a:solidFill>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87B1CB13-BD18-49EB-BA86-99B2DFD40C4A}" type="slidenum">
              <a:rPr lang="en-GB" sz="1200" b="0">
                <a:solidFill>
                  <a:schemeClr val="tx1"/>
                </a:solidFill>
                <a:latin typeface="Arial" charset="0"/>
              </a:rPr>
              <a:pPr eaLnBrk="1" hangingPunct="1"/>
              <a:t>12</a:t>
            </a:fld>
            <a:endParaRPr lang="en-GB" sz="1200" b="0" dirty="0">
              <a:solidFill>
                <a:schemeClr val="tx1"/>
              </a:solidFill>
              <a:latin typeface="Arial" charset="0"/>
            </a:endParaRPr>
          </a:p>
        </p:txBody>
      </p:sp>
      <p:sp>
        <p:nvSpPr>
          <p:cNvPr id="43011" name="Rectangle 2"/>
          <p:cNvSpPr>
            <a:spLocks noGrp="1" noRot="1" noChangeAspect="1" noChangeArrowheads="1" noTextEdit="1"/>
          </p:cNvSpPr>
          <p:nvPr>
            <p:ph type="sldImg"/>
          </p:nvPr>
        </p:nvSpPr>
        <p:spPr>
          <a:xfrm>
            <a:off x="711200" y="742950"/>
            <a:ext cx="5378450" cy="3724275"/>
          </a:xfrm>
          <a:ln/>
        </p:spPr>
      </p:sp>
      <p:sp>
        <p:nvSpPr>
          <p:cNvPr id="43012" name="Rectangle 3"/>
          <p:cNvSpPr>
            <a:spLocks noGrp="1" noChangeArrowheads="1"/>
          </p:cNvSpPr>
          <p:nvPr>
            <p:ph type="body" idx="1"/>
          </p:nvPr>
        </p:nvSpPr>
        <p:spPr>
          <a:noFill/>
        </p:spPr>
        <p:txBody>
          <a:bodyPr/>
          <a:lstStyle/>
          <a:p>
            <a:pPr eaLnBrk="1" hangingPunct="1"/>
            <a:endParaRPr lang="de-DE"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6EBAB2B9-67B5-4379-B571-701F4A676D85}" type="slidenum">
              <a:rPr lang="en-GB" sz="1200" b="0">
                <a:solidFill>
                  <a:schemeClr val="tx1"/>
                </a:solidFill>
                <a:latin typeface="Arial" pitchFamily="34" charset="0"/>
              </a:rPr>
              <a:pPr eaLnBrk="1" hangingPunct="1"/>
              <a:t>13</a:t>
            </a:fld>
            <a:endParaRPr lang="en-GB" sz="1200" b="0">
              <a:solidFill>
                <a:schemeClr val="tx1"/>
              </a:solidFill>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B196C539-CEA6-42FB-A092-9F7D8B29643A}" type="slidenum">
              <a:rPr lang="en-GB" sz="1200" b="0">
                <a:solidFill>
                  <a:schemeClr val="tx1"/>
                </a:solidFill>
                <a:latin typeface="Arial" pitchFamily="34" charset="0"/>
              </a:rPr>
              <a:pPr eaLnBrk="1" hangingPunct="1"/>
              <a:t>14</a:t>
            </a:fld>
            <a:endParaRPr lang="en-GB" sz="1200" b="0">
              <a:solidFill>
                <a:schemeClr val="tx1"/>
              </a:solidFill>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735C0E55-4ADF-4319-BBCC-4B9B83E89FCE}" type="slidenum">
              <a:rPr lang="en-GB" sz="1200" b="0">
                <a:solidFill>
                  <a:schemeClr val="tx1"/>
                </a:solidFill>
                <a:latin typeface="Arial" pitchFamily="34" charset="0"/>
              </a:rPr>
              <a:pPr eaLnBrk="1" hangingPunct="1"/>
              <a:t>15</a:t>
            </a:fld>
            <a:endParaRPr lang="en-GB" sz="1200" b="0">
              <a:solidFill>
                <a:schemeClr val="tx1"/>
              </a:solidFill>
              <a:latin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CEA105AC-4EA1-4954-A130-CD82B317D39D}" type="slidenum">
              <a:rPr lang="en-GB" sz="1200" b="0">
                <a:solidFill>
                  <a:schemeClr val="tx1"/>
                </a:solidFill>
                <a:latin typeface="Arial" pitchFamily="34" charset="0"/>
              </a:rPr>
              <a:pPr eaLnBrk="1" hangingPunct="1"/>
              <a:t>16</a:t>
            </a:fld>
            <a:endParaRPr lang="en-GB" sz="1200" b="0">
              <a:solidFill>
                <a:schemeClr val="tx1"/>
              </a:solidFill>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F6542772-D881-4C18-840B-5845A48A3C61}" type="slidenum">
              <a:rPr lang="en-GB" sz="1200" b="0">
                <a:solidFill>
                  <a:schemeClr val="tx1"/>
                </a:solidFill>
                <a:latin typeface="Arial" pitchFamily="34" charset="0"/>
              </a:rPr>
              <a:pPr eaLnBrk="1" hangingPunct="1"/>
              <a:t>17</a:t>
            </a:fld>
            <a:endParaRPr lang="en-GB" sz="1200" b="0">
              <a:solidFill>
                <a:schemeClr val="tx1"/>
              </a:solidFill>
              <a:latin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8CE84D65-ED0E-45C8-B1A3-8197DC5CED68}" type="slidenum">
              <a:rPr lang="en-GB" sz="1200" b="0">
                <a:solidFill>
                  <a:schemeClr val="tx1"/>
                </a:solidFill>
                <a:latin typeface="Arial" pitchFamily="34" charset="0"/>
              </a:rPr>
              <a:pPr eaLnBrk="1" hangingPunct="1"/>
              <a:t>18</a:t>
            </a:fld>
            <a:endParaRPr lang="en-GB" sz="1200" b="0">
              <a:solidFill>
                <a:schemeClr val="tx1"/>
              </a:solidFill>
              <a:latin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4D1B3AED-2F1D-4663-B6DC-1018A90362DA}" type="slidenum">
              <a:rPr lang="en-GB" sz="1200" b="0">
                <a:solidFill>
                  <a:schemeClr val="tx1"/>
                </a:solidFill>
                <a:latin typeface="Arial" pitchFamily="34" charset="0"/>
              </a:rPr>
              <a:pPr eaLnBrk="1" hangingPunct="1"/>
              <a:t>19</a:t>
            </a:fld>
            <a:endParaRPr lang="en-GB" sz="1200" b="0">
              <a:solidFill>
                <a:schemeClr val="tx1"/>
              </a:solidFill>
              <a:latin typeface="Arial"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B6F10112-9B0F-42B9-881D-8824127FDCB1}" type="slidenum">
              <a:rPr lang="en-GB" sz="1200" b="0">
                <a:solidFill>
                  <a:schemeClr val="tx1"/>
                </a:solidFill>
                <a:latin typeface="Arial" charset="0"/>
              </a:rPr>
              <a:pPr eaLnBrk="1" hangingPunct="1"/>
              <a:t>2</a:t>
            </a:fld>
            <a:endParaRPr lang="en-GB" sz="1200" b="0" dirty="0">
              <a:solidFill>
                <a:schemeClr val="tx1"/>
              </a:solidFill>
              <a:latin typeface="Arial" charset="0"/>
            </a:endParaRPr>
          </a:p>
        </p:txBody>
      </p:sp>
      <p:sp>
        <p:nvSpPr>
          <p:cNvPr id="40963" name="Rectangle 2"/>
          <p:cNvSpPr>
            <a:spLocks noGrp="1" noRot="1" noChangeAspect="1" noChangeArrowheads="1" noTextEdit="1"/>
          </p:cNvSpPr>
          <p:nvPr>
            <p:ph type="sldImg"/>
          </p:nvPr>
        </p:nvSpPr>
        <p:spPr>
          <a:xfrm>
            <a:off x="711200" y="742950"/>
            <a:ext cx="5378450" cy="3724275"/>
          </a:xfrm>
          <a:ln/>
        </p:spPr>
      </p:sp>
      <p:sp>
        <p:nvSpPr>
          <p:cNvPr id="40964" name="Rectangle 3"/>
          <p:cNvSpPr>
            <a:spLocks noGrp="1" noChangeArrowheads="1"/>
          </p:cNvSpPr>
          <p:nvPr>
            <p:ph type="body" idx="1"/>
          </p:nvPr>
        </p:nvSpPr>
        <p:spPr>
          <a:noFill/>
        </p:spPr>
        <p:txBody>
          <a:bodyPr/>
          <a:lstStyle/>
          <a:p>
            <a:pPr eaLnBrk="1" hangingPunct="1"/>
            <a:endParaRPr lang="de-DE"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C45E7298-C0DE-449A-97AB-95412DAC40D3}" type="slidenum">
              <a:rPr lang="en-GB" sz="1200" b="0">
                <a:solidFill>
                  <a:schemeClr val="tx1"/>
                </a:solidFill>
                <a:latin typeface="Arial" pitchFamily="34" charset="0"/>
              </a:rPr>
              <a:pPr eaLnBrk="1" hangingPunct="1"/>
              <a:t>20</a:t>
            </a:fld>
            <a:endParaRPr lang="en-GB" sz="1200" b="0">
              <a:solidFill>
                <a:schemeClr val="tx1"/>
              </a:solidFill>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E0199ECD-15B4-4A0C-BCA1-630AFD49F838}" type="slidenum">
              <a:rPr lang="en-GB" sz="1200" b="0">
                <a:solidFill>
                  <a:schemeClr val="tx1"/>
                </a:solidFill>
                <a:latin typeface="Arial" pitchFamily="34" charset="0"/>
              </a:rPr>
              <a:pPr eaLnBrk="1" hangingPunct="1"/>
              <a:t>21</a:t>
            </a:fld>
            <a:endParaRPr lang="en-GB" sz="1200" b="0">
              <a:solidFill>
                <a:schemeClr val="tx1"/>
              </a:solidFill>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BB4A971E-2C85-4786-A6CE-3EB8D6A55216}" type="slidenum">
              <a:rPr lang="en-GB" sz="1200" b="0">
                <a:solidFill>
                  <a:schemeClr val="tx1"/>
                </a:solidFill>
                <a:latin typeface="Arial" pitchFamily="34" charset="0"/>
              </a:rPr>
              <a:pPr eaLnBrk="1" hangingPunct="1"/>
              <a:t>22</a:t>
            </a:fld>
            <a:endParaRPr lang="en-GB" sz="1200" b="0">
              <a:solidFill>
                <a:schemeClr val="tx1"/>
              </a:solidFill>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0DC4118C-D0F6-4935-B94D-6F97A4DDCB45}" type="slidenum">
              <a:rPr lang="en-GB" sz="1200" b="0">
                <a:solidFill>
                  <a:schemeClr val="tx1"/>
                </a:solidFill>
                <a:latin typeface="Arial" pitchFamily="34" charset="0"/>
              </a:rPr>
              <a:pPr eaLnBrk="1" hangingPunct="1"/>
              <a:t>23</a:t>
            </a:fld>
            <a:endParaRPr lang="en-GB" sz="1200" b="0">
              <a:solidFill>
                <a:schemeClr val="tx1"/>
              </a:solidFill>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ABA08249-0AD8-4C96-8987-F746544D24FB}" type="slidenum">
              <a:rPr lang="en-GB" sz="1200" b="0">
                <a:solidFill>
                  <a:schemeClr val="tx1"/>
                </a:solidFill>
                <a:latin typeface="Arial" pitchFamily="34" charset="0"/>
              </a:rPr>
              <a:pPr eaLnBrk="1" hangingPunct="1"/>
              <a:t>24</a:t>
            </a:fld>
            <a:endParaRPr lang="en-GB" sz="1200" b="0">
              <a:solidFill>
                <a:schemeClr val="tx1"/>
              </a:solidFill>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B5789E19-0919-48F0-89F6-80BEA01CF3A9}" type="slidenum">
              <a:rPr lang="en-GB" sz="1200" b="0">
                <a:solidFill>
                  <a:schemeClr val="tx1"/>
                </a:solidFill>
                <a:latin typeface="Arial" pitchFamily="34" charset="0"/>
              </a:rPr>
              <a:pPr eaLnBrk="1" hangingPunct="1"/>
              <a:t>25</a:t>
            </a:fld>
            <a:endParaRPr lang="en-GB" sz="1200" b="0">
              <a:solidFill>
                <a:schemeClr val="tx1"/>
              </a:solidFill>
              <a:latin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2192FB4B-7D2B-43C3-966C-8AB9A25FDBC9}" type="slidenum">
              <a:rPr lang="en-GB" sz="1200" b="0">
                <a:solidFill>
                  <a:schemeClr val="tx1"/>
                </a:solidFill>
                <a:latin typeface="Arial" pitchFamily="34" charset="0"/>
              </a:rPr>
              <a:pPr eaLnBrk="1" hangingPunct="1"/>
              <a:t>26</a:t>
            </a:fld>
            <a:endParaRPr lang="en-GB" sz="1200" b="0">
              <a:solidFill>
                <a:schemeClr val="tx1"/>
              </a:solidFill>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8671189A-A5B0-43FE-A61C-681799F5661D}" type="slidenum">
              <a:rPr lang="en-GB" sz="1200" b="0">
                <a:solidFill>
                  <a:schemeClr val="tx1"/>
                </a:solidFill>
                <a:latin typeface="Arial" pitchFamily="34" charset="0"/>
              </a:rPr>
              <a:pPr eaLnBrk="1" hangingPunct="1"/>
              <a:t>27</a:t>
            </a:fld>
            <a:endParaRPr lang="en-GB" sz="1200" b="0">
              <a:solidFill>
                <a:schemeClr val="tx1"/>
              </a:solidFill>
              <a:latin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92CF9020-46DA-4522-8B55-BDFB69343676}" type="slidenum">
              <a:rPr lang="en-GB" sz="1200" b="0">
                <a:solidFill>
                  <a:schemeClr val="tx1"/>
                </a:solidFill>
                <a:latin typeface="Arial" pitchFamily="34" charset="0"/>
              </a:rPr>
              <a:pPr eaLnBrk="1" hangingPunct="1"/>
              <a:t>28</a:t>
            </a:fld>
            <a:endParaRPr lang="en-GB" sz="1200" b="0">
              <a:solidFill>
                <a:schemeClr val="tx1"/>
              </a:solidFill>
              <a:latin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CB715F80-DDF9-4C90-9B0B-2D379A4E4DA4}" type="slidenum">
              <a:rPr lang="en-GB" sz="1200" b="0">
                <a:solidFill>
                  <a:schemeClr val="tx1"/>
                </a:solidFill>
                <a:latin typeface="Arial" pitchFamily="34" charset="0"/>
              </a:rPr>
              <a:pPr eaLnBrk="1" hangingPunct="1"/>
              <a:t>29</a:t>
            </a:fld>
            <a:endParaRPr lang="en-GB" sz="1200" b="0">
              <a:solidFill>
                <a:schemeClr val="tx1"/>
              </a:solidFill>
              <a:latin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47A82E39-F84D-43A1-8FF2-B408A69A678C}" type="slidenum">
              <a:rPr lang="en-GB" sz="1200" b="0">
                <a:solidFill>
                  <a:schemeClr val="tx1"/>
                </a:solidFill>
                <a:latin typeface="Arial" pitchFamily="34" charset="0"/>
              </a:rPr>
              <a:pPr eaLnBrk="1" hangingPunct="1"/>
              <a:t>3</a:t>
            </a:fld>
            <a:endParaRPr lang="en-GB" sz="1200" b="0">
              <a:solidFill>
                <a:schemeClr val="tx1"/>
              </a:solidFill>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BC32AC8C-5CDB-406D-A6BE-827E54E04CC0}" type="slidenum">
              <a:rPr lang="en-GB" sz="1200" b="0">
                <a:solidFill>
                  <a:schemeClr val="tx1"/>
                </a:solidFill>
                <a:latin typeface="Arial" pitchFamily="34" charset="0"/>
              </a:rPr>
              <a:pPr eaLnBrk="1" hangingPunct="1"/>
              <a:t>30</a:t>
            </a:fld>
            <a:endParaRPr lang="en-GB" sz="1200" b="0">
              <a:solidFill>
                <a:schemeClr val="tx1"/>
              </a:solidFill>
              <a:latin typeface="Arial"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8C477FBD-2B3F-4C75-BC22-5B13C16B74B4}" type="slidenum">
              <a:rPr lang="en-GB" sz="1200" b="0">
                <a:solidFill>
                  <a:schemeClr val="tx1"/>
                </a:solidFill>
                <a:latin typeface="Arial" pitchFamily="34" charset="0"/>
              </a:rPr>
              <a:pPr eaLnBrk="1" hangingPunct="1"/>
              <a:t>31</a:t>
            </a:fld>
            <a:endParaRPr lang="en-GB" sz="1200" b="0">
              <a:solidFill>
                <a:schemeClr val="tx1"/>
              </a:solidFill>
              <a:latin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E1B65AB2-7670-4236-967E-4FFF027C3AC5}" type="slidenum">
              <a:rPr lang="en-GB" sz="1200" b="0">
                <a:solidFill>
                  <a:schemeClr val="tx1"/>
                </a:solidFill>
                <a:latin typeface="Arial" pitchFamily="34" charset="0"/>
              </a:rPr>
              <a:pPr eaLnBrk="1" hangingPunct="1"/>
              <a:t>32</a:t>
            </a:fld>
            <a:endParaRPr lang="en-GB" sz="1200" b="0">
              <a:solidFill>
                <a:schemeClr val="tx1"/>
              </a:solidFill>
              <a:latin typeface="Arial"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161B9773-E344-4B65-A01E-BC61C0BE0758}" type="slidenum">
              <a:rPr lang="en-GB" sz="1200" b="0">
                <a:solidFill>
                  <a:schemeClr val="tx1"/>
                </a:solidFill>
                <a:latin typeface="Arial" pitchFamily="34" charset="0"/>
              </a:rPr>
              <a:pPr eaLnBrk="1" hangingPunct="1"/>
              <a:t>33</a:t>
            </a:fld>
            <a:endParaRPr lang="en-GB" sz="1200" b="0">
              <a:solidFill>
                <a:schemeClr val="tx1"/>
              </a:solidFill>
              <a:latin typeface="Arial"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325B6039-DCA1-424B-A420-73A8143CAD9F}" type="slidenum">
              <a:rPr lang="en-GB" sz="1200" b="0">
                <a:solidFill>
                  <a:schemeClr val="tx1"/>
                </a:solidFill>
                <a:latin typeface="Arial" pitchFamily="34" charset="0"/>
              </a:rPr>
              <a:pPr eaLnBrk="1" hangingPunct="1"/>
              <a:t>34</a:t>
            </a:fld>
            <a:endParaRPr lang="en-GB" sz="1200" b="0">
              <a:solidFill>
                <a:schemeClr val="tx1"/>
              </a:solidFill>
              <a:latin typeface="Arial"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30C7C04A-3AFF-4A34-A230-6F53343932D3}" type="slidenum">
              <a:rPr lang="en-GB" sz="1200" b="0">
                <a:solidFill>
                  <a:schemeClr val="tx1"/>
                </a:solidFill>
                <a:latin typeface="Arial" pitchFamily="34" charset="0"/>
              </a:rPr>
              <a:pPr eaLnBrk="1" hangingPunct="1"/>
              <a:t>35</a:t>
            </a:fld>
            <a:endParaRPr lang="en-GB" sz="1200" b="0">
              <a:solidFill>
                <a:schemeClr val="tx1"/>
              </a:solidFill>
              <a:latin typeface="Arial"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A259E3E4-5FE3-47F0-87A2-9B1B725D7684}" type="slidenum">
              <a:rPr lang="en-GB" sz="1200" b="0">
                <a:solidFill>
                  <a:schemeClr val="tx1"/>
                </a:solidFill>
                <a:latin typeface="Arial" pitchFamily="34" charset="0"/>
              </a:rPr>
              <a:pPr eaLnBrk="1" hangingPunct="1"/>
              <a:t>36</a:t>
            </a:fld>
            <a:endParaRPr lang="en-GB" sz="1200" b="0">
              <a:solidFill>
                <a:schemeClr val="tx1"/>
              </a:solidFill>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09828FA2-FD2F-48B6-B905-98D0106BA70E}" type="slidenum">
              <a:rPr lang="en-GB" sz="1200" b="0">
                <a:solidFill>
                  <a:schemeClr val="tx1"/>
                </a:solidFill>
                <a:latin typeface="Arial" pitchFamily="34" charset="0"/>
              </a:rPr>
              <a:pPr eaLnBrk="1" hangingPunct="1"/>
              <a:t>37</a:t>
            </a:fld>
            <a:endParaRPr lang="en-GB" sz="1200" b="0">
              <a:solidFill>
                <a:schemeClr val="tx1"/>
              </a:solidFill>
              <a:latin typeface="Arial"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66A5B57F-8E5B-466F-9AF3-100E5A76CF41}" type="slidenum">
              <a:rPr lang="en-GB" sz="1200" b="0">
                <a:solidFill>
                  <a:schemeClr val="tx1"/>
                </a:solidFill>
                <a:latin typeface="Arial" pitchFamily="34" charset="0"/>
              </a:rPr>
              <a:pPr eaLnBrk="1" hangingPunct="1"/>
              <a:t>38</a:t>
            </a:fld>
            <a:endParaRPr lang="en-GB" sz="1200" b="0">
              <a:solidFill>
                <a:schemeClr val="tx1"/>
              </a:solidFill>
              <a:latin typeface="Arial"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2B0DCD8E-0E77-42E6-A085-E8239B7969B8}" type="slidenum">
              <a:rPr lang="en-GB" sz="1200" b="0">
                <a:solidFill>
                  <a:schemeClr val="tx1"/>
                </a:solidFill>
                <a:latin typeface="Arial" pitchFamily="34" charset="0"/>
              </a:rPr>
              <a:pPr eaLnBrk="1" hangingPunct="1"/>
              <a:t>39</a:t>
            </a:fld>
            <a:endParaRPr lang="en-GB" sz="1200" b="0">
              <a:solidFill>
                <a:schemeClr val="tx1"/>
              </a:solidFill>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14387630-2CD1-4DE4-83C3-66BF550CF73A}" type="slidenum">
              <a:rPr lang="en-GB" sz="1200" b="0">
                <a:solidFill>
                  <a:schemeClr val="tx1"/>
                </a:solidFill>
                <a:latin typeface="Arial" pitchFamily="34" charset="0"/>
              </a:rPr>
              <a:pPr eaLnBrk="1" hangingPunct="1"/>
              <a:t>4</a:t>
            </a:fld>
            <a:endParaRPr lang="en-GB" sz="1200" b="0">
              <a:solidFill>
                <a:schemeClr val="tx1"/>
              </a:solidFill>
              <a:latin typeface="Arial" pitchFamily="34" charset="0"/>
            </a:endParaRPr>
          </a:p>
        </p:txBody>
      </p:sp>
      <p:sp>
        <p:nvSpPr>
          <p:cNvPr id="50179" name="Rectangle 2"/>
          <p:cNvSpPr>
            <a:spLocks noGrp="1" noRot="1" noChangeAspect="1" noChangeArrowheads="1" noTextEdit="1"/>
          </p:cNvSpPr>
          <p:nvPr>
            <p:ph type="sldImg"/>
          </p:nvPr>
        </p:nvSpPr>
        <p:spPr>
          <a:xfrm>
            <a:off x="709613" y="744538"/>
            <a:ext cx="5378450" cy="3722687"/>
          </a:xfrm>
          <a:ln/>
        </p:spPr>
      </p:sp>
      <p:sp>
        <p:nvSpPr>
          <p:cNvPr id="50180" name="Rectangle 3"/>
          <p:cNvSpPr>
            <a:spLocks noGrp="1" noChangeArrowheads="1"/>
          </p:cNvSpPr>
          <p:nvPr>
            <p:ph type="body" idx="1"/>
          </p:nvPr>
        </p:nvSpPr>
        <p:spPr>
          <a:xfrm>
            <a:off x="679768" y="4716547"/>
            <a:ext cx="5438140" cy="4467381"/>
          </a:xfrm>
          <a:noFill/>
        </p:spPr>
        <p:txBody>
          <a:bodyPr/>
          <a:lstStyle/>
          <a:p>
            <a:pPr eaLnBrk="1" hangingPunct="1"/>
            <a:endParaRPr lang="de-DE"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5784FFDD-AF25-4CAB-B2B4-4B42DED9022D}" type="slidenum">
              <a:rPr lang="en-GB" sz="1200" b="0">
                <a:solidFill>
                  <a:schemeClr val="tx1"/>
                </a:solidFill>
                <a:latin typeface="Arial" pitchFamily="34" charset="0"/>
              </a:rPr>
              <a:pPr eaLnBrk="1" hangingPunct="1"/>
              <a:t>40</a:t>
            </a:fld>
            <a:endParaRPr lang="en-GB" sz="1200" b="0">
              <a:solidFill>
                <a:schemeClr val="tx1"/>
              </a:solidFill>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B004B44F-2A60-46E1-84AB-28373E3309F9}" type="slidenum">
              <a:rPr lang="en-GB" sz="1200" b="0">
                <a:solidFill>
                  <a:schemeClr val="tx1"/>
                </a:solidFill>
                <a:latin typeface="Arial" pitchFamily="34" charset="0"/>
              </a:rPr>
              <a:pPr eaLnBrk="1" hangingPunct="1"/>
              <a:t>5</a:t>
            </a:fld>
            <a:endParaRPr lang="en-GB" sz="1200" b="0">
              <a:solidFill>
                <a:schemeClr val="tx1"/>
              </a:solidFill>
              <a:latin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4B13525A-AFC9-46C1-AA80-936868A584A7}" type="slidenum">
              <a:rPr lang="en-GB" sz="1200" b="0">
                <a:solidFill>
                  <a:schemeClr val="tx1"/>
                </a:solidFill>
                <a:latin typeface="Arial" pitchFamily="34" charset="0"/>
              </a:rPr>
              <a:pPr eaLnBrk="1" hangingPunct="1"/>
              <a:t>6</a:t>
            </a:fld>
            <a:endParaRPr lang="en-GB" sz="1200" b="0">
              <a:solidFill>
                <a:schemeClr val="tx1"/>
              </a:solidFill>
              <a:latin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630B6580-0918-4D10-81E8-EC7F784B9083}" type="slidenum">
              <a:rPr lang="en-GB" sz="1200" b="0">
                <a:solidFill>
                  <a:schemeClr val="tx1"/>
                </a:solidFill>
                <a:latin typeface="Arial" pitchFamily="34" charset="0"/>
              </a:rPr>
              <a:pPr eaLnBrk="1" hangingPunct="1"/>
              <a:t>7</a:t>
            </a:fld>
            <a:endParaRPr lang="en-GB" sz="1200" b="0">
              <a:solidFill>
                <a:schemeClr val="tx1"/>
              </a:solidFill>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0A06EA2B-789E-4FC9-8EB9-3306293D8765}" type="slidenum">
              <a:rPr lang="en-GB" sz="1200" b="0">
                <a:solidFill>
                  <a:schemeClr val="tx1"/>
                </a:solidFill>
                <a:latin typeface="Arial" pitchFamily="34" charset="0"/>
              </a:rPr>
              <a:pPr eaLnBrk="1" hangingPunct="1"/>
              <a:t>8</a:t>
            </a:fld>
            <a:endParaRPr lang="en-GB" sz="1200" b="0">
              <a:solidFill>
                <a:schemeClr val="tx1"/>
              </a:solidFill>
              <a:latin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22034" eaLnBrk="0" hangingPunct="0">
              <a:defRPr sz="2000" b="1">
                <a:solidFill>
                  <a:schemeClr val="accent2"/>
                </a:solidFill>
                <a:latin typeface="Verdana" pitchFamily="34" charset="0"/>
              </a:defRPr>
            </a:lvl1pPr>
            <a:lvl2pPr marL="747853" indent="-287636" defTabSz="922034" eaLnBrk="0" hangingPunct="0">
              <a:defRPr sz="2000" b="1">
                <a:solidFill>
                  <a:schemeClr val="accent2"/>
                </a:solidFill>
                <a:latin typeface="Verdana" pitchFamily="34" charset="0"/>
              </a:defRPr>
            </a:lvl2pPr>
            <a:lvl3pPr marL="1150544" indent="-230109" defTabSz="922034" eaLnBrk="0" hangingPunct="0">
              <a:defRPr sz="2000" b="1">
                <a:solidFill>
                  <a:schemeClr val="accent2"/>
                </a:solidFill>
                <a:latin typeface="Verdana" pitchFamily="34" charset="0"/>
              </a:defRPr>
            </a:lvl3pPr>
            <a:lvl4pPr marL="1610761" indent="-230109" defTabSz="922034" eaLnBrk="0" hangingPunct="0">
              <a:defRPr sz="2000" b="1">
                <a:solidFill>
                  <a:schemeClr val="accent2"/>
                </a:solidFill>
                <a:latin typeface="Verdana" pitchFamily="34" charset="0"/>
              </a:defRPr>
            </a:lvl4pPr>
            <a:lvl5pPr marL="2070979" indent="-230109" defTabSz="922034" eaLnBrk="0" hangingPunct="0">
              <a:defRPr sz="2000" b="1">
                <a:solidFill>
                  <a:schemeClr val="accent2"/>
                </a:solidFill>
                <a:latin typeface="Verdana" pitchFamily="34" charset="0"/>
              </a:defRPr>
            </a:lvl5pPr>
            <a:lvl6pPr marL="2531196" indent="-230109" defTabSz="922034" eaLnBrk="0" fontAlgn="base" hangingPunct="0">
              <a:spcBef>
                <a:spcPct val="0"/>
              </a:spcBef>
              <a:spcAft>
                <a:spcPct val="0"/>
              </a:spcAft>
              <a:defRPr sz="2000" b="1">
                <a:solidFill>
                  <a:schemeClr val="accent2"/>
                </a:solidFill>
                <a:latin typeface="Verdana" pitchFamily="34" charset="0"/>
              </a:defRPr>
            </a:lvl6pPr>
            <a:lvl7pPr marL="2991414" indent="-230109" defTabSz="922034" eaLnBrk="0" fontAlgn="base" hangingPunct="0">
              <a:spcBef>
                <a:spcPct val="0"/>
              </a:spcBef>
              <a:spcAft>
                <a:spcPct val="0"/>
              </a:spcAft>
              <a:defRPr sz="2000" b="1">
                <a:solidFill>
                  <a:schemeClr val="accent2"/>
                </a:solidFill>
                <a:latin typeface="Verdana" pitchFamily="34" charset="0"/>
              </a:defRPr>
            </a:lvl7pPr>
            <a:lvl8pPr marL="3451631" indent="-230109" defTabSz="922034" eaLnBrk="0" fontAlgn="base" hangingPunct="0">
              <a:spcBef>
                <a:spcPct val="0"/>
              </a:spcBef>
              <a:spcAft>
                <a:spcPct val="0"/>
              </a:spcAft>
              <a:defRPr sz="2000" b="1">
                <a:solidFill>
                  <a:schemeClr val="accent2"/>
                </a:solidFill>
                <a:latin typeface="Verdana" pitchFamily="34" charset="0"/>
              </a:defRPr>
            </a:lvl8pPr>
            <a:lvl9pPr marL="3911849" indent="-230109" defTabSz="922034" eaLnBrk="0" fontAlgn="base" hangingPunct="0">
              <a:spcBef>
                <a:spcPct val="0"/>
              </a:spcBef>
              <a:spcAft>
                <a:spcPct val="0"/>
              </a:spcAft>
              <a:defRPr sz="2000" b="1">
                <a:solidFill>
                  <a:schemeClr val="accent2"/>
                </a:solidFill>
                <a:latin typeface="Verdana" pitchFamily="34" charset="0"/>
              </a:defRPr>
            </a:lvl9pPr>
          </a:lstStyle>
          <a:p>
            <a:pPr eaLnBrk="1" hangingPunct="1"/>
            <a:fld id="{564B9126-1B42-418F-97B8-B74200E89779}" type="slidenum">
              <a:rPr lang="en-GB" sz="1200" b="0">
                <a:solidFill>
                  <a:schemeClr val="tx1"/>
                </a:solidFill>
                <a:latin typeface="Arial" pitchFamily="34" charset="0"/>
              </a:rPr>
              <a:pPr eaLnBrk="1" hangingPunct="1"/>
              <a:t>9</a:t>
            </a:fld>
            <a:endParaRPr lang="en-GB" sz="1200" b="0">
              <a:solidFill>
                <a:schemeClr val="tx1"/>
              </a:solidFill>
              <a:latin typeface="Arial" pitchFamily="34" charset="0"/>
            </a:endParaRPr>
          </a:p>
        </p:txBody>
      </p:sp>
      <p:sp>
        <p:nvSpPr>
          <p:cNvPr id="57347" name="Rectangle 2"/>
          <p:cNvSpPr>
            <a:spLocks noGrp="1" noRot="1" noChangeAspect="1" noChangeArrowheads="1" noTextEdit="1"/>
          </p:cNvSpPr>
          <p:nvPr>
            <p:ph type="sldImg"/>
          </p:nvPr>
        </p:nvSpPr>
        <p:spPr>
          <a:xfrm>
            <a:off x="709613" y="744538"/>
            <a:ext cx="5378450" cy="3722687"/>
          </a:xfrm>
          <a:ln/>
        </p:spPr>
      </p:sp>
      <p:sp>
        <p:nvSpPr>
          <p:cNvPr id="57348" name="Rectangle 3"/>
          <p:cNvSpPr>
            <a:spLocks noGrp="1" noChangeArrowheads="1"/>
          </p:cNvSpPr>
          <p:nvPr>
            <p:ph type="body" idx="1"/>
          </p:nvPr>
        </p:nvSpPr>
        <p:spPr>
          <a:xfrm>
            <a:off x="679768" y="4716547"/>
            <a:ext cx="5438140" cy="4467381"/>
          </a:xfrm>
          <a:noFill/>
        </p:spPr>
        <p:txBody>
          <a:bodyPr/>
          <a:lstStyle/>
          <a:p>
            <a:pPr eaLnBrk="1" hangingPunct="1"/>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sldNum" sz="quarter" idx="10"/>
          </p:nvPr>
        </p:nvSpPr>
        <p:spPr>
          <a:ln/>
        </p:spPr>
        <p:txBody>
          <a:bodyPr/>
          <a:lstStyle>
            <a:lvl1pPr>
              <a:defRPr/>
            </a:lvl1pPr>
          </a:lstStyle>
          <a:p>
            <a:pPr>
              <a:defRPr/>
            </a:pPr>
            <a:fld id="{563340CD-0956-419E-B7AD-4BF8FB75C41D}" type="slidenum">
              <a:rPr lang="en-GB"/>
              <a:pPr>
                <a:defRPr/>
              </a:pPr>
              <a:t>‹#›</a:t>
            </a:fld>
            <a:endParaRPr lang="en-GB"/>
          </a:p>
        </p:txBody>
      </p:sp>
    </p:spTree>
    <p:extLst>
      <p:ext uri="{BB962C8B-B14F-4D97-AF65-F5344CB8AC3E}">
        <p14:creationId xmlns:p14="http://schemas.microsoft.com/office/powerpoint/2010/main" val="900773479"/>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sldNum" sz="quarter" idx="10"/>
          </p:nvPr>
        </p:nvSpPr>
        <p:spPr>
          <a:ln/>
        </p:spPr>
        <p:txBody>
          <a:bodyPr/>
          <a:lstStyle>
            <a:lvl1pPr>
              <a:defRPr/>
            </a:lvl1pPr>
          </a:lstStyle>
          <a:p>
            <a:pPr>
              <a:defRPr/>
            </a:pPr>
            <a:fld id="{041EA8F4-0015-4FDB-9B12-769463DAF347}" type="slidenum">
              <a:rPr lang="en-GB"/>
              <a:pPr>
                <a:defRPr/>
              </a:pPr>
              <a:t>‹#›</a:t>
            </a:fld>
            <a:endParaRPr lang="en-GB"/>
          </a:p>
        </p:txBody>
      </p:sp>
    </p:spTree>
    <p:extLst>
      <p:ext uri="{BB962C8B-B14F-4D97-AF65-F5344CB8AC3E}">
        <p14:creationId xmlns:p14="http://schemas.microsoft.com/office/powerpoint/2010/main" val="3882244136"/>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91413" y="0"/>
            <a:ext cx="2414587" cy="632460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247650" y="0"/>
            <a:ext cx="7091363"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sldNum" sz="quarter" idx="10"/>
          </p:nvPr>
        </p:nvSpPr>
        <p:spPr>
          <a:ln/>
        </p:spPr>
        <p:txBody>
          <a:bodyPr/>
          <a:lstStyle>
            <a:lvl1pPr>
              <a:defRPr/>
            </a:lvl1pPr>
          </a:lstStyle>
          <a:p>
            <a:pPr>
              <a:defRPr/>
            </a:pPr>
            <a:fld id="{3B0D4897-2D94-42C3-9F1D-59B44AF9B929}" type="slidenum">
              <a:rPr lang="en-GB"/>
              <a:pPr>
                <a:defRPr/>
              </a:pPr>
              <a:t>‹#›</a:t>
            </a:fld>
            <a:endParaRPr lang="en-GB"/>
          </a:p>
        </p:txBody>
      </p:sp>
    </p:spTree>
    <p:extLst>
      <p:ext uri="{BB962C8B-B14F-4D97-AF65-F5344CB8AC3E}">
        <p14:creationId xmlns:p14="http://schemas.microsoft.com/office/powerpoint/2010/main" val="3519126217"/>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sldNum" sz="quarter" idx="10"/>
          </p:nvPr>
        </p:nvSpPr>
        <p:spPr>
          <a:ln/>
        </p:spPr>
        <p:txBody>
          <a:bodyPr/>
          <a:lstStyle>
            <a:lvl1pPr>
              <a:defRPr/>
            </a:lvl1pPr>
          </a:lstStyle>
          <a:p>
            <a:pPr>
              <a:defRPr/>
            </a:pPr>
            <a:fld id="{654CB36C-04B1-4EB5-BFFD-CBE10F4497E1}" type="slidenum">
              <a:rPr lang="en-GB"/>
              <a:pPr>
                <a:defRPr/>
              </a:pPr>
              <a:t>‹#›</a:t>
            </a:fld>
            <a:endParaRPr lang="en-GB"/>
          </a:p>
        </p:txBody>
      </p:sp>
    </p:spTree>
    <p:extLst>
      <p:ext uri="{BB962C8B-B14F-4D97-AF65-F5344CB8AC3E}">
        <p14:creationId xmlns:p14="http://schemas.microsoft.com/office/powerpoint/2010/main" val="3626296027"/>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63D893A9-91AD-4FB0-8C92-C913886F2C20}" type="slidenum">
              <a:rPr lang="en-GB"/>
              <a:pPr>
                <a:defRPr/>
              </a:pPr>
              <a:t>‹#›</a:t>
            </a:fld>
            <a:endParaRPr lang="en-GB"/>
          </a:p>
        </p:txBody>
      </p:sp>
    </p:spTree>
    <p:extLst>
      <p:ext uri="{BB962C8B-B14F-4D97-AF65-F5344CB8AC3E}">
        <p14:creationId xmlns:p14="http://schemas.microsoft.com/office/powerpoint/2010/main" val="1672269149"/>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247650" y="1143000"/>
            <a:ext cx="45878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987925" y="1143000"/>
            <a:ext cx="45878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sldNum" sz="quarter" idx="10"/>
          </p:nvPr>
        </p:nvSpPr>
        <p:spPr>
          <a:ln/>
        </p:spPr>
        <p:txBody>
          <a:bodyPr/>
          <a:lstStyle>
            <a:lvl1pPr>
              <a:defRPr/>
            </a:lvl1pPr>
          </a:lstStyle>
          <a:p>
            <a:pPr>
              <a:defRPr/>
            </a:pPr>
            <a:fld id="{E8D40054-6B51-47C4-B34C-A255641BA1FF}" type="slidenum">
              <a:rPr lang="en-GB"/>
              <a:pPr>
                <a:defRPr/>
              </a:pPr>
              <a:t>‹#›</a:t>
            </a:fld>
            <a:endParaRPr lang="en-GB"/>
          </a:p>
        </p:txBody>
      </p:sp>
    </p:spTree>
    <p:extLst>
      <p:ext uri="{BB962C8B-B14F-4D97-AF65-F5344CB8AC3E}">
        <p14:creationId xmlns:p14="http://schemas.microsoft.com/office/powerpoint/2010/main" val="2954118524"/>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sldNum" sz="quarter" idx="10"/>
          </p:nvPr>
        </p:nvSpPr>
        <p:spPr>
          <a:ln/>
        </p:spPr>
        <p:txBody>
          <a:bodyPr/>
          <a:lstStyle>
            <a:lvl1pPr>
              <a:defRPr/>
            </a:lvl1pPr>
          </a:lstStyle>
          <a:p>
            <a:pPr>
              <a:defRPr/>
            </a:pPr>
            <a:fld id="{EB1DB709-872E-444E-B055-C4378CE27847}" type="slidenum">
              <a:rPr lang="en-GB"/>
              <a:pPr>
                <a:defRPr/>
              </a:pPr>
              <a:t>‹#›</a:t>
            </a:fld>
            <a:endParaRPr lang="en-GB"/>
          </a:p>
        </p:txBody>
      </p:sp>
    </p:spTree>
    <p:extLst>
      <p:ext uri="{BB962C8B-B14F-4D97-AF65-F5344CB8AC3E}">
        <p14:creationId xmlns:p14="http://schemas.microsoft.com/office/powerpoint/2010/main" val="1923285640"/>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sldNum" sz="quarter" idx="10"/>
          </p:nvPr>
        </p:nvSpPr>
        <p:spPr>
          <a:ln/>
        </p:spPr>
        <p:txBody>
          <a:bodyPr/>
          <a:lstStyle>
            <a:lvl1pPr>
              <a:defRPr/>
            </a:lvl1pPr>
          </a:lstStyle>
          <a:p>
            <a:pPr>
              <a:defRPr/>
            </a:pPr>
            <a:fld id="{909FC21F-5D57-4ADF-BA04-A45B211AE296}" type="slidenum">
              <a:rPr lang="en-GB"/>
              <a:pPr>
                <a:defRPr/>
              </a:pPr>
              <a:t>‹#›</a:t>
            </a:fld>
            <a:endParaRPr lang="en-GB"/>
          </a:p>
        </p:txBody>
      </p:sp>
    </p:spTree>
    <p:extLst>
      <p:ext uri="{BB962C8B-B14F-4D97-AF65-F5344CB8AC3E}">
        <p14:creationId xmlns:p14="http://schemas.microsoft.com/office/powerpoint/2010/main" val="635766862"/>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5FFBF823-FB9D-44D4-BBFE-ABD5FD7AD89E}" type="slidenum">
              <a:rPr lang="en-GB"/>
              <a:pPr>
                <a:defRPr/>
              </a:pPr>
              <a:t>‹#›</a:t>
            </a:fld>
            <a:endParaRPr lang="en-GB"/>
          </a:p>
        </p:txBody>
      </p:sp>
    </p:spTree>
    <p:extLst>
      <p:ext uri="{BB962C8B-B14F-4D97-AF65-F5344CB8AC3E}">
        <p14:creationId xmlns:p14="http://schemas.microsoft.com/office/powerpoint/2010/main" val="3837301511"/>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9E663E9-2812-4C1B-BFD4-0680DEA4A305}" type="slidenum">
              <a:rPr lang="en-GB"/>
              <a:pPr>
                <a:defRPr/>
              </a:pPr>
              <a:t>‹#›</a:t>
            </a:fld>
            <a:endParaRPr lang="en-GB"/>
          </a:p>
        </p:txBody>
      </p:sp>
    </p:spTree>
    <p:extLst>
      <p:ext uri="{BB962C8B-B14F-4D97-AF65-F5344CB8AC3E}">
        <p14:creationId xmlns:p14="http://schemas.microsoft.com/office/powerpoint/2010/main" val="2742450215"/>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FF0F2CB-D13B-4412-B3CB-5961CEC73D32}" type="slidenum">
              <a:rPr lang="en-GB"/>
              <a:pPr>
                <a:defRPr/>
              </a:pPr>
              <a:t>‹#›</a:t>
            </a:fld>
            <a:endParaRPr lang="en-GB"/>
          </a:p>
        </p:txBody>
      </p:sp>
    </p:spTree>
    <p:extLst>
      <p:ext uri="{BB962C8B-B14F-4D97-AF65-F5344CB8AC3E}">
        <p14:creationId xmlns:p14="http://schemas.microsoft.com/office/powerpoint/2010/main" val="3068372274"/>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5213" y="0"/>
            <a:ext cx="8840787" cy="7620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    Click to edit Master title style</a:t>
            </a:r>
          </a:p>
        </p:txBody>
      </p:sp>
      <p:sp>
        <p:nvSpPr>
          <p:cNvPr id="1027" name="Rectangle 3"/>
          <p:cNvSpPr>
            <a:spLocks noGrp="1" noChangeArrowheads="1"/>
          </p:cNvSpPr>
          <p:nvPr>
            <p:ph type="body" idx="1"/>
          </p:nvPr>
        </p:nvSpPr>
        <p:spPr bwMode="auto">
          <a:xfrm>
            <a:off x="247650" y="1143000"/>
            <a:ext cx="93281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53316" name="Rectangle 4"/>
          <p:cNvSpPr>
            <a:spLocks noGrp="1" noChangeArrowheads="1"/>
          </p:cNvSpPr>
          <p:nvPr>
            <p:ph type="sldNum" sz="quarter" idx="4"/>
          </p:nvPr>
        </p:nvSpPr>
        <p:spPr bwMode="auto">
          <a:xfrm>
            <a:off x="7842250" y="64008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solidFill>
                  <a:schemeClr val="tx1"/>
                </a:solidFill>
                <a:latin typeface="Times New Roman" pitchFamily="18" charset="0"/>
              </a:defRPr>
            </a:lvl1pPr>
          </a:lstStyle>
          <a:p>
            <a:pPr>
              <a:defRPr/>
            </a:pPr>
            <a:fld id="{2BC473B1-66E4-4652-A952-E6A065B8908F}" type="slidenum">
              <a:rPr lang="en-GB"/>
              <a:pPr>
                <a:defRPr/>
              </a:pPr>
              <a:t>‹#›</a:t>
            </a:fld>
            <a:endParaRPr lang="en-GB"/>
          </a:p>
        </p:txBody>
      </p:sp>
      <p:pic>
        <p:nvPicPr>
          <p:cNvPr id="1029" name="Picture 5"/>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769938"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0" name="Rectangle 6"/>
          <p:cNvSpPr>
            <a:spLocks noChangeArrowheads="1"/>
          </p:cNvSpPr>
          <p:nvPr/>
        </p:nvSpPr>
        <p:spPr bwMode="auto">
          <a:xfrm>
            <a:off x="742950" y="0"/>
            <a:ext cx="695325" cy="7620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400">
              <a:solidFill>
                <a:schemeClr val="tx1"/>
              </a:solidFill>
              <a:latin typeface="Arial" pitchFamily="34" charset="0"/>
            </a:endParaRPr>
          </a:p>
        </p:txBody>
      </p:sp>
      <p:sp>
        <p:nvSpPr>
          <p:cNvPr id="1031" name="Line 7"/>
          <p:cNvSpPr>
            <a:spLocks noChangeShapeType="1"/>
          </p:cNvSpPr>
          <p:nvPr userDrawn="1"/>
        </p:nvSpPr>
        <p:spPr bwMode="auto">
          <a:xfrm>
            <a:off x="0" y="765175"/>
            <a:ext cx="9906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dissolve/>
  </p:transition>
  <p:hf hdr="0" ft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itchFamily="34" charset="0"/>
        </a:defRPr>
      </a:lvl2pPr>
      <a:lvl3pPr algn="l" rtl="0" eaLnBrk="0" fontAlgn="base" hangingPunct="0">
        <a:spcBef>
          <a:spcPct val="0"/>
        </a:spcBef>
        <a:spcAft>
          <a:spcPct val="0"/>
        </a:spcAft>
        <a:defRPr sz="2400" b="1">
          <a:solidFill>
            <a:schemeClr val="tx1"/>
          </a:solidFill>
          <a:latin typeface="Arial" pitchFamily="34" charset="0"/>
        </a:defRPr>
      </a:lvl3pPr>
      <a:lvl4pPr algn="l" rtl="0" eaLnBrk="0" fontAlgn="base" hangingPunct="0">
        <a:spcBef>
          <a:spcPct val="0"/>
        </a:spcBef>
        <a:spcAft>
          <a:spcPct val="0"/>
        </a:spcAft>
        <a:defRPr sz="2400" b="1">
          <a:solidFill>
            <a:schemeClr val="tx1"/>
          </a:solidFill>
          <a:latin typeface="Arial" pitchFamily="34" charset="0"/>
        </a:defRPr>
      </a:lvl4pPr>
      <a:lvl5pPr algn="l" rtl="0" eaLnBrk="0" fontAlgn="base" hangingPunct="0">
        <a:spcBef>
          <a:spcPct val="0"/>
        </a:spcBef>
        <a:spcAft>
          <a:spcPct val="0"/>
        </a:spcAft>
        <a:defRPr sz="2400" b="1">
          <a:solidFill>
            <a:schemeClr val="tx1"/>
          </a:solidFill>
          <a:latin typeface="Arial" pitchFamily="34" charset="0"/>
        </a:defRPr>
      </a:lvl5pPr>
      <a:lvl6pPr marL="457200" algn="l" rtl="0" fontAlgn="base">
        <a:spcBef>
          <a:spcPct val="0"/>
        </a:spcBef>
        <a:spcAft>
          <a:spcPct val="0"/>
        </a:spcAft>
        <a:defRPr sz="2400" b="1">
          <a:solidFill>
            <a:schemeClr val="tx1"/>
          </a:solidFill>
          <a:latin typeface="Arial" pitchFamily="34" charset="0"/>
        </a:defRPr>
      </a:lvl6pPr>
      <a:lvl7pPr marL="914400" algn="l" rtl="0" fontAlgn="base">
        <a:spcBef>
          <a:spcPct val="0"/>
        </a:spcBef>
        <a:spcAft>
          <a:spcPct val="0"/>
        </a:spcAft>
        <a:defRPr sz="2400" b="1">
          <a:solidFill>
            <a:schemeClr val="tx1"/>
          </a:solidFill>
          <a:latin typeface="Arial" pitchFamily="34" charset="0"/>
        </a:defRPr>
      </a:lvl7pPr>
      <a:lvl8pPr marL="1371600" algn="l" rtl="0" fontAlgn="base">
        <a:spcBef>
          <a:spcPct val="0"/>
        </a:spcBef>
        <a:spcAft>
          <a:spcPct val="0"/>
        </a:spcAft>
        <a:defRPr sz="2400" b="1">
          <a:solidFill>
            <a:schemeClr val="tx1"/>
          </a:solidFill>
          <a:latin typeface="Arial" pitchFamily="34" charset="0"/>
        </a:defRPr>
      </a:lvl8pPr>
      <a:lvl9pPr marL="1828800" algn="l" rtl="0" fontAlgn="base">
        <a:spcBef>
          <a:spcPct val="0"/>
        </a:spcBef>
        <a:spcAft>
          <a:spcPct val="0"/>
        </a:spcAft>
        <a:defRPr sz="2400" b="1">
          <a:solidFill>
            <a:schemeClr val="tx1"/>
          </a:solidFill>
          <a:latin typeface="Arial" pitchFamily="34" charset="0"/>
        </a:defRPr>
      </a:lvl9pPr>
    </p:titleStyle>
    <p:body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Times New Roman" pitchFamily="18" charset="0"/>
        </a:defRPr>
      </a:lvl5pPr>
      <a:lvl6pPr marL="2514600" indent="-228600" algn="l" rtl="0" fontAlgn="base">
        <a:spcBef>
          <a:spcPct val="20000"/>
        </a:spcBef>
        <a:spcAft>
          <a:spcPct val="0"/>
        </a:spcAft>
        <a:buChar char="»"/>
        <a:defRPr sz="1600">
          <a:solidFill>
            <a:schemeClr val="tx1"/>
          </a:solidFill>
          <a:latin typeface="Times New Roman" pitchFamily="18" charset="0"/>
        </a:defRPr>
      </a:lvl6pPr>
      <a:lvl7pPr marL="2971800" indent="-228600" algn="l" rtl="0" fontAlgn="base">
        <a:spcBef>
          <a:spcPct val="20000"/>
        </a:spcBef>
        <a:spcAft>
          <a:spcPct val="0"/>
        </a:spcAft>
        <a:buChar char="»"/>
        <a:defRPr sz="1600">
          <a:solidFill>
            <a:schemeClr val="tx1"/>
          </a:solidFill>
          <a:latin typeface="Times New Roman" pitchFamily="18" charset="0"/>
        </a:defRPr>
      </a:lvl7pPr>
      <a:lvl8pPr marL="3429000" indent="-228600" algn="l" rtl="0" fontAlgn="base">
        <a:spcBef>
          <a:spcPct val="20000"/>
        </a:spcBef>
        <a:spcAft>
          <a:spcPct val="0"/>
        </a:spcAft>
        <a:buChar char="»"/>
        <a:defRPr sz="1600">
          <a:solidFill>
            <a:schemeClr val="tx1"/>
          </a:solidFill>
          <a:latin typeface="Times New Roman" pitchFamily="18" charset="0"/>
        </a:defRPr>
      </a:lvl8pPr>
      <a:lvl9pPr marL="3886200" indent="-228600" algn="l" rtl="0" fontAlgn="base">
        <a:spcBef>
          <a:spcPct val="20000"/>
        </a:spcBef>
        <a:spcAft>
          <a:spcPct val="0"/>
        </a:spcAft>
        <a:buChar char="»"/>
        <a:defRPr sz="1600">
          <a:solidFill>
            <a:schemeClr val="tx1"/>
          </a:solidFill>
          <a:latin typeface="Times New Roman" pitchFamily="18"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3.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6.wmf"/><Relationship Id="rId4" Type="http://schemas.openxmlformats.org/officeDocument/2006/relationships/oleObject" Target="../embeddings/oleObject4.bin"/><Relationship Id="rId9" Type="http://schemas.openxmlformats.org/officeDocument/2006/relationships/image" Target="../media/image18.wmf"/></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4.tsl.uu.se/~kullander/Nobel/index.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7.png"/><Relationship Id="rId5" Type="http://schemas.openxmlformats.org/officeDocument/2006/relationships/image" Target="../media/image26.wmf"/><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8.wmf"/><Relationship Id="rId4" Type="http://schemas.openxmlformats.org/officeDocument/2006/relationships/oleObject" Target="../embeddings/oleObject8.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2.wmf"/><Relationship Id="rId4" Type="http://schemas.openxmlformats.org/officeDocument/2006/relationships/oleObject" Target="file:///\\cern.ch\dfs\Users\r\rudi\Documents\MathCAD\Darmstadt\Beschleunigung-english.xmcdz\Selection%2055%207656%201196%208459"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36.wmf"/><Relationship Id="rId4" Type="http://schemas.openxmlformats.org/officeDocument/2006/relationships/oleObject" Target="../embeddings/oleObject9.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38.wmf"/><Relationship Id="rId4" Type="http://schemas.openxmlformats.org/officeDocument/2006/relationships/oleObject" Target="../embeddings/oleObject11.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40.wmf"/><Relationship Id="rId4" Type="http://schemas.openxmlformats.org/officeDocument/2006/relationships/oleObject" Target="../embeddings/oleObject13.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42.wmf"/><Relationship Id="rId4" Type="http://schemas.openxmlformats.org/officeDocument/2006/relationships/oleObject" Target="../embeddings/oleObject15.bin"/></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8.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 Id="rId9"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0663" y="1862138"/>
            <a:ext cx="9328150" cy="762000"/>
          </a:xfrm>
          <a:noFill/>
          <a:extLst>
            <a:ext uri="{909E8E84-426E-40DD-AFC4-6F175D3DCCD1}">
              <a14:hiddenFill xmlns:a14="http://schemas.microsoft.com/office/drawing/2010/main">
                <a:solidFill>
                  <a:srgbClr val="FFFFCC"/>
                </a:solidFill>
              </a14:hiddenFill>
            </a:ext>
          </a:extLst>
        </p:spPr>
        <p:txBody>
          <a:bodyPr/>
          <a:lstStyle/>
          <a:p>
            <a:pPr algn="ctr" eaLnBrk="1" hangingPunct="1">
              <a:lnSpc>
                <a:spcPct val="130000"/>
              </a:lnSpc>
            </a:pPr>
            <a:r>
              <a:rPr lang="de-DE" sz="4400" u="sng" dirty="0" smtClean="0">
                <a:solidFill>
                  <a:srgbClr val="FF3300"/>
                </a:solidFill>
              </a:rPr>
              <a:t>Chapter 3</a:t>
            </a:r>
          </a:p>
        </p:txBody>
      </p:sp>
      <p:sp>
        <p:nvSpPr>
          <p:cNvPr id="4099" name="Text Box 3"/>
          <p:cNvSpPr txBox="1">
            <a:spLocks noChangeArrowheads="1"/>
          </p:cNvSpPr>
          <p:nvPr/>
        </p:nvSpPr>
        <p:spPr bwMode="auto">
          <a:xfrm>
            <a:off x="3330575" y="6330950"/>
            <a:ext cx="6396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spcBef>
                <a:spcPct val="50000"/>
              </a:spcBef>
            </a:pPr>
            <a:r>
              <a:rPr lang="de-DE" sz="1200" dirty="0"/>
              <a:t>Rüdiger Schmidt (CERN) – Darmstadt TU - </a:t>
            </a:r>
            <a:r>
              <a:rPr lang="de-DE" sz="1200" dirty="0" smtClean="0"/>
              <a:t>2011 </a:t>
            </a:r>
            <a:r>
              <a:rPr lang="de-DE" sz="1200" dirty="0"/>
              <a:t>- Version </a:t>
            </a:r>
            <a:r>
              <a:rPr lang="de-DE" sz="1200" dirty="0" smtClean="0"/>
              <a:t>E2.4</a:t>
            </a:r>
            <a:endParaRPr lang="de-DE" sz="1200" dirty="0"/>
          </a:p>
        </p:txBody>
      </p:sp>
      <p:sp>
        <p:nvSpPr>
          <p:cNvPr id="4100" name="Rectangle 4"/>
          <p:cNvSpPr>
            <a:spLocks noChangeArrowheads="1"/>
          </p:cNvSpPr>
          <p:nvPr/>
        </p:nvSpPr>
        <p:spPr bwMode="auto">
          <a:xfrm>
            <a:off x="349250" y="3532188"/>
            <a:ext cx="9328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30000"/>
              </a:lnSpc>
            </a:pPr>
            <a:r>
              <a:rPr lang="en-US" sz="4000" dirty="0" smtClean="0">
                <a:solidFill>
                  <a:schemeClr val="tx1"/>
                </a:solidFill>
              </a:rPr>
              <a:t>Development of Accelerators and of accelerator types</a:t>
            </a:r>
            <a:endParaRPr lang="de-DE" sz="1800" dirty="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5816600" y="0"/>
            <a:ext cx="4089400" cy="587375"/>
          </a:xfrm>
          <a:solidFill>
            <a:srgbClr val="EAEAEA"/>
          </a:solidFill>
          <a:ln>
            <a:solidFill>
              <a:schemeClr val="tx1"/>
            </a:solidFill>
            <a:miter lim="800000"/>
            <a:headEnd/>
            <a:tailEnd/>
          </a:ln>
        </p:spPr>
        <p:txBody>
          <a:bodyPr/>
          <a:lstStyle/>
          <a:p>
            <a:pPr algn="ctr" eaLnBrk="1" hangingPunct="1">
              <a:lnSpc>
                <a:spcPct val="110000"/>
              </a:lnSpc>
            </a:pPr>
            <a:r>
              <a:rPr lang="en-GB" sz="1800" dirty="0" smtClean="0"/>
              <a:t>Linear Accelerator at FERMILAB</a:t>
            </a:r>
          </a:p>
          <a:p>
            <a:pPr algn="ctr" eaLnBrk="1" hangingPunct="1">
              <a:lnSpc>
                <a:spcPct val="110000"/>
              </a:lnSpc>
            </a:pPr>
            <a:endParaRPr lang="en-US" sz="1600" dirty="0" smtClean="0"/>
          </a:p>
        </p:txBody>
      </p:sp>
      <p:pic>
        <p:nvPicPr>
          <p:cNvPr id="1229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0"/>
            <a:ext cx="5486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2" name="Rectangle 6"/>
          <p:cNvSpPr>
            <a:spLocks noChangeArrowheads="1"/>
          </p:cNvSpPr>
          <p:nvPr/>
        </p:nvSpPr>
        <p:spPr bwMode="auto">
          <a:xfrm>
            <a:off x="5853113" y="854075"/>
            <a:ext cx="4052887" cy="302895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10000"/>
              </a:lnSpc>
              <a:spcBef>
                <a:spcPct val="20000"/>
              </a:spcBef>
            </a:pPr>
            <a:r>
              <a:rPr lang="en-US" sz="1600" b="0" dirty="0">
                <a:solidFill>
                  <a:schemeClr val="tx1"/>
                </a:solidFill>
                <a:latin typeface="Arial" pitchFamily="34" charset="0"/>
              </a:rPr>
              <a:t>1971, upgraded in 1993</a:t>
            </a:r>
          </a:p>
          <a:p>
            <a:pPr marL="342900" indent="-342900">
              <a:lnSpc>
                <a:spcPct val="110000"/>
              </a:lnSpc>
              <a:spcBef>
                <a:spcPct val="20000"/>
              </a:spcBef>
            </a:pPr>
            <a:r>
              <a:rPr lang="en-US" sz="1600" b="0" dirty="0" err="1">
                <a:solidFill>
                  <a:schemeClr val="tx1"/>
                </a:solidFill>
                <a:latin typeface="Arial" pitchFamily="34" charset="0"/>
              </a:rPr>
              <a:t>Linac</a:t>
            </a:r>
            <a:r>
              <a:rPr lang="en-US" sz="1600" b="0" dirty="0">
                <a:solidFill>
                  <a:schemeClr val="tx1"/>
                </a:solidFill>
                <a:latin typeface="Arial" pitchFamily="34" charset="0"/>
              </a:rPr>
              <a:t> can accelerate beam to 400 MeV</a:t>
            </a:r>
          </a:p>
          <a:p>
            <a:pPr marL="342900" indent="-342900">
              <a:lnSpc>
                <a:spcPct val="110000"/>
              </a:lnSpc>
              <a:spcBef>
                <a:spcPct val="20000"/>
              </a:spcBef>
            </a:pPr>
            <a:r>
              <a:rPr lang="en-US" sz="1600" b="0" dirty="0">
                <a:solidFill>
                  <a:schemeClr val="tx1"/>
                </a:solidFill>
                <a:latin typeface="Arial" pitchFamily="34" charset="0"/>
              </a:rPr>
              <a:t>Low energy end of the </a:t>
            </a:r>
            <a:r>
              <a:rPr lang="en-US" sz="1600" b="0" dirty="0" err="1">
                <a:solidFill>
                  <a:schemeClr val="tx1"/>
                </a:solidFill>
                <a:latin typeface="Arial" pitchFamily="34" charset="0"/>
              </a:rPr>
              <a:t>Fermilab</a:t>
            </a:r>
            <a:r>
              <a:rPr lang="en-US" sz="1600" b="0" dirty="0">
                <a:solidFill>
                  <a:schemeClr val="tx1"/>
                </a:solidFill>
                <a:latin typeface="Arial" pitchFamily="34" charset="0"/>
              </a:rPr>
              <a:t> </a:t>
            </a:r>
            <a:r>
              <a:rPr lang="en-US" sz="1600" b="0" dirty="0" err="1">
                <a:solidFill>
                  <a:schemeClr val="tx1"/>
                </a:solidFill>
                <a:latin typeface="Arial" pitchFamily="34" charset="0"/>
              </a:rPr>
              <a:t>linac</a:t>
            </a:r>
            <a:r>
              <a:rPr lang="en-US" sz="1600" b="0" dirty="0">
                <a:solidFill>
                  <a:schemeClr val="tx1"/>
                </a:solidFill>
                <a:latin typeface="Arial" pitchFamily="34" charset="0"/>
              </a:rPr>
              <a:t> is an Alvarez style drift tube </a:t>
            </a:r>
            <a:r>
              <a:rPr lang="en-US" sz="1600" b="0" dirty="0" err="1">
                <a:solidFill>
                  <a:schemeClr val="tx1"/>
                </a:solidFill>
                <a:latin typeface="Arial" pitchFamily="34" charset="0"/>
              </a:rPr>
              <a:t>linac</a:t>
            </a:r>
            <a:r>
              <a:rPr lang="en-US" sz="1600" b="0" dirty="0">
                <a:solidFill>
                  <a:schemeClr val="tx1"/>
                </a:solidFill>
                <a:latin typeface="Arial" pitchFamily="34" charset="0"/>
              </a:rPr>
              <a:t>. </a:t>
            </a:r>
          </a:p>
          <a:p>
            <a:pPr marL="342900" indent="-342900">
              <a:lnSpc>
                <a:spcPct val="110000"/>
              </a:lnSpc>
              <a:spcBef>
                <a:spcPct val="20000"/>
              </a:spcBef>
            </a:pPr>
            <a:r>
              <a:rPr lang="en-US" sz="1600" b="0" dirty="0">
                <a:solidFill>
                  <a:schemeClr val="tx1"/>
                </a:solidFill>
                <a:latin typeface="Arial" pitchFamily="34" charset="0"/>
              </a:rPr>
              <a:t>The accelerating structures are the big blue tanks shown in the photo. </a:t>
            </a:r>
          </a:p>
          <a:p>
            <a:pPr marL="342900" indent="-342900">
              <a:lnSpc>
                <a:spcPct val="110000"/>
              </a:lnSpc>
              <a:spcBef>
                <a:spcPct val="20000"/>
              </a:spcBef>
            </a:pPr>
            <a:r>
              <a:rPr lang="en-US" sz="1600" b="0" dirty="0">
                <a:solidFill>
                  <a:schemeClr val="tx1"/>
                </a:solidFill>
                <a:latin typeface="Arial" pitchFamily="34" charset="0"/>
              </a:rPr>
              <a:t>The five tanks of the low energy end take the beam from 750 </a:t>
            </a:r>
            <a:r>
              <a:rPr lang="en-US" sz="1600" b="0" dirty="0" err="1">
                <a:solidFill>
                  <a:schemeClr val="tx1"/>
                </a:solidFill>
                <a:latin typeface="Arial" pitchFamily="34" charset="0"/>
              </a:rPr>
              <a:t>KeV</a:t>
            </a:r>
            <a:r>
              <a:rPr lang="en-US" sz="1600" b="0" dirty="0">
                <a:solidFill>
                  <a:schemeClr val="tx1"/>
                </a:solidFill>
                <a:latin typeface="Arial" pitchFamily="34" charset="0"/>
              </a:rPr>
              <a:t> to 116 MeV. </a:t>
            </a:r>
          </a:p>
          <a:p>
            <a:pPr marL="342900" indent="-342900">
              <a:lnSpc>
                <a:spcPct val="110000"/>
              </a:lnSpc>
              <a:spcBef>
                <a:spcPct val="20000"/>
              </a:spcBef>
            </a:pPr>
            <a:r>
              <a:rPr lang="en-US" sz="1600" b="0" dirty="0">
                <a:solidFill>
                  <a:schemeClr val="tx1"/>
                </a:solidFill>
                <a:latin typeface="Arial" pitchFamily="34" charset="0"/>
              </a:rPr>
              <a:t>The resonant frequency of the cavities is 200 </a:t>
            </a:r>
            <a:r>
              <a:rPr lang="en-US" sz="1600" b="0" dirty="0" err="1">
                <a:solidFill>
                  <a:schemeClr val="tx1"/>
                </a:solidFill>
                <a:latin typeface="Arial" pitchFamily="34" charset="0"/>
              </a:rPr>
              <a:t>MHz.</a:t>
            </a:r>
            <a:endParaRPr lang="de-DE" sz="1600" b="0" dirty="0">
              <a:solidFill>
                <a:schemeClr val="tx1"/>
              </a:solidFill>
              <a:latin typeface="Arial" pitchFamily="34" charset="0"/>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Rectangle 3"/>
          <p:cNvSpPr>
            <a:spLocks noGrp="1" noChangeArrowheads="1"/>
          </p:cNvSpPr>
          <p:nvPr>
            <p:ph type="body" idx="1"/>
          </p:nvPr>
        </p:nvSpPr>
        <p:spPr>
          <a:xfrm>
            <a:off x="4095750" y="6459538"/>
            <a:ext cx="5810250" cy="398462"/>
          </a:xfrm>
          <a:solidFill>
            <a:srgbClr val="EAEAEA"/>
          </a:solidFill>
          <a:ln>
            <a:solidFill>
              <a:schemeClr val="tx1"/>
            </a:solidFill>
            <a:miter lim="800000"/>
            <a:headEnd/>
            <a:tailEnd/>
          </a:ln>
        </p:spPr>
        <p:txBody>
          <a:bodyPr/>
          <a:lstStyle/>
          <a:p>
            <a:pPr eaLnBrk="1" hangingPunct="1">
              <a:lnSpc>
                <a:spcPct val="110000"/>
              </a:lnSpc>
            </a:pPr>
            <a:r>
              <a:rPr lang="de-DE" sz="1800" dirty="0" smtClean="0"/>
              <a:t>Linear accelerator structure  at FERMILAB</a:t>
            </a: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73050" y="836614"/>
            <a:ext cx="8021638"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endParaRPr lang="de-DE" b="0" dirty="0">
              <a:solidFill>
                <a:schemeClr val="tx1"/>
              </a:solidFill>
              <a:latin typeface="Arial" charset="0"/>
            </a:endParaRPr>
          </a:p>
        </p:txBody>
      </p:sp>
      <p:sp>
        <p:nvSpPr>
          <p:cNvPr id="5123" name="Line 5"/>
          <p:cNvSpPr>
            <a:spLocks noChangeShapeType="1"/>
          </p:cNvSpPr>
          <p:nvPr/>
        </p:nvSpPr>
        <p:spPr bwMode="auto">
          <a:xfrm>
            <a:off x="415925" y="1409700"/>
            <a:ext cx="8875713"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grpSp>
        <p:nvGrpSpPr>
          <p:cNvPr id="5124" name="Group 6"/>
          <p:cNvGrpSpPr>
            <a:grpSpLocks/>
          </p:cNvGrpSpPr>
          <p:nvPr/>
        </p:nvGrpSpPr>
        <p:grpSpPr bwMode="auto">
          <a:xfrm>
            <a:off x="1303341" y="1204917"/>
            <a:ext cx="250825" cy="415925"/>
            <a:chOff x="944" y="1270"/>
            <a:chExt cx="158" cy="262"/>
          </a:xfrm>
        </p:grpSpPr>
        <p:sp>
          <p:nvSpPr>
            <p:cNvPr id="5266" name="Oval 7"/>
            <p:cNvSpPr>
              <a:spLocks noChangeArrowheads="1"/>
            </p:cNvSpPr>
            <p:nvPr/>
          </p:nvSpPr>
          <p:spPr bwMode="auto">
            <a:xfrm>
              <a:off x="1008"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67" name="Oval 8"/>
            <p:cNvSpPr>
              <a:spLocks noChangeArrowheads="1"/>
            </p:cNvSpPr>
            <p:nvPr/>
          </p:nvSpPr>
          <p:spPr bwMode="auto">
            <a:xfrm>
              <a:off x="946"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68" name="Line 9"/>
            <p:cNvSpPr>
              <a:spLocks noChangeShapeType="1"/>
            </p:cNvSpPr>
            <p:nvPr/>
          </p:nvSpPr>
          <p:spPr bwMode="auto">
            <a:xfrm>
              <a:off x="990" y="127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269" name="Line 10"/>
            <p:cNvSpPr>
              <a:spLocks noChangeShapeType="1"/>
            </p:cNvSpPr>
            <p:nvPr/>
          </p:nvSpPr>
          <p:spPr bwMode="auto">
            <a:xfrm>
              <a:off x="994" y="153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270" name="Line 11"/>
            <p:cNvSpPr>
              <a:spLocks noChangeShapeType="1"/>
            </p:cNvSpPr>
            <p:nvPr/>
          </p:nvSpPr>
          <p:spPr bwMode="auto">
            <a:xfrm>
              <a:off x="944" y="1400"/>
              <a:ext cx="48"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grpSp>
      <p:grpSp>
        <p:nvGrpSpPr>
          <p:cNvPr id="5125" name="Group 12"/>
          <p:cNvGrpSpPr>
            <a:grpSpLocks/>
          </p:cNvGrpSpPr>
          <p:nvPr/>
        </p:nvGrpSpPr>
        <p:grpSpPr bwMode="auto">
          <a:xfrm>
            <a:off x="1592266" y="1204917"/>
            <a:ext cx="250825" cy="415925"/>
            <a:chOff x="944" y="1270"/>
            <a:chExt cx="158" cy="262"/>
          </a:xfrm>
        </p:grpSpPr>
        <p:sp>
          <p:nvSpPr>
            <p:cNvPr id="5261" name="Oval 13"/>
            <p:cNvSpPr>
              <a:spLocks noChangeArrowheads="1"/>
            </p:cNvSpPr>
            <p:nvPr/>
          </p:nvSpPr>
          <p:spPr bwMode="auto">
            <a:xfrm>
              <a:off x="1008"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62" name="Oval 14"/>
            <p:cNvSpPr>
              <a:spLocks noChangeArrowheads="1"/>
            </p:cNvSpPr>
            <p:nvPr/>
          </p:nvSpPr>
          <p:spPr bwMode="auto">
            <a:xfrm>
              <a:off x="946"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63" name="Line 15"/>
            <p:cNvSpPr>
              <a:spLocks noChangeShapeType="1"/>
            </p:cNvSpPr>
            <p:nvPr/>
          </p:nvSpPr>
          <p:spPr bwMode="auto">
            <a:xfrm>
              <a:off x="990" y="127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264" name="Line 16"/>
            <p:cNvSpPr>
              <a:spLocks noChangeShapeType="1"/>
            </p:cNvSpPr>
            <p:nvPr/>
          </p:nvSpPr>
          <p:spPr bwMode="auto">
            <a:xfrm>
              <a:off x="994" y="153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265" name="Line 17"/>
            <p:cNvSpPr>
              <a:spLocks noChangeShapeType="1"/>
            </p:cNvSpPr>
            <p:nvPr/>
          </p:nvSpPr>
          <p:spPr bwMode="auto">
            <a:xfrm>
              <a:off x="944" y="1400"/>
              <a:ext cx="48"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grpSp>
      <p:grpSp>
        <p:nvGrpSpPr>
          <p:cNvPr id="5126" name="Group 18"/>
          <p:cNvGrpSpPr>
            <a:grpSpLocks/>
          </p:cNvGrpSpPr>
          <p:nvPr/>
        </p:nvGrpSpPr>
        <p:grpSpPr bwMode="auto">
          <a:xfrm>
            <a:off x="1906590" y="1201742"/>
            <a:ext cx="250825" cy="415925"/>
            <a:chOff x="944" y="1270"/>
            <a:chExt cx="158" cy="262"/>
          </a:xfrm>
        </p:grpSpPr>
        <p:sp>
          <p:nvSpPr>
            <p:cNvPr id="5256" name="Oval 19"/>
            <p:cNvSpPr>
              <a:spLocks noChangeArrowheads="1"/>
            </p:cNvSpPr>
            <p:nvPr/>
          </p:nvSpPr>
          <p:spPr bwMode="auto">
            <a:xfrm>
              <a:off x="1008"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57" name="Oval 20"/>
            <p:cNvSpPr>
              <a:spLocks noChangeArrowheads="1"/>
            </p:cNvSpPr>
            <p:nvPr/>
          </p:nvSpPr>
          <p:spPr bwMode="auto">
            <a:xfrm>
              <a:off x="946"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58" name="Line 21"/>
            <p:cNvSpPr>
              <a:spLocks noChangeShapeType="1"/>
            </p:cNvSpPr>
            <p:nvPr/>
          </p:nvSpPr>
          <p:spPr bwMode="auto">
            <a:xfrm>
              <a:off x="990" y="127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259" name="Line 22"/>
            <p:cNvSpPr>
              <a:spLocks noChangeShapeType="1"/>
            </p:cNvSpPr>
            <p:nvPr/>
          </p:nvSpPr>
          <p:spPr bwMode="auto">
            <a:xfrm>
              <a:off x="994" y="153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260" name="Line 23"/>
            <p:cNvSpPr>
              <a:spLocks noChangeShapeType="1"/>
            </p:cNvSpPr>
            <p:nvPr/>
          </p:nvSpPr>
          <p:spPr bwMode="auto">
            <a:xfrm>
              <a:off x="944" y="1400"/>
              <a:ext cx="48"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grpSp>
      <p:grpSp>
        <p:nvGrpSpPr>
          <p:cNvPr id="5127" name="Group 24"/>
          <p:cNvGrpSpPr>
            <a:grpSpLocks/>
          </p:cNvGrpSpPr>
          <p:nvPr/>
        </p:nvGrpSpPr>
        <p:grpSpPr bwMode="auto">
          <a:xfrm>
            <a:off x="2243140" y="1203329"/>
            <a:ext cx="250825" cy="415925"/>
            <a:chOff x="944" y="1270"/>
            <a:chExt cx="158" cy="262"/>
          </a:xfrm>
        </p:grpSpPr>
        <p:sp>
          <p:nvSpPr>
            <p:cNvPr id="5251" name="Oval 25"/>
            <p:cNvSpPr>
              <a:spLocks noChangeArrowheads="1"/>
            </p:cNvSpPr>
            <p:nvPr/>
          </p:nvSpPr>
          <p:spPr bwMode="auto">
            <a:xfrm>
              <a:off x="1008"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52" name="Oval 26"/>
            <p:cNvSpPr>
              <a:spLocks noChangeArrowheads="1"/>
            </p:cNvSpPr>
            <p:nvPr/>
          </p:nvSpPr>
          <p:spPr bwMode="auto">
            <a:xfrm>
              <a:off x="946"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53" name="Line 27"/>
            <p:cNvSpPr>
              <a:spLocks noChangeShapeType="1"/>
            </p:cNvSpPr>
            <p:nvPr/>
          </p:nvSpPr>
          <p:spPr bwMode="auto">
            <a:xfrm>
              <a:off x="990" y="127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254" name="Line 28"/>
            <p:cNvSpPr>
              <a:spLocks noChangeShapeType="1"/>
            </p:cNvSpPr>
            <p:nvPr/>
          </p:nvSpPr>
          <p:spPr bwMode="auto">
            <a:xfrm>
              <a:off x="994" y="153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255" name="Line 29"/>
            <p:cNvSpPr>
              <a:spLocks noChangeShapeType="1"/>
            </p:cNvSpPr>
            <p:nvPr/>
          </p:nvSpPr>
          <p:spPr bwMode="auto">
            <a:xfrm>
              <a:off x="944" y="1400"/>
              <a:ext cx="48"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grpSp>
      <p:grpSp>
        <p:nvGrpSpPr>
          <p:cNvPr id="5128" name="Group 30"/>
          <p:cNvGrpSpPr>
            <a:grpSpLocks/>
          </p:cNvGrpSpPr>
          <p:nvPr/>
        </p:nvGrpSpPr>
        <p:grpSpPr bwMode="auto">
          <a:xfrm>
            <a:off x="2532065" y="1203329"/>
            <a:ext cx="250825" cy="415925"/>
            <a:chOff x="944" y="1270"/>
            <a:chExt cx="158" cy="262"/>
          </a:xfrm>
        </p:grpSpPr>
        <p:sp>
          <p:nvSpPr>
            <p:cNvPr id="5246" name="Oval 31"/>
            <p:cNvSpPr>
              <a:spLocks noChangeArrowheads="1"/>
            </p:cNvSpPr>
            <p:nvPr/>
          </p:nvSpPr>
          <p:spPr bwMode="auto">
            <a:xfrm>
              <a:off x="1008"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47" name="Oval 32"/>
            <p:cNvSpPr>
              <a:spLocks noChangeArrowheads="1"/>
            </p:cNvSpPr>
            <p:nvPr/>
          </p:nvSpPr>
          <p:spPr bwMode="auto">
            <a:xfrm>
              <a:off x="946"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48" name="Line 33"/>
            <p:cNvSpPr>
              <a:spLocks noChangeShapeType="1"/>
            </p:cNvSpPr>
            <p:nvPr/>
          </p:nvSpPr>
          <p:spPr bwMode="auto">
            <a:xfrm>
              <a:off x="990" y="127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249" name="Line 34"/>
            <p:cNvSpPr>
              <a:spLocks noChangeShapeType="1"/>
            </p:cNvSpPr>
            <p:nvPr/>
          </p:nvSpPr>
          <p:spPr bwMode="auto">
            <a:xfrm>
              <a:off x="994" y="153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250" name="Line 35"/>
            <p:cNvSpPr>
              <a:spLocks noChangeShapeType="1"/>
            </p:cNvSpPr>
            <p:nvPr/>
          </p:nvSpPr>
          <p:spPr bwMode="auto">
            <a:xfrm>
              <a:off x="944" y="1400"/>
              <a:ext cx="48"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grpSp>
      <p:grpSp>
        <p:nvGrpSpPr>
          <p:cNvPr id="5129" name="Group 36"/>
          <p:cNvGrpSpPr>
            <a:grpSpLocks/>
          </p:cNvGrpSpPr>
          <p:nvPr/>
        </p:nvGrpSpPr>
        <p:grpSpPr bwMode="auto">
          <a:xfrm>
            <a:off x="2846390" y="1200154"/>
            <a:ext cx="250825" cy="415925"/>
            <a:chOff x="944" y="1270"/>
            <a:chExt cx="158" cy="262"/>
          </a:xfrm>
        </p:grpSpPr>
        <p:sp>
          <p:nvSpPr>
            <p:cNvPr id="5241" name="Oval 37"/>
            <p:cNvSpPr>
              <a:spLocks noChangeArrowheads="1"/>
            </p:cNvSpPr>
            <p:nvPr/>
          </p:nvSpPr>
          <p:spPr bwMode="auto">
            <a:xfrm>
              <a:off x="1008"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42" name="Oval 38"/>
            <p:cNvSpPr>
              <a:spLocks noChangeArrowheads="1"/>
            </p:cNvSpPr>
            <p:nvPr/>
          </p:nvSpPr>
          <p:spPr bwMode="auto">
            <a:xfrm>
              <a:off x="946"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43" name="Line 39"/>
            <p:cNvSpPr>
              <a:spLocks noChangeShapeType="1"/>
            </p:cNvSpPr>
            <p:nvPr/>
          </p:nvSpPr>
          <p:spPr bwMode="auto">
            <a:xfrm>
              <a:off x="990" y="127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244" name="Line 40"/>
            <p:cNvSpPr>
              <a:spLocks noChangeShapeType="1"/>
            </p:cNvSpPr>
            <p:nvPr/>
          </p:nvSpPr>
          <p:spPr bwMode="auto">
            <a:xfrm>
              <a:off x="994" y="153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245" name="Line 41"/>
            <p:cNvSpPr>
              <a:spLocks noChangeShapeType="1"/>
            </p:cNvSpPr>
            <p:nvPr/>
          </p:nvSpPr>
          <p:spPr bwMode="auto">
            <a:xfrm>
              <a:off x="944" y="1400"/>
              <a:ext cx="48"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grpSp>
      <p:grpSp>
        <p:nvGrpSpPr>
          <p:cNvPr id="5130" name="Group 42"/>
          <p:cNvGrpSpPr>
            <a:grpSpLocks/>
          </p:cNvGrpSpPr>
          <p:nvPr/>
        </p:nvGrpSpPr>
        <p:grpSpPr bwMode="auto">
          <a:xfrm>
            <a:off x="3148016" y="1201742"/>
            <a:ext cx="249237" cy="415925"/>
            <a:chOff x="944" y="1270"/>
            <a:chExt cx="158" cy="262"/>
          </a:xfrm>
        </p:grpSpPr>
        <p:sp>
          <p:nvSpPr>
            <p:cNvPr id="5236" name="Oval 43"/>
            <p:cNvSpPr>
              <a:spLocks noChangeArrowheads="1"/>
            </p:cNvSpPr>
            <p:nvPr/>
          </p:nvSpPr>
          <p:spPr bwMode="auto">
            <a:xfrm>
              <a:off x="1008"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7" name="Oval 44"/>
            <p:cNvSpPr>
              <a:spLocks noChangeArrowheads="1"/>
            </p:cNvSpPr>
            <p:nvPr/>
          </p:nvSpPr>
          <p:spPr bwMode="auto">
            <a:xfrm>
              <a:off x="946"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8" name="Line 45"/>
            <p:cNvSpPr>
              <a:spLocks noChangeShapeType="1"/>
            </p:cNvSpPr>
            <p:nvPr/>
          </p:nvSpPr>
          <p:spPr bwMode="auto">
            <a:xfrm>
              <a:off x="990" y="127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239" name="Line 46"/>
            <p:cNvSpPr>
              <a:spLocks noChangeShapeType="1"/>
            </p:cNvSpPr>
            <p:nvPr/>
          </p:nvSpPr>
          <p:spPr bwMode="auto">
            <a:xfrm>
              <a:off x="994" y="153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240" name="Line 47"/>
            <p:cNvSpPr>
              <a:spLocks noChangeShapeType="1"/>
            </p:cNvSpPr>
            <p:nvPr/>
          </p:nvSpPr>
          <p:spPr bwMode="auto">
            <a:xfrm>
              <a:off x="944" y="1400"/>
              <a:ext cx="48"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grpSp>
      <p:grpSp>
        <p:nvGrpSpPr>
          <p:cNvPr id="5131" name="Group 48"/>
          <p:cNvGrpSpPr>
            <a:grpSpLocks/>
          </p:cNvGrpSpPr>
          <p:nvPr/>
        </p:nvGrpSpPr>
        <p:grpSpPr bwMode="auto">
          <a:xfrm>
            <a:off x="3436941" y="1201742"/>
            <a:ext cx="249237" cy="415925"/>
            <a:chOff x="944" y="1270"/>
            <a:chExt cx="158" cy="262"/>
          </a:xfrm>
        </p:grpSpPr>
        <p:sp>
          <p:nvSpPr>
            <p:cNvPr id="5231" name="Oval 49"/>
            <p:cNvSpPr>
              <a:spLocks noChangeArrowheads="1"/>
            </p:cNvSpPr>
            <p:nvPr/>
          </p:nvSpPr>
          <p:spPr bwMode="auto">
            <a:xfrm>
              <a:off x="1008"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2" name="Oval 50"/>
            <p:cNvSpPr>
              <a:spLocks noChangeArrowheads="1"/>
            </p:cNvSpPr>
            <p:nvPr/>
          </p:nvSpPr>
          <p:spPr bwMode="auto">
            <a:xfrm>
              <a:off x="946"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3" name="Line 51"/>
            <p:cNvSpPr>
              <a:spLocks noChangeShapeType="1"/>
            </p:cNvSpPr>
            <p:nvPr/>
          </p:nvSpPr>
          <p:spPr bwMode="auto">
            <a:xfrm>
              <a:off x="990" y="127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234" name="Line 52"/>
            <p:cNvSpPr>
              <a:spLocks noChangeShapeType="1"/>
            </p:cNvSpPr>
            <p:nvPr/>
          </p:nvSpPr>
          <p:spPr bwMode="auto">
            <a:xfrm>
              <a:off x="994" y="153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235" name="Line 53"/>
            <p:cNvSpPr>
              <a:spLocks noChangeShapeType="1"/>
            </p:cNvSpPr>
            <p:nvPr/>
          </p:nvSpPr>
          <p:spPr bwMode="auto">
            <a:xfrm>
              <a:off x="944" y="1400"/>
              <a:ext cx="48"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grpSp>
      <p:grpSp>
        <p:nvGrpSpPr>
          <p:cNvPr id="5132" name="Group 54"/>
          <p:cNvGrpSpPr>
            <a:grpSpLocks/>
          </p:cNvGrpSpPr>
          <p:nvPr/>
        </p:nvGrpSpPr>
        <p:grpSpPr bwMode="auto">
          <a:xfrm>
            <a:off x="3749677" y="1198567"/>
            <a:ext cx="250825" cy="415925"/>
            <a:chOff x="944" y="1270"/>
            <a:chExt cx="158" cy="262"/>
          </a:xfrm>
        </p:grpSpPr>
        <p:sp>
          <p:nvSpPr>
            <p:cNvPr id="5226" name="Oval 55"/>
            <p:cNvSpPr>
              <a:spLocks noChangeArrowheads="1"/>
            </p:cNvSpPr>
            <p:nvPr/>
          </p:nvSpPr>
          <p:spPr bwMode="auto">
            <a:xfrm>
              <a:off x="1008"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7" name="Oval 56"/>
            <p:cNvSpPr>
              <a:spLocks noChangeArrowheads="1"/>
            </p:cNvSpPr>
            <p:nvPr/>
          </p:nvSpPr>
          <p:spPr bwMode="auto">
            <a:xfrm>
              <a:off x="946"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8" name="Line 57"/>
            <p:cNvSpPr>
              <a:spLocks noChangeShapeType="1"/>
            </p:cNvSpPr>
            <p:nvPr/>
          </p:nvSpPr>
          <p:spPr bwMode="auto">
            <a:xfrm>
              <a:off x="990" y="127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229" name="Line 58"/>
            <p:cNvSpPr>
              <a:spLocks noChangeShapeType="1"/>
            </p:cNvSpPr>
            <p:nvPr/>
          </p:nvSpPr>
          <p:spPr bwMode="auto">
            <a:xfrm>
              <a:off x="994" y="153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230" name="Line 59"/>
            <p:cNvSpPr>
              <a:spLocks noChangeShapeType="1"/>
            </p:cNvSpPr>
            <p:nvPr/>
          </p:nvSpPr>
          <p:spPr bwMode="auto">
            <a:xfrm>
              <a:off x="944" y="1400"/>
              <a:ext cx="48"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grpSp>
      <p:grpSp>
        <p:nvGrpSpPr>
          <p:cNvPr id="5133" name="Group 60"/>
          <p:cNvGrpSpPr>
            <a:grpSpLocks/>
          </p:cNvGrpSpPr>
          <p:nvPr/>
        </p:nvGrpSpPr>
        <p:grpSpPr bwMode="auto">
          <a:xfrm>
            <a:off x="4086227" y="1200154"/>
            <a:ext cx="250825" cy="415925"/>
            <a:chOff x="944" y="1270"/>
            <a:chExt cx="158" cy="262"/>
          </a:xfrm>
        </p:grpSpPr>
        <p:sp>
          <p:nvSpPr>
            <p:cNvPr id="5221" name="Oval 61"/>
            <p:cNvSpPr>
              <a:spLocks noChangeArrowheads="1"/>
            </p:cNvSpPr>
            <p:nvPr/>
          </p:nvSpPr>
          <p:spPr bwMode="auto">
            <a:xfrm>
              <a:off x="1008"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2" name="Oval 62"/>
            <p:cNvSpPr>
              <a:spLocks noChangeArrowheads="1"/>
            </p:cNvSpPr>
            <p:nvPr/>
          </p:nvSpPr>
          <p:spPr bwMode="auto">
            <a:xfrm>
              <a:off x="946"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3" name="Line 63"/>
            <p:cNvSpPr>
              <a:spLocks noChangeShapeType="1"/>
            </p:cNvSpPr>
            <p:nvPr/>
          </p:nvSpPr>
          <p:spPr bwMode="auto">
            <a:xfrm>
              <a:off x="990" y="127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224" name="Line 64"/>
            <p:cNvSpPr>
              <a:spLocks noChangeShapeType="1"/>
            </p:cNvSpPr>
            <p:nvPr/>
          </p:nvSpPr>
          <p:spPr bwMode="auto">
            <a:xfrm>
              <a:off x="994" y="153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225" name="Line 65"/>
            <p:cNvSpPr>
              <a:spLocks noChangeShapeType="1"/>
            </p:cNvSpPr>
            <p:nvPr/>
          </p:nvSpPr>
          <p:spPr bwMode="auto">
            <a:xfrm>
              <a:off x="944" y="1400"/>
              <a:ext cx="48"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grpSp>
      <p:grpSp>
        <p:nvGrpSpPr>
          <p:cNvPr id="5134" name="Group 66"/>
          <p:cNvGrpSpPr>
            <a:grpSpLocks/>
          </p:cNvGrpSpPr>
          <p:nvPr/>
        </p:nvGrpSpPr>
        <p:grpSpPr bwMode="auto">
          <a:xfrm>
            <a:off x="4375152" y="1200154"/>
            <a:ext cx="250825" cy="415925"/>
            <a:chOff x="944" y="1270"/>
            <a:chExt cx="158" cy="262"/>
          </a:xfrm>
        </p:grpSpPr>
        <p:sp>
          <p:nvSpPr>
            <p:cNvPr id="5216" name="Oval 67"/>
            <p:cNvSpPr>
              <a:spLocks noChangeArrowheads="1"/>
            </p:cNvSpPr>
            <p:nvPr/>
          </p:nvSpPr>
          <p:spPr bwMode="auto">
            <a:xfrm>
              <a:off x="1008"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17" name="Oval 68"/>
            <p:cNvSpPr>
              <a:spLocks noChangeArrowheads="1"/>
            </p:cNvSpPr>
            <p:nvPr/>
          </p:nvSpPr>
          <p:spPr bwMode="auto">
            <a:xfrm>
              <a:off x="946"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18" name="Line 69"/>
            <p:cNvSpPr>
              <a:spLocks noChangeShapeType="1"/>
            </p:cNvSpPr>
            <p:nvPr/>
          </p:nvSpPr>
          <p:spPr bwMode="auto">
            <a:xfrm>
              <a:off x="990" y="127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219" name="Line 70"/>
            <p:cNvSpPr>
              <a:spLocks noChangeShapeType="1"/>
            </p:cNvSpPr>
            <p:nvPr/>
          </p:nvSpPr>
          <p:spPr bwMode="auto">
            <a:xfrm>
              <a:off x="994" y="153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220" name="Line 71"/>
            <p:cNvSpPr>
              <a:spLocks noChangeShapeType="1"/>
            </p:cNvSpPr>
            <p:nvPr/>
          </p:nvSpPr>
          <p:spPr bwMode="auto">
            <a:xfrm>
              <a:off x="944" y="1400"/>
              <a:ext cx="48"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grpSp>
      <p:grpSp>
        <p:nvGrpSpPr>
          <p:cNvPr id="5135" name="Group 72"/>
          <p:cNvGrpSpPr>
            <a:grpSpLocks/>
          </p:cNvGrpSpPr>
          <p:nvPr/>
        </p:nvGrpSpPr>
        <p:grpSpPr bwMode="auto">
          <a:xfrm>
            <a:off x="4689478" y="1196979"/>
            <a:ext cx="250825" cy="415925"/>
            <a:chOff x="944" y="1270"/>
            <a:chExt cx="158" cy="262"/>
          </a:xfrm>
        </p:grpSpPr>
        <p:sp>
          <p:nvSpPr>
            <p:cNvPr id="5211" name="Oval 73"/>
            <p:cNvSpPr>
              <a:spLocks noChangeArrowheads="1"/>
            </p:cNvSpPr>
            <p:nvPr/>
          </p:nvSpPr>
          <p:spPr bwMode="auto">
            <a:xfrm>
              <a:off x="1008"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12" name="Oval 74"/>
            <p:cNvSpPr>
              <a:spLocks noChangeArrowheads="1"/>
            </p:cNvSpPr>
            <p:nvPr/>
          </p:nvSpPr>
          <p:spPr bwMode="auto">
            <a:xfrm>
              <a:off x="946"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13" name="Line 75"/>
            <p:cNvSpPr>
              <a:spLocks noChangeShapeType="1"/>
            </p:cNvSpPr>
            <p:nvPr/>
          </p:nvSpPr>
          <p:spPr bwMode="auto">
            <a:xfrm>
              <a:off x="990" y="127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214" name="Line 76"/>
            <p:cNvSpPr>
              <a:spLocks noChangeShapeType="1"/>
            </p:cNvSpPr>
            <p:nvPr/>
          </p:nvSpPr>
          <p:spPr bwMode="auto">
            <a:xfrm>
              <a:off x="994" y="153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215" name="Line 77"/>
            <p:cNvSpPr>
              <a:spLocks noChangeShapeType="1"/>
            </p:cNvSpPr>
            <p:nvPr/>
          </p:nvSpPr>
          <p:spPr bwMode="auto">
            <a:xfrm>
              <a:off x="944" y="1400"/>
              <a:ext cx="48"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grpSp>
      <p:grpSp>
        <p:nvGrpSpPr>
          <p:cNvPr id="5136" name="Group 78"/>
          <p:cNvGrpSpPr>
            <a:grpSpLocks/>
          </p:cNvGrpSpPr>
          <p:nvPr/>
        </p:nvGrpSpPr>
        <p:grpSpPr bwMode="auto">
          <a:xfrm>
            <a:off x="5037140" y="1206504"/>
            <a:ext cx="250825" cy="415925"/>
            <a:chOff x="944" y="1270"/>
            <a:chExt cx="158" cy="262"/>
          </a:xfrm>
        </p:grpSpPr>
        <p:sp>
          <p:nvSpPr>
            <p:cNvPr id="5206" name="Oval 79"/>
            <p:cNvSpPr>
              <a:spLocks noChangeArrowheads="1"/>
            </p:cNvSpPr>
            <p:nvPr/>
          </p:nvSpPr>
          <p:spPr bwMode="auto">
            <a:xfrm>
              <a:off x="1008"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07" name="Oval 80"/>
            <p:cNvSpPr>
              <a:spLocks noChangeArrowheads="1"/>
            </p:cNvSpPr>
            <p:nvPr/>
          </p:nvSpPr>
          <p:spPr bwMode="auto">
            <a:xfrm>
              <a:off x="946"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08" name="Line 81"/>
            <p:cNvSpPr>
              <a:spLocks noChangeShapeType="1"/>
            </p:cNvSpPr>
            <p:nvPr/>
          </p:nvSpPr>
          <p:spPr bwMode="auto">
            <a:xfrm>
              <a:off x="990" y="127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209" name="Line 82"/>
            <p:cNvSpPr>
              <a:spLocks noChangeShapeType="1"/>
            </p:cNvSpPr>
            <p:nvPr/>
          </p:nvSpPr>
          <p:spPr bwMode="auto">
            <a:xfrm>
              <a:off x="994" y="153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210" name="Line 83"/>
            <p:cNvSpPr>
              <a:spLocks noChangeShapeType="1"/>
            </p:cNvSpPr>
            <p:nvPr/>
          </p:nvSpPr>
          <p:spPr bwMode="auto">
            <a:xfrm>
              <a:off x="944" y="1400"/>
              <a:ext cx="48"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grpSp>
      <p:grpSp>
        <p:nvGrpSpPr>
          <p:cNvPr id="5137" name="Group 84"/>
          <p:cNvGrpSpPr>
            <a:grpSpLocks/>
          </p:cNvGrpSpPr>
          <p:nvPr/>
        </p:nvGrpSpPr>
        <p:grpSpPr bwMode="auto">
          <a:xfrm>
            <a:off x="5326065" y="1206504"/>
            <a:ext cx="250825" cy="415925"/>
            <a:chOff x="944" y="1270"/>
            <a:chExt cx="158" cy="262"/>
          </a:xfrm>
        </p:grpSpPr>
        <p:sp>
          <p:nvSpPr>
            <p:cNvPr id="5201" name="Oval 85"/>
            <p:cNvSpPr>
              <a:spLocks noChangeArrowheads="1"/>
            </p:cNvSpPr>
            <p:nvPr/>
          </p:nvSpPr>
          <p:spPr bwMode="auto">
            <a:xfrm>
              <a:off x="1008"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02" name="Oval 86"/>
            <p:cNvSpPr>
              <a:spLocks noChangeArrowheads="1"/>
            </p:cNvSpPr>
            <p:nvPr/>
          </p:nvSpPr>
          <p:spPr bwMode="auto">
            <a:xfrm>
              <a:off x="946"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03" name="Line 87"/>
            <p:cNvSpPr>
              <a:spLocks noChangeShapeType="1"/>
            </p:cNvSpPr>
            <p:nvPr/>
          </p:nvSpPr>
          <p:spPr bwMode="auto">
            <a:xfrm>
              <a:off x="990" y="127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204" name="Line 88"/>
            <p:cNvSpPr>
              <a:spLocks noChangeShapeType="1"/>
            </p:cNvSpPr>
            <p:nvPr/>
          </p:nvSpPr>
          <p:spPr bwMode="auto">
            <a:xfrm>
              <a:off x="994" y="153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205" name="Line 89"/>
            <p:cNvSpPr>
              <a:spLocks noChangeShapeType="1"/>
            </p:cNvSpPr>
            <p:nvPr/>
          </p:nvSpPr>
          <p:spPr bwMode="auto">
            <a:xfrm>
              <a:off x="944" y="1400"/>
              <a:ext cx="48"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grpSp>
      <p:grpSp>
        <p:nvGrpSpPr>
          <p:cNvPr id="5138" name="Group 90"/>
          <p:cNvGrpSpPr>
            <a:grpSpLocks/>
          </p:cNvGrpSpPr>
          <p:nvPr/>
        </p:nvGrpSpPr>
        <p:grpSpPr bwMode="auto">
          <a:xfrm>
            <a:off x="5640388" y="1203329"/>
            <a:ext cx="252412" cy="415925"/>
            <a:chOff x="944" y="1270"/>
            <a:chExt cx="158" cy="262"/>
          </a:xfrm>
        </p:grpSpPr>
        <p:sp>
          <p:nvSpPr>
            <p:cNvPr id="5196" name="Oval 91"/>
            <p:cNvSpPr>
              <a:spLocks noChangeArrowheads="1"/>
            </p:cNvSpPr>
            <p:nvPr/>
          </p:nvSpPr>
          <p:spPr bwMode="auto">
            <a:xfrm>
              <a:off x="1008"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97" name="Oval 92"/>
            <p:cNvSpPr>
              <a:spLocks noChangeArrowheads="1"/>
            </p:cNvSpPr>
            <p:nvPr/>
          </p:nvSpPr>
          <p:spPr bwMode="auto">
            <a:xfrm>
              <a:off x="946"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98" name="Line 93"/>
            <p:cNvSpPr>
              <a:spLocks noChangeShapeType="1"/>
            </p:cNvSpPr>
            <p:nvPr/>
          </p:nvSpPr>
          <p:spPr bwMode="auto">
            <a:xfrm>
              <a:off x="990" y="127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199" name="Line 94"/>
            <p:cNvSpPr>
              <a:spLocks noChangeShapeType="1"/>
            </p:cNvSpPr>
            <p:nvPr/>
          </p:nvSpPr>
          <p:spPr bwMode="auto">
            <a:xfrm>
              <a:off x="994" y="153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200" name="Line 95"/>
            <p:cNvSpPr>
              <a:spLocks noChangeShapeType="1"/>
            </p:cNvSpPr>
            <p:nvPr/>
          </p:nvSpPr>
          <p:spPr bwMode="auto">
            <a:xfrm>
              <a:off x="944" y="1400"/>
              <a:ext cx="48"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grpSp>
      <p:grpSp>
        <p:nvGrpSpPr>
          <p:cNvPr id="5139" name="Group 96"/>
          <p:cNvGrpSpPr>
            <a:grpSpLocks/>
          </p:cNvGrpSpPr>
          <p:nvPr/>
        </p:nvGrpSpPr>
        <p:grpSpPr bwMode="auto">
          <a:xfrm>
            <a:off x="5976940" y="1204917"/>
            <a:ext cx="250825" cy="415925"/>
            <a:chOff x="944" y="1270"/>
            <a:chExt cx="158" cy="262"/>
          </a:xfrm>
        </p:grpSpPr>
        <p:sp>
          <p:nvSpPr>
            <p:cNvPr id="5191" name="Oval 97"/>
            <p:cNvSpPr>
              <a:spLocks noChangeArrowheads="1"/>
            </p:cNvSpPr>
            <p:nvPr/>
          </p:nvSpPr>
          <p:spPr bwMode="auto">
            <a:xfrm>
              <a:off x="1008"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92" name="Oval 98"/>
            <p:cNvSpPr>
              <a:spLocks noChangeArrowheads="1"/>
            </p:cNvSpPr>
            <p:nvPr/>
          </p:nvSpPr>
          <p:spPr bwMode="auto">
            <a:xfrm>
              <a:off x="946"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93" name="Line 99"/>
            <p:cNvSpPr>
              <a:spLocks noChangeShapeType="1"/>
            </p:cNvSpPr>
            <p:nvPr/>
          </p:nvSpPr>
          <p:spPr bwMode="auto">
            <a:xfrm>
              <a:off x="990" y="127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194" name="Line 100"/>
            <p:cNvSpPr>
              <a:spLocks noChangeShapeType="1"/>
            </p:cNvSpPr>
            <p:nvPr/>
          </p:nvSpPr>
          <p:spPr bwMode="auto">
            <a:xfrm>
              <a:off x="994" y="153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195" name="Line 101"/>
            <p:cNvSpPr>
              <a:spLocks noChangeShapeType="1"/>
            </p:cNvSpPr>
            <p:nvPr/>
          </p:nvSpPr>
          <p:spPr bwMode="auto">
            <a:xfrm>
              <a:off x="944" y="1400"/>
              <a:ext cx="48"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grpSp>
      <p:grpSp>
        <p:nvGrpSpPr>
          <p:cNvPr id="5140" name="Group 102"/>
          <p:cNvGrpSpPr>
            <a:grpSpLocks/>
          </p:cNvGrpSpPr>
          <p:nvPr/>
        </p:nvGrpSpPr>
        <p:grpSpPr bwMode="auto">
          <a:xfrm>
            <a:off x="6265865" y="1204917"/>
            <a:ext cx="250825" cy="415925"/>
            <a:chOff x="944" y="1270"/>
            <a:chExt cx="158" cy="262"/>
          </a:xfrm>
        </p:grpSpPr>
        <p:sp>
          <p:nvSpPr>
            <p:cNvPr id="5186" name="Oval 103"/>
            <p:cNvSpPr>
              <a:spLocks noChangeArrowheads="1"/>
            </p:cNvSpPr>
            <p:nvPr/>
          </p:nvSpPr>
          <p:spPr bwMode="auto">
            <a:xfrm>
              <a:off x="1008"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87" name="Oval 104"/>
            <p:cNvSpPr>
              <a:spLocks noChangeArrowheads="1"/>
            </p:cNvSpPr>
            <p:nvPr/>
          </p:nvSpPr>
          <p:spPr bwMode="auto">
            <a:xfrm>
              <a:off x="946"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88" name="Line 105"/>
            <p:cNvSpPr>
              <a:spLocks noChangeShapeType="1"/>
            </p:cNvSpPr>
            <p:nvPr/>
          </p:nvSpPr>
          <p:spPr bwMode="auto">
            <a:xfrm>
              <a:off x="990" y="127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189" name="Line 106"/>
            <p:cNvSpPr>
              <a:spLocks noChangeShapeType="1"/>
            </p:cNvSpPr>
            <p:nvPr/>
          </p:nvSpPr>
          <p:spPr bwMode="auto">
            <a:xfrm>
              <a:off x="994" y="153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190" name="Line 107"/>
            <p:cNvSpPr>
              <a:spLocks noChangeShapeType="1"/>
            </p:cNvSpPr>
            <p:nvPr/>
          </p:nvSpPr>
          <p:spPr bwMode="auto">
            <a:xfrm>
              <a:off x="944" y="1400"/>
              <a:ext cx="48"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grpSp>
      <p:grpSp>
        <p:nvGrpSpPr>
          <p:cNvPr id="5141" name="Group 108"/>
          <p:cNvGrpSpPr>
            <a:grpSpLocks/>
          </p:cNvGrpSpPr>
          <p:nvPr/>
        </p:nvGrpSpPr>
        <p:grpSpPr bwMode="auto">
          <a:xfrm>
            <a:off x="6580190" y="1201742"/>
            <a:ext cx="250825" cy="415925"/>
            <a:chOff x="944" y="1270"/>
            <a:chExt cx="158" cy="262"/>
          </a:xfrm>
        </p:grpSpPr>
        <p:sp>
          <p:nvSpPr>
            <p:cNvPr id="5181" name="Oval 109"/>
            <p:cNvSpPr>
              <a:spLocks noChangeArrowheads="1"/>
            </p:cNvSpPr>
            <p:nvPr/>
          </p:nvSpPr>
          <p:spPr bwMode="auto">
            <a:xfrm>
              <a:off x="1008"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82" name="Oval 110"/>
            <p:cNvSpPr>
              <a:spLocks noChangeArrowheads="1"/>
            </p:cNvSpPr>
            <p:nvPr/>
          </p:nvSpPr>
          <p:spPr bwMode="auto">
            <a:xfrm>
              <a:off x="946"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83" name="Line 111"/>
            <p:cNvSpPr>
              <a:spLocks noChangeShapeType="1"/>
            </p:cNvSpPr>
            <p:nvPr/>
          </p:nvSpPr>
          <p:spPr bwMode="auto">
            <a:xfrm>
              <a:off x="990" y="127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184" name="Line 112"/>
            <p:cNvSpPr>
              <a:spLocks noChangeShapeType="1"/>
            </p:cNvSpPr>
            <p:nvPr/>
          </p:nvSpPr>
          <p:spPr bwMode="auto">
            <a:xfrm>
              <a:off x="994" y="153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185" name="Line 113"/>
            <p:cNvSpPr>
              <a:spLocks noChangeShapeType="1"/>
            </p:cNvSpPr>
            <p:nvPr/>
          </p:nvSpPr>
          <p:spPr bwMode="auto">
            <a:xfrm>
              <a:off x="944" y="1400"/>
              <a:ext cx="48"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grpSp>
      <p:grpSp>
        <p:nvGrpSpPr>
          <p:cNvPr id="5142" name="Group 114"/>
          <p:cNvGrpSpPr>
            <a:grpSpLocks/>
          </p:cNvGrpSpPr>
          <p:nvPr/>
        </p:nvGrpSpPr>
        <p:grpSpPr bwMode="auto">
          <a:xfrm>
            <a:off x="6880227" y="1203329"/>
            <a:ext cx="250825" cy="415925"/>
            <a:chOff x="944" y="1270"/>
            <a:chExt cx="158" cy="262"/>
          </a:xfrm>
        </p:grpSpPr>
        <p:sp>
          <p:nvSpPr>
            <p:cNvPr id="5176" name="Oval 115"/>
            <p:cNvSpPr>
              <a:spLocks noChangeArrowheads="1"/>
            </p:cNvSpPr>
            <p:nvPr/>
          </p:nvSpPr>
          <p:spPr bwMode="auto">
            <a:xfrm>
              <a:off x="1008"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77" name="Oval 116"/>
            <p:cNvSpPr>
              <a:spLocks noChangeArrowheads="1"/>
            </p:cNvSpPr>
            <p:nvPr/>
          </p:nvSpPr>
          <p:spPr bwMode="auto">
            <a:xfrm>
              <a:off x="946"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78" name="Line 117"/>
            <p:cNvSpPr>
              <a:spLocks noChangeShapeType="1"/>
            </p:cNvSpPr>
            <p:nvPr/>
          </p:nvSpPr>
          <p:spPr bwMode="auto">
            <a:xfrm>
              <a:off x="990" y="127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179" name="Line 118"/>
            <p:cNvSpPr>
              <a:spLocks noChangeShapeType="1"/>
            </p:cNvSpPr>
            <p:nvPr/>
          </p:nvSpPr>
          <p:spPr bwMode="auto">
            <a:xfrm>
              <a:off x="994" y="153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180" name="Line 119"/>
            <p:cNvSpPr>
              <a:spLocks noChangeShapeType="1"/>
            </p:cNvSpPr>
            <p:nvPr/>
          </p:nvSpPr>
          <p:spPr bwMode="auto">
            <a:xfrm>
              <a:off x="944" y="1400"/>
              <a:ext cx="48"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grpSp>
      <p:grpSp>
        <p:nvGrpSpPr>
          <p:cNvPr id="5143" name="Group 120"/>
          <p:cNvGrpSpPr>
            <a:grpSpLocks/>
          </p:cNvGrpSpPr>
          <p:nvPr/>
        </p:nvGrpSpPr>
        <p:grpSpPr bwMode="auto">
          <a:xfrm>
            <a:off x="7169152" y="1203329"/>
            <a:ext cx="250825" cy="415925"/>
            <a:chOff x="944" y="1270"/>
            <a:chExt cx="158" cy="262"/>
          </a:xfrm>
        </p:grpSpPr>
        <p:sp>
          <p:nvSpPr>
            <p:cNvPr id="5171" name="Oval 121"/>
            <p:cNvSpPr>
              <a:spLocks noChangeArrowheads="1"/>
            </p:cNvSpPr>
            <p:nvPr/>
          </p:nvSpPr>
          <p:spPr bwMode="auto">
            <a:xfrm>
              <a:off x="1008"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72" name="Oval 122"/>
            <p:cNvSpPr>
              <a:spLocks noChangeArrowheads="1"/>
            </p:cNvSpPr>
            <p:nvPr/>
          </p:nvSpPr>
          <p:spPr bwMode="auto">
            <a:xfrm>
              <a:off x="946"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73" name="Line 123"/>
            <p:cNvSpPr>
              <a:spLocks noChangeShapeType="1"/>
            </p:cNvSpPr>
            <p:nvPr/>
          </p:nvSpPr>
          <p:spPr bwMode="auto">
            <a:xfrm>
              <a:off x="990" y="127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174" name="Line 124"/>
            <p:cNvSpPr>
              <a:spLocks noChangeShapeType="1"/>
            </p:cNvSpPr>
            <p:nvPr/>
          </p:nvSpPr>
          <p:spPr bwMode="auto">
            <a:xfrm>
              <a:off x="994" y="153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175" name="Line 125"/>
            <p:cNvSpPr>
              <a:spLocks noChangeShapeType="1"/>
            </p:cNvSpPr>
            <p:nvPr/>
          </p:nvSpPr>
          <p:spPr bwMode="auto">
            <a:xfrm>
              <a:off x="944" y="1400"/>
              <a:ext cx="48"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grpSp>
      <p:grpSp>
        <p:nvGrpSpPr>
          <p:cNvPr id="5144" name="Group 126"/>
          <p:cNvGrpSpPr>
            <a:grpSpLocks/>
          </p:cNvGrpSpPr>
          <p:nvPr/>
        </p:nvGrpSpPr>
        <p:grpSpPr bwMode="auto">
          <a:xfrm>
            <a:off x="7483477" y="1200154"/>
            <a:ext cx="250825" cy="415925"/>
            <a:chOff x="944" y="1270"/>
            <a:chExt cx="158" cy="262"/>
          </a:xfrm>
        </p:grpSpPr>
        <p:sp>
          <p:nvSpPr>
            <p:cNvPr id="5166" name="Oval 127"/>
            <p:cNvSpPr>
              <a:spLocks noChangeArrowheads="1"/>
            </p:cNvSpPr>
            <p:nvPr/>
          </p:nvSpPr>
          <p:spPr bwMode="auto">
            <a:xfrm>
              <a:off x="1008"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67" name="Oval 128"/>
            <p:cNvSpPr>
              <a:spLocks noChangeArrowheads="1"/>
            </p:cNvSpPr>
            <p:nvPr/>
          </p:nvSpPr>
          <p:spPr bwMode="auto">
            <a:xfrm>
              <a:off x="946"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68" name="Line 129"/>
            <p:cNvSpPr>
              <a:spLocks noChangeShapeType="1"/>
            </p:cNvSpPr>
            <p:nvPr/>
          </p:nvSpPr>
          <p:spPr bwMode="auto">
            <a:xfrm>
              <a:off x="990" y="127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169" name="Line 130"/>
            <p:cNvSpPr>
              <a:spLocks noChangeShapeType="1"/>
            </p:cNvSpPr>
            <p:nvPr/>
          </p:nvSpPr>
          <p:spPr bwMode="auto">
            <a:xfrm>
              <a:off x="994" y="153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170" name="Line 131"/>
            <p:cNvSpPr>
              <a:spLocks noChangeShapeType="1"/>
            </p:cNvSpPr>
            <p:nvPr/>
          </p:nvSpPr>
          <p:spPr bwMode="auto">
            <a:xfrm>
              <a:off x="944" y="1400"/>
              <a:ext cx="48"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grpSp>
      <p:grpSp>
        <p:nvGrpSpPr>
          <p:cNvPr id="5145" name="Group 132"/>
          <p:cNvGrpSpPr>
            <a:grpSpLocks/>
          </p:cNvGrpSpPr>
          <p:nvPr/>
        </p:nvGrpSpPr>
        <p:grpSpPr bwMode="auto">
          <a:xfrm>
            <a:off x="7820027" y="1201742"/>
            <a:ext cx="250825" cy="415925"/>
            <a:chOff x="944" y="1270"/>
            <a:chExt cx="158" cy="262"/>
          </a:xfrm>
        </p:grpSpPr>
        <p:sp>
          <p:nvSpPr>
            <p:cNvPr id="5161" name="Oval 133"/>
            <p:cNvSpPr>
              <a:spLocks noChangeArrowheads="1"/>
            </p:cNvSpPr>
            <p:nvPr/>
          </p:nvSpPr>
          <p:spPr bwMode="auto">
            <a:xfrm>
              <a:off x="1008"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62" name="Oval 134"/>
            <p:cNvSpPr>
              <a:spLocks noChangeArrowheads="1"/>
            </p:cNvSpPr>
            <p:nvPr/>
          </p:nvSpPr>
          <p:spPr bwMode="auto">
            <a:xfrm>
              <a:off x="946"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63" name="Line 135"/>
            <p:cNvSpPr>
              <a:spLocks noChangeShapeType="1"/>
            </p:cNvSpPr>
            <p:nvPr/>
          </p:nvSpPr>
          <p:spPr bwMode="auto">
            <a:xfrm>
              <a:off x="990" y="127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164" name="Line 136"/>
            <p:cNvSpPr>
              <a:spLocks noChangeShapeType="1"/>
            </p:cNvSpPr>
            <p:nvPr/>
          </p:nvSpPr>
          <p:spPr bwMode="auto">
            <a:xfrm>
              <a:off x="994" y="153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165" name="Line 137"/>
            <p:cNvSpPr>
              <a:spLocks noChangeShapeType="1"/>
            </p:cNvSpPr>
            <p:nvPr/>
          </p:nvSpPr>
          <p:spPr bwMode="auto">
            <a:xfrm>
              <a:off x="944" y="1400"/>
              <a:ext cx="48"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grpSp>
      <p:grpSp>
        <p:nvGrpSpPr>
          <p:cNvPr id="5146" name="Group 138"/>
          <p:cNvGrpSpPr>
            <a:grpSpLocks/>
          </p:cNvGrpSpPr>
          <p:nvPr/>
        </p:nvGrpSpPr>
        <p:grpSpPr bwMode="auto">
          <a:xfrm>
            <a:off x="8108952" y="1201742"/>
            <a:ext cx="250825" cy="415925"/>
            <a:chOff x="944" y="1270"/>
            <a:chExt cx="158" cy="262"/>
          </a:xfrm>
        </p:grpSpPr>
        <p:sp>
          <p:nvSpPr>
            <p:cNvPr id="5156" name="Oval 139"/>
            <p:cNvSpPr>
              <a:spLocks noChangeArrowheads="1"/>
            </p:cNvSpPr>
            <p:nvPr/>
          </p:nvSpPr>
          <p:spPr bwMode="auto">
            <a:xfrm>
              <a:off x="1008"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57" name="Oval 140"/>
            <p:cNvSpPr>
              <a:spLocks noChangeArrowheads="1"/>
            </p:cNvSpPr>
            <p:nvPr/>
          </p:nvSpPr>
          <p:spPr bwMode="auto">
            <a:xfrm>
              <a:off x="946"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58" name="Line 141"/>
            <p:cNvSpPr>
              <a:spLocks noChangeShapeType="1"/>
            </p:cNvSpPr>
            <p:nvPr/>
          </p:nvSpPr>
          <p:spPr bwMode="auto">
            <a:xfrm>
              <a:off x="990" y="127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159" name="Line 142"/>
            <p:cNvSpPr>
              <a:spLocks noChangeShapeType="1"/>
            </p:cNvSpPr>
            <p:nvPr/>
          </p:nvSpPr>
          <p:spPr bwMode="auto">
            <a:xfrm>
              <a:off x="994" y="153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160" name="Line 143"/>
            <p:cNvSpPr>
              <a:spLocks noChangeShapeType="1"/>
            </p:cNvSpPr>
            <p:nvPr/>
          </p:nvSpPr>
          <p:spPr bwMode="auto">
            <a:xfrm>
              <a:off x="944" y="1400"/>
              <a:ext cx="48"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grpSp>
      <p:grpSp>
        <p:nvGrpSpPr>
          <p:cNvPr id="5147" name="Group 144"/>
          <p:cNvGrpSpPr>
            <a:grpSpLocks/>
          </p:cNvGrpSpPr>
          <p:nvPr/>
        </p:nvGrpSpPr>
        <p:grpSpPr bwMode="auto">
          <a:xfrm>
            <a:off x="8423277" y="1198567"/>
            <a:ext cx="250825" cy="415925"/>
            <a:chOff x="944" y="1270"/>
            <a:chExt cx="158" cy="262"/>
          </a:xfrm>
        </p:grpSpPr>
        <p:sp>
          <p:nvSpPr>
            <p:cNvPr id="5151" name="Oval 145"/>
            <p:cNvSpPr>
              <a:spLocks noChangeArrowheads="1"/>
            </p:cNvSpPr>
            <p:nvPr/>
          </p:nvSpPr>
          <p:spPr bwMode="auto">
            <a:xfrm>
              <a:off x="1008"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52" name="Oval 146"/>
            <p:cNvSpPr>
              <a:spLocks noChangeArrowheads="1"/>
            </p:cNvSpPr>
            <p:nvPr/>
          </p:nvSpPr>
          <p:spPr bwMode="auto">
            <a:xfrm>
              <a:off x="946" y="1270"/>
              <a:ext cx="94" cy="262"/>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53" name="Line 147"/>
            <p:cNvSpPr>
              <a:spLocks noChangeShapeType="1"/>
            </p:cNvSpPr>
            <p:nvPr/>
          </p:nvSpPr>
          <p:spPr bwMode="auto">
            <a:xfrm>
              <a:off x="990" y="127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154" name="Line 148"/>
            <p:cNvSpPr>
              <a:spLocks noChangeShapeType="1"/>
            </p:cNvSpPr>
            <p:nvPr/>
          </p:nvSpPr>
          <p:spPr bwMode="auto">
            <a:xfrm>
              <a:off x="994" y="1530"/>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5155" name="Line 149"/>
            <p:cNvSpPr>
              <a:spLocks noChangeShapeType="1"/>
            </p:cNvSpPr>
            <p:nvPr/>
          </p:nvSpPr>
          <p:spPr bwMode="auto">
            <a:xfrm>
              <a:off x="944" y="1400"/>
              <a:ext cx="48"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grpSp>
      <p:sp>
        <p:nvSpPr>
          <p:cNvPr id="5149" name="Text Box 151"/>
          <p:cNvSpPr txBox="1">
            <a:spLocks noChangeArrowheads="1"/>
          </p:cNvSpPr>
          <p:nvPr/>
        </p:nvSpPr>
        <p:spPr bwMode="auto">
          <a:xfrm>
            <a:off x="196849" y="3302004"/>
            <a:ext cx="3665539" cy="255454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r>
              <a:rPr lang="de-DE" b="0" dirty="0">
                <a:solidFill>
                  <a:schemeClr val="tx1"/>
                </a:solidFill>
                <a:latin typeface="Arial" charset="0"/>
              </a:rPr>
              <a:t>SLAC (Stanford Linear Accelerator), </a:t>
            </a:r>
            <a:r>
              <a:rPr lang="de-DE" b="0" dirty="0" smtClean="0">
                <a:solidFill>
                  <a:schemeClr val="tx1"/>
                </a:solidFill>
                <a:latin typeface="Arial" charset="0"/>
              </a:rPr>
              <a:t>with a length of   2 miles– </a:t>
            </a:r>
            <a:r>
              <a:rPr lang="de-DE" b="0" dirty="0">
                <a:solidFill>
                  <a:schemeClr val="tx1"/>
                </a:solidFill>
                <a:latin typeface="Arial" charset="0"/>
              </a:rPr>
              <a:t>Palo Alto </a:t>
            </a:r>
            <a:r>
              <a:rPr lang="de-DE" b="0" dirty="0" smtClean="0">
                <a:solidFill>
                  <a:schemeClr val="tx1"/>
                </a:solidFill>
                <a:latin typeface="Arial" charset="0"/>
              </a:rPr>
              <a:t>close to </a:t>
            </a:r>
            <a:r>
              <a:rPr lang="de-DE" b="0" dirty="0">
                <a:solidFill>
                  <a:schemeClr val="tx1"/>
                </a:solidFill>
                <a:latin typeface="Arial" charset="0"/>
              </a:rPr>
              <a:t>San Francisco, </a:t>
            </a:r>
            <a:r>
              <a:rPr lang="de-DE" b="0" dirty="0" smtClean="0">
                <a:solidFill>
                  <a:schemeClr val="tx1"/>
                </a:solidFill>
                <a:latin typeface="Arial" charset="0"/>
              </a:rPr>
              <a:t>since about </a:t>
            </a:r>
            <a:r>
              <a:rPr lang="de-DE" b="0" dirty="0">
                <a:solidFill>
                  <a:schemeClr val="tx1"/>
                </a:solidFill>
                <a:latin typeface="Arial" charset="0"/>
              </a:rPr>
              <a:t>1970</a:t>
            </a:r>
          </a:p>
          <a:p>
            <a:pPr eaLnBrk="1" hangingPunct="1"/>
            <a:endParaRPr lang="de-DE" b="0" dirty="0">
              <a:solidFill>
                <a:schemeClr val="tx1"/>
              </a:solidFill>
              <a:latin typeface="Arial" charset="0"/>
            </a:endParaRPr>
          </a:p>
          <a:p>
            <a:pPr eaLnBrk="1" hangingPunct="1"/>
            <a:r>
              <a:rPr lang="de-DE" b="0" dirty="0" smtClean="0">
                <a:latin typeface="Arial" charset="0"/>
              </a:rPr>
              <a:t>Most of the components are RF cavities</a:t>
            </a:r>
            <a:endParaRPr lang="de-DE" b="0" dirty="0">
              <a:latin typeface="Arial" charset="0"/>
            </a:endParaRPr>
          </a:p>
        </p:txBody>
      </p:sp>
      <p:sp>
        <p:nvSpPr>
          <p:cNvPr id="2" name="Title 1"/>
          <p:cNvSpPr>
            <a:spLocks noGrp="1"/>
          </p:cNvSpPr>
          <p:nvPr>
            <p:ph type="title"/>
          </p:nvPr>
        </p:nvSpPr>
        <p:spPr/>
        <p:txBody>
          <a:bodyPr/>
          <a:lstStyle/>
          <a:p>
            <a:r>
              <a:rPr lang="en-US" sz="2400" b="1" dirty="0" smtClean="0">
                <a:solidFill>
                  <a:srgbClr val="000000"/>
                </a:solidFill>
                <a:effectLst/>
                <a:latin typeface="Arial"/>
                <a:ea typeface="+mj-ea"/>
                <a:cs typeface="+mj-cs"/>
              </a:rPr>
              <a:t>Linear Accelerator: Acceleration in a single pass travelling through many RF cavities</a:t>
            </a:r>
            <a:endParaRPr lang="de-DE" dirty="0"/>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240" y="1721692"/>
            <a:ext cx="5636057" cy="500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3290946"/>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93952F39-B395-4F8F-B3CB-AEA9336C7600}" type="slidenum">
              <a:rPr lang="en-GB" sz="1400" b="0">
                <a:solidFill>
                  <a:schemeClr val="tx1"/>
                </a:solidFill>
                <a:latin typeface="Times New Roman" pitchFamily="18" charset="0"/>
              </a:rPr>
              <a:pPr eaLnBrk="1" hangingPunct="1"/>
              <a:t>13</a:t>
            </a:fld>
            <a:endParaRPr lang="en-GB" sz="1400" b="0">
              <a:solidFill>
                <a:schemeClr val="tx1"/>
              </a:solidFill>
              <a:latin typeface="Times New Roman" pitchFamily="18" charset="0"/>
            </a:endParaRPr>
          </a:p>
        </p:txBody>
      </p:sp>
      <p:sp>
        <p:nvSpPr>
          <p:cNvPr id="15363" name="Rectangle 2"/>
          <p:cNvSpPr>
            <a:spLocks noGrp="1" noChangeArrowheads="1"/>
          </p:cNvSpPr>
          <p:nvPr>
            <p:ph type="title"/>
          </p:nvPr>
        </p:nvSpPr>
        <p:spPr>
          <a:xfrm>
            <a:off x="1262063" y="0"/>
            <a:ext cx="8643937" cy="762000"/>
          </a:xfrm>
        </p:spPr>
        <p:txBody>
          <a:bodyPr/>
          <a:lstStyle/>
          <a:p>
            <a:pPr eaLnBrk="1" hangingPunct="1"/>
            <a:r>
              <a:rPr lang="de-DE" dirty="0" smtClean="0"/>
              <a:t>Circular accelerator: cyclotron</a:t>
            </a:r>
          </a:p>
        </p:txBody>
      </p:sp>
      <p:sp>
        <p:nvSpPr>
          <p:cNvPr id="15364" name="Rectangle 3"/>
          <p:cNvSpPr>
            <a:spLocks noGrp="1" noChangeArrowheads="1"/>
          </p:cNvSpPr>
          <p:nvPr>
            <p:ph type="body" idx="1"/>
          </p:nvPr>
        </p:nvSpPr>
        <p:spPr>
          <a:xfrm>
            <a:off x="175683" y="960586"/>
            <a:ext cx="9083675" cy="3390751"/>
          </a:xfrm>
        </p:spPr>
        <p:txBody>
          <a:bodyPr/>
          <a:lstStyle/>
          <a:p>
            <a:pPr marL="0" indent="0" eaLnBrk="1" hangingPunct="1"/>
            <a:r>
              <a:rPr lang="en-US" sz="1800" dirty="0" smtClean="0"/>
              <a:t>For a particle that moves perpendicular to the magnetic field:</a:t>
            </a:r>
            <a:endParaRPr lang="de-DE" sz="1800" dirty="0" smtClean="0"/>
          </a:p>
          <a:p>
            <a:pPr marL="0" indent="0" eaLnBrk="1" hangingPunct="1"/>
            <a:endParaRPr lang="de-DE" sz="1800" dirty="0" smtClean="0"/>
          </a:p>
          <a:p>
            <a:pPr marL="0" indent="0" eaLnBrk="1" hangingPunct="1"/>
            <a:endParaRPr lang="en-US" sz="1800" dirty="0" smtClean="0"/>
          </a:p>
          <a:p>
            <a:pPr marL="0" indent="0" eaLnBrk="1" hangingPunct="1"/>
            <a:r>
              <a:rPr lang="en-US" sz="1800" dirty="0" smtClean="0"/>
              <a:t>This results in a circular motion of the particle:</a:t>
            </a:r>
            <a:endParaRPr lang="de-DE" sz="1800" dirty="0" smtClean="0"/>
          </a:p>
          <a:p>
            <a:pPr marL="0" indent="0" eaLnBrk="1" hangingPunct="1"/>
            <a:endParaRPr lang="de-DE" sz="1800" dirty="0" smtClean="0"/>
          </a:p>
          <a:p>
            <a:pPr marL="0" indent="0" eaLnBrk="1" hangingPunct="1"/>
            <a:r>
              <a:rPr lang="de-DE" sz="1800" dirty="0" smtClean="0"/>
              <a:t> </a:t>
            </a:r>
            <a:endParaRPr lang="de-DE" sz="1800" dirty="0"/>
          </a:p>
          <a:p>
            <a:pPr marL="0" indent="0" eaLnBrk="1" hangingPunct="1"/>
            <a:endParaRPr lang="de-DE" sz="1800" dirty="0" smtClean="0"/>
          </a:p>
          <a:p>
            <a:pPr marL="0" indent="0" eaLnBrk="1" hangingPunct="1"/>
            <a:endParaRPr lang="de-DE" sz="1800" dirty="0"/>
          </a:p>
          <a:p>
            <a:pPr marL="0" indent="0" eaLnBrk="1" hangingPunct="1"/>
            <a:endParaRPr lang="de-DE" sz="1800" dirty="0" smtClean="0"/>
          </a:p>
          <a:p>
            <a:pPr marL="0" indent="0" eaLnBrk="1" hangingPunct="1"/>
            <a:r>
              <a:rPr lang="de-DE" sz="1800" dirty="0" smtClean="0"/>
              <a:t>Equilibrium between Lorentz force and centrifugal force</a:t>
            </a:r>
          </a:p>
          <a:p>
            <a:pPr marL="0" indent="0" eaLnBrk="1" hangingPunct="1"/>
            <a:endParaRPr lang="de-DE" sz="1800" dirty="0" smtClean="0"/>
          </a:p>
          <a:p>
            <a:pPr marL="0" indent="0" eaLnBrk="1" hangingPunct="1"/>
            <a:endParaRPr lang="de-DE" sz="1800" dirty="0" smtClean="0"/>
          </a:p>
        </p:txBody>
      </p:sp>
      <p:graphicFrame>
        <p:nvGraphicFramePr>
          <p:cNvPr id="15365" name="Object 4"/>
          <p:cNvGraphicFramePr>
            <a:graphicFrameLocks noChangeAspect="1"/>
          </p:cNvGraphicFramePr>
          <p:nvPr>
            <p:extLst>
              <p:ext uri="{D42A27DB-BD31-4B8C-83A1-F6EECF244321}">
                <p14:modId xmlns:p14="http://schemas.microsoft.com/office/powerpoint/2010/main" val="2830242141"/>
              </p:ext>
            </p:extLst>
          </p:nvPr>
        </p:nvGraphicFramePr>
        <p:xfrm>
          <a:off x="1400680" y="1608137"/>
          <a:ext cx="1968500" cy="304800"/>
        </p:xfrm>
        <a:graphic>
          <a:graphicData uri="http://schemas.openxmlformats.org/presentationml/2006/ole">
            <mc:AlternateContent xmlns:mc="http://schemas.openxmlformats.org/markup-compatibility/2006">
              <mc:Choice xmlns:v="urn:schemas-microsoft-com:vml" Requires="v">
                <p:oleObj spid="_x0000_s15459" name="Equation" r:id="rId4" imgW="1968500" imgH="304800" progId="Equation.3">
                  <p:embed/>
                </p:oleObj>
              </mc:Choice>
              <mc:Fallback>
                <p:oleObj name="Equation" r:id="rId4" imgW="1968500" imgH="3048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0680" y="1608137"/>
                        <a:ext cx="19685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6" name="Object 5"/>
          <p:cNvGraphicFramePr>
            <a:graphicFrameLocks noChangeAspect="1"/>
          </p:cNvGraphicFramePr>
          <p:nvPr>
            <p:extLst>
              <p:ext uri="{D42A27DB-BD31-4B8C-83A1-F6EECF244321}">
                <p14:modId xmlns:p14="http://schemas.microsoft.com/office/powerpoint/2010/main" val="2790021694"/>
              </p:ext>
            </p:extLst>
          </p:nvPr>
        </p:nvGraphicFramePr>
        <p:xfrm>
          <a:off x="1360488" y="2470150"/>
          <a:ext cx="1676400" cy="1295400"/>
        </p:xfrm>
        <a:graphic>
          <a:graphicData uri="http://schemas.openxmlformats.org/presentationml/2006/ole">
            <mc:AlternateContent xmlns:mc="http://schemas.openxmlformats.org/markup-compatibility/2006">
              <mc:Choice xmlns:v="urn:schemas-microsoft-com:vml" Requires="v">
                <p:oleObj spid="_x0000_s15460" name="Equation" r:id="rId6" imgW="1676400" imgH="1295400" progId="Equation.3">
                  <p:embed/>
                </p:oleObj>
              </mc:Choice>
              <mc:Fallback>
                <p:oleObj name="Equation" r:id="rId6" imgW="1676400" imgH="12954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0488" y="2470150"/>
                        <a:ext cx="16764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7" name="Object 6"/>
          <p:cNvGraphicFramePr>
            <a:graphicFrameLocks noChangeAspect="1"/>
          </p:cNvGraphicFramePr>
          <p:nvPr/>
        </p:nvGraphicFramePr>
        <p:xfrm>
          <a:off x="666750" y="4432300"/>
          <a:ext cx="2933700" cy="2286000"/>
        </p:xfrm>
        <a:graphic>
          <a:graphicData uri="http://schemas.openxmlformats.org/presentationml/2006/ole">
            <mc:AlternateContent xmlns:mc="http://schemas.openxmlformats.org/markup-compatibility/2006">
              <mc:Choice xmlns:v="urn:schemas-microsoft-com:vml" Requires="v">
                <p:oleObj spid="_x0000_s15461" name="Equation" r:id="rId8" imgW="2933700" imgH="2286000" progId="Equation.3">
                  <p:embed/>
                </p:oleObj>
              </mc:Choice>
              <mc:Fallback>
                <p:oleObj name="Equation" r:id="rId8" imgW="2933700" imgH="22860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6750" y="4432300"/>
                        <a:ext cx="2933700" cy="22860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5368" name="Group 7"/>
          <p:cNvGrpSpPr>
            <a:grpSpLocks/>
          </p:cNvGrpSpPr>
          <p:nvPr/>
        </p:nvGrpSpPr>
        <p:grpSpPr bwMode="auto">
          <a:xfrm>
            <a:off x="6851650" y="1714500"/>
            <a:ext cx="2724150" cy="2835275"/>
            <a:chOff x="3984" y="1080"/>
            <a:chExt cx="1584" cy="1786"/>
          </a:xfrm>
        </p:grpSpPr>
        <p:sp>
          <p:nvSpPr>
            <p:cNvPr id="15371" name="Oval 8"/>
            <p:cNvSpPr>
              <a:spLocks noChangeArrowheads="1"/>
            </p:cNvSpPr>
            <p:nvPr/>
          </p:nvSpPr>
          <p:spPr bwMode="auto">
            <a:xfrm rot="-1636261">
              <a:off x="3984" y="1928"/>
              <a:ext cx="1457" cy="626"/>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372" name="Line 9"/>
            <p:cNvSpPr>
              <a:spLocks noChangeShapeType="1"/>
            </p:cNvSpPr>
            <p:nvPr/>
          </p:nvSpPr>
          <p:spPr bwMode="auto">
            <a:xfrm flipH="1" flipV="1">
              <a:off x="4464" y="1176"/>
              <a:ext cx="0" cy="84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373" name="Line 10"/>
            <p:cNvSpPr>
              <a:spLocks noChangeShapeType="1"/>
            </p:cNvSpPr>
            <p:nvPr/>
          </p:nvSpPr>
          <p:spPr bwMode="auto">
            <a:xfrm>
              <a:off x="4464" y="2016"/>
              <a:ext cx="920" cy="52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374" name="Line 11"/>
            <p:cNvSpPr>
              <a:spLocks noChangeShapeType="1"/>
            </p:cNvSpPr>
            <p:nvPr/>
          </p:nvSpPr>
          <p:spPr bwMode="auto">
            <a:xfrm flipV="1">
              <a:off x="4472" y="1556"/>
              <a:ext cx="864" cy="45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375" name="Text Box 12"/>
            <p:cNvSpPr txBox="1">
              <a:spLocks noChangeArrowheads="1"/>
            </p:cNvSpPr>
            <p:nvPr/>
          </p:nvSpPr>
          <p:spPr bwMode="auto">
            <a:xfrm>
              <a:off x="4512" y="1080"/>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r>
                <a:rPr lang="fr-CH" b="0">
                  <a:solidFill>
                    <a:schemeClr val="tx1"/>
                  </a:solidFill>
                  <a:latin typeface="Arial" pitchFamily="34" charset="0"/>
                </a:rPr>
                <a:t>z</a:t>
              </a:r>
              <a:endParaRPr lang="en-GB" b="0">
                <a:solidFill>
                  <a:schemeClr val="tx1"/>
                </a:solidFill>
                <a:latin typeface="Arial" pitchFamily="34" charset="0"/>
              </a:endParaRPr>
            </a:p>
          </p:txBody>
        </p:sp>
        <p:sp>
          <p:nvSpPr>
            <p:cNvPr id="15376" name="Text Box 13"/>
            <p:cNvSpPr txBox="1">
              <a:spLocks noChangeArrowheads="1"/>
            </p:cNvSpPr>
            <p:nvPr/>
          </p:nvSpPr>
          <p:spPr bwMode="auto">
            <a:xfrm>
              <a:off x="5088" y="261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r>
                <a:rPr lang="fr-CH" b="0">
                  <a:solidFill>
                    <a:schemeClr val="tx1"/>
                  </a:solidFill>
                  <a:latin typeface="Arial" pitchFamily="34" charset="0"/>
                </a:rPr>
                <a:t>x</a:t>
              </a:r>
              <a:endParaRPr lang="en-GB" b="0">
                <a:solidFill>
                  <a:schemeClr val="tx1"/>
                </a:solidFill>
                <a:latin typeface="Arial" pitchFamily="34" charset="0"/>
              </a:endParaRPr>
            </a:p>
          </p:txBody>
        </p:sp>
        <p:sp>
          <p:nvSpPr>
            <p:cNvPr id="15377" name="Text Box 14"/>
            <p:cNvSpPr txBox="1">
              <a:spLocks noChangeArrowheads="1"/>
            </p:cNvSpPr>
            <p:nvPr/>
          </p:nvSpPr>
          <p:spPr bwMode="auto">
            <a:xfrm>
              <a:off x="5136" y="1296"/>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r>
                <a:rPr lang="fr-CH" b="0">
                  <a:solidFill>
                    <a:schemeClr val="tx1"/>
                  </a:solidFill>
                  <a:latin typeface="Arial" pitchFamily="34" charset="0"/>
                </a:rPr>
                <a:t>s</a:t>
              </a:r>
              <a:endParaRPr lang="en-GB" b="0">
                <a:solidFill>
                  <a:schemeClr val="tx1"/>
                </a:solidFill>
                <a:latin typeface="Arial" pitchFamily="34" charset="0"/>
              </a:endParaRPr>
            </a:p>
          </p:txBody>
        </p:sp>
        <p:sp>
          <p:nvSpPr>
            <p:cNvPr id="15378" name="Line 15"/>
            <p:cNvSpPr>
              <a:spLocks noChangeShapeType="1"/>
            </p:cNvSpPr>
            <p:nvPr/>
          </p:nvSpPr>
          <p:spPr bwMode="auto">
            <a:xfrm flipV="1">
              <a:off x="4884" y="1824"/>
              <a:ext cx="72" cy="16"/>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379" name="Text Box 16"/>
            <p:cNvSpPr txBox="1">
              <a:spLocks noChangeArrowheads="1"/>
            </p:cNvSpPr>
            <p:nvPr/>
          </p:nvSpPr>
          <p:spPr bwMode="auto">
            <a:xfrm>
              <a:off x="4848" y="1872"/>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r>
                <a:rPr lang="fr-CH">
                  <a:solidFill>
                    <a:srgbClr val="FF0000"/>
                  </a:solidFill>
                  <a:latin typeface="Arial" pitchFamily="34" charset="0"/>
                </a:rPr>
                <a:t>v</a:t>
              </a:r>
              <a:endParaRPr lang="en-GB">
                <a:solidFill>
                  <a:srgbClr val="FF0000"/>
                </a:solidFill>
                <a:latin typeface="Arial" pitchFamily="34" charset="0"/>
              </a:endParaRPr>
            </a:p>
          </p:txBody>
        </p:sp>
        <p:sp>
          <p:nvSpPr>
            <p:cNvPr id="15380" name="Line 17"/>
            <p:cNvSpPr>
              <a:spLocks noChangeShapeType="1"/>
            </p:cNvSpPr>
            <p:nvPr/>
          </p:nvSpPr>
          <p:spPr bwMode="auto">
            <a:xfrm flipH="1" flipV="1">
              <a:off x="4464" y="1584"/>
              <a:ext cx="0" cy="432"/>
            </a:xfrm>
            <a:prstGeom prst="line">
              <a:avLst/>
            </a:prstGeom>
            <a:noFill/>
            <a:ln w="1905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381" name="Line 18"/>
            <p:cNvSpPr>
              <a:spLocks noChangeShapeType="1"/>
            </p:cNvSpPr>
            <p:nvPr/>
          </p:nvSpPr>
          <p:spPr bwMode="auto">
            <a:xfrm>
              <a:off x="4464" y="2016"/>
              <a:ext cx="276" cy="16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382" name="Text Box 19"/>
            <p:cNvSpPr txBox="1">
              <a:spLocks noChangeArrowheads="1"/>
            </p:cNvSpPr>
            <p:nvPr/>
          </p:nvSpPr>
          <p:spPr bwMode="auto">
            <a:xfrm>
              <a:off x="4080" y="1526"/>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r>
                <a:rPr lang="fr-CH">
                  <a:solidFill>
                    <a:srgbClr val="009900"/>
                  </a:solidFill>
                  <a:latin typeface="Arial" pitchFamily="34" charset="0"/>
                </a:rPr>
                <a:t>B</a:t>
              </a:r>
              <a:endParaRPr lang="en-GB">
                <a:solidFill>
                  <a:srgbClr val="009900"/>
                </a:solidFill>
                <a:latin typeface="Arial" pitchFamily="34" charset="0"/>
              </a:endParaRPr>
            </a:p>
          </p:txBody>
        </p:sp>
        <p:sp>
          <p:nvSpPr>
            <p:cNvPr id="15383" name="Text Box 20"/>
            <p:cNvSpPr txBox="1">
              <a:spLocks noChangeArrowheads="1"/>
            </p:cNvSpPr>
            <p:nvPr/>
          </p:nvSpPr>
          <p:spPr bwMode="auto">
            <a:xfrm>
              <a:off x="4416" y="2160"/>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r>
                <a:rPr lang="fr-CH">
                  <a:latin typeface="Arial" pitchFamily="34" charset="0"/>
                </a:rPr>
                <a:t>F</a:t>
              </a:r>
              <a:endParaRPr lang="en-GB">
                <a:latin typeface="Arial" pitchFamily="34" charset="0"/>
              </a:endParaRPr>
            </a:p>
          </p:txBody>
        </p:sp>
      </p:grpSp>
      <p:sp>
        <p:nvSpPr>
          <p:cNvPr id="15369" name="Text Box 21"/>
          <p:cNvSpPr txBox="1">
            <a:spLocks noChangeArrowheads="1"/>
          </p:cNvSpPr>
          <p:nvPr/>
        </p:nvSpPr>
        <p:spPr bwMode="auto">
          <a:xfrm>
            <a:off x="4295775" y="4525963"/>
            <a:ext cx="5140325" cy="14773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lnSpc>
                <a:spcPct val="120000"/>
              </a:lnSpc>
              <a:spcBef>
                <a:spcPct val="20000"/>
              </a:spcBef>
            </a:pPr>
            <a:r>
              <a:rPr lang="en-US" sz="1800" b="0" dirty="0" smtClean="0">
                <a:solidFill>
                  <a:schemeClr val="tx1"/>
                </a:solidFill>
                <a:latin typeface="Arial" pitchFamily="34" charset="0"/>
              </a:rPr>
              <a:t>The cyclotron frequency </a:t>
            </a:r>
            <a:r>
              <a:rPr lang="en-US" sz="1800" dirty="0" smtClean="0">
                <a:solidFill>
                  <a:srgbClr val="C00000"/>
                </a:solidFill>
                <a:latin typeface="Arial" pitchFamily="34" charset="0"/>
                <a:sym typeface="Symbol"/>
              </a:rPr>
              <a:t></a:t>
            </a:r>
            <a:r>
              <a:rPr lang="en-GB" sz="1800" dirty="0" smtClean="0">
                <a:solidFill>
                  <a:srgbClr val="C00000"/>
                </a:solidFill>
                <a:sym typeface="Symbol"/>
              </a:rPr>
              <a:t> </a:t>
            </a:r>
            <a:r>
              <a:rPr lang="en-US" sz="1800" dirty="0" smtClean="0">
                <a:solidFill>
                  <a:srgbClr val="C00000"/>
                </a:solidFill>
                <a:latin typeface="Arial" pitchFamily="34" charset="0"/>
              </a:rPr>
              <a:t>is independent of speed and energy of the particle. </a:t>
            </a:r>
          </a:p>
          <a:p>
            <a:pPr eaLnBrk="1" hangingPunct="1">
              <a:lnSpc>
                <a:spcPct val="120000"/>
              </a:lnSpc>
              <a:spcBef>
                <a:spcPct val="20000"/>
              </a:spcBef>
            </a:pPr>
            <a:r>
              <a:rPr lang="en-US" sz="1800" b="0" dirty="0">
                <a:solidFill>
                  <a:schemeClr val="tx1"/>
                </a:solidFill>
                <a:latin typeface="Arial" pitchFamily="34" charset="0"/>
              </a:rPr>
              <a:t>W</a:t>
            </a:r>
            <a:r>
              <a:rPr lang="en-US" sz="1800" b="0" dirty="0" smtClean="0">
                <a:solidFill>
                  <a:schemeClr val="tx1"/>
                </a:solidFill>
                <a:latin typeface="Arial" pitchFamily="34" charset="0"/>
              </a:rPr>
              <a:t>hen increasing energy and speed the particle travels with a larger radius in the magnetic field.</a:t>
            </a:r>
            <a:endParaRPr lang="en-GB" dirty="0">
              <a:solidFill>
                <a:schemeClr val="tx1"/>
              </a:solidFill>
            </a:endParaRPr>
          </a:p>
        </p:txBody>
      </p:sp>
      <p:sp>
        <p:nvSpPr>
          <p:cNvPr id="15370" name="Oval 22"/>
          <p:cNvSpPr>
            <a:spLocks noChangeArrowheads="1"/>
          </p:cNvSpPr>
          <p:nvPr/>
        </p:nvSpPr>
        <p:spPr bwMode="auto">
          <a:xfrm>
            <a:off x="8534400" y="2832100"/>
            <a:ext cx="88900" cy="88900"/>
          </a:xfrm>
          <a:prstGeom prst="ellipse">
            <a:avLst/>
          </a:prstGeom>
          <a:solidFill>
            <a:srgbClr val="CC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A816AB70-9A2E-4D26-A173-203366E4A1D9}" type="slidenum">
              <a:rPr lang="en-GB" sz="1400" b="0">
                <a:solidFill>
                  <a:schemeClr val="tx1"/>
                </a:solidFill>
                <a:latin typeface="Times New Roman" pitchFamily="18" charset="0"/>
              </a:rPr>
              <a:pPr eaLnBrk="1" hangingPunct="1"/>
              <a:t>14</a:t>
            </a:fld>
            <a:endParaRPr lang="en-GB" sz="1400" b="0">
              <a:solidFill>
                <a:schemeClr val="tx1"/>
              </a:solidFill>
              <a:latin typeface="Times New Roman" pitchFamily="18" charset="0"/>
            </a:endParaRPr>
          </a:p>
        </p:txBody>
      </p:sp>
      <p:sp>
        <p:nvSpPr>
          <p:cNvPr id="16387" name="Rectangle 2"/>
          <p:cNvSpPr>
            <a:spLocks noGrp="1" noChangeArrowheads="1"/>
          </p:cNvSpPr>
          <p:nvPr>
            <p:ph type="title"/>
          </p:nvPr>
        </p:nvSpPr>
        <p:spPr>
          <a:xfrm>
            <a:off x="1166813" y="0"/>
            <a:ext cx="8739187" cy="762000"/>
          </a:xfrm>
        </p:spPr>
        <p:txBody>
          <a:bodyPr/>
          <a:lstStyle/>
          <a:p>
            <a:pPr eaLnBrk="1" hangingPunct="1"/>
            <a:r>
              <a:rPr lang="de-DE" dirty="0"/>
              <a:t>Circular accelerator: cyclotron</a:t>
            </a:r>
            <a:endParaRPr lang="de-DE" dirty="0" smtClean="0"/>
          </a:p>
        </p:txBody>
      </p:sp>
      <p:pic>
        <p:nvPicPr>
          <p:cNvPr id="163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113" y="1341438"/>
            <a:ext cx="5838825" cy="381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Rectangle 4"/>
          <p:cNvSpPr>
            <a:spLocks noGrp="1" noChangeArrowheads="1"/>
          </p:cNvSpPr>
          <p:nvPr>
            <p:ph type="body" idx="1"/>
          </p:nvPr>
        </p:nvSpPr>
        <p:spPr>
          <a:xfrm>
            <a:off x="5174428" y="5551974"/>
            <a:ext cx="4288660" cy="1031706"/>
          </a:xfrm>
          <a:noFill/>
          <a:ln>
            <a:solidFill>
              <a:schemeClr val="tx1"/>
            </a:solidFill>
            <a:miter lim="800000"/>
            <a:headEnd/>
            <a:tailEnd/>
          </a:ln>
        </p:spPr>
        <p:txBody>
          <a:bodyPr/>
          <a:lstStyle/>
          <a:p>
            <a:pPr eaLnBrk="1" hangingPunct="1"/>
            <a:r>
              <a:rPr lang="en-US" sz="1800" dirty="0" smtClean="0"/>
              <a:t>The time for a turn is constant, therefore the frequency of the electric field for the acceleration is constant.</a:t>
            </a:r>
            <a:endParaRPr lang="de-DE" sz="1800" dirty="0" smtClean="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7F0CA128-B425-49F6-B9F3-7096E72703ED}" type="slidenum">
              <a:rPr lang="en-GB" sz="1400" b="0">
                <a:solidFill>
                  <a:schemeClr val="tx1"/>
                </a:solidFill>
                <a:latin typeface="Times New Roman" pitchFamily="18" charset="0"/>
              </a:rPr>
              <a:pPr eaLnBrk="1" hangingPunct="1"/>
              <a:t>15</a:t>
            </a:fld>
            <a:endParaRPr lang="en-GB" sz="1400" b="0">
              <a:solidFill>
                <a:schemeClr val="tx1"/>
              </a:solidFill>
              <a:latin typeface="Times New Roman" pitchFamily="18" charset="0"/>
            </a:endParaRPr>
          </a:p>
        </p:txBody>
      </p:sp>
      <p:sp>
        <p:nvSpPr>
          <p:cNvPr id="17411" name="Rectangle 2"/>
          <p:cNvSpPr>
            <a:spLocks noGrp="1" noChangeArrowheads="1"/>
          </p:cNvSpPr>
          <p:nvPr>
            <p:ph type="title"/>
          </p:nvPr>
        </p:nvSpPr>
        <p:spPr>
          <a:xfrm>
            <a:off x="1193800" y="0"/>
            <a:ext cx="8712200" cy="762000"/>
          </a:xfrm>
        </p:spPr>
        <p:txBody>
          <a:bodyPr/>
          <a:lstStyle/>
          <a:p>
            <a:pPr eaLnBrk="1" hangingPunct="1"/>
            <a:r>
              <a:rPr lang="en-US" dirty="0" smtClean="0"/>
              <a:t>Vertical focusing in the cyclotron</a:t>
            </a:r>
            <a:endParaRPr lang="de-DE" dirty="0" smtClean="0"/>
          </a:p>
        </p:txBody>
      </p:sp>
      <p:sp>
        <p:nvSpPr>
          <p:cNvPr id="17412" name="Text Box 4"/>
          <p:cNvSpPr txBox="1">
            <a:spLocks noChangeArrowheads="1"/>
          </p:cNvSpPr>
          <p:nvPr/>
        </p:nvSpPr>
        <p:spPr bwMode="auto">
          <a:xfrm>
            <a:off x="588963" y="4729163"/>
            <a:ext cx="8512175"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nSpc>
                <a:spcPct val="90000"/>
              </a:lnSpc>
              <a:spcBef>
                <a:spcPct val="30000"/>
              </a:spcBef>
              <a:buClr>
                <a:schemeClr val="accent2"/>
              </a:buClr>
              <a:buSzPct val="75000"/>
              <a:buFont typeface="Monotype Sorts" pitchFamily="2" charset="2"/>
              <a:buNone/>
            </a:pPr>
            <a:r>
              <a:rPr lang="en-US" sz="1600">
                <a:solidFill>
                  <a:schemeClr val="tx1"/>
                </a:solidFill>
                <a:latin typeface="Arial" pitchFamily="34" charset="0"/>
              </a:rPr>
              <a:t>People just got on with the job of building them. </a:t>
            </a:r>
          </a:p>
          <a:p>
            <a:pPr>
              <a:lnSpc>
                <a:spcPct val="90000"/>
              </a:lnSpc>
              <a:spcBef>
                <a:spcPct val="30000"/>
              </a:spcBef>
              <a:buClr>
                <a:schemeClr val="accent2"/>
              </a:buClr>
              <a:buSzPct val="75000"/>
              <a:buFont typeface="Monotype Sorts" pitchFamily="2" charset="2"/>
              <a:buNone/>
            </a:pPr>
            <a:r>
              <a:rPr lang="en-US" sz="1600">
                <a:solidFill>
                  <a:schemeClr val="tx1"/>
                </a:solidFill>
                <a:latin typeface="Arial" pitchFamily="34" charset="0"/>
              </a:rPr>
              <a:t>Then one day someone was experimenting </a:t>
            </a:r>
          </a:p>
          <a:p>
            <a:pPr>
              <a:lnSpc>
                <a:spcPct val="90000"/>
              </a:lnSpc>
              <a:spcBef>
                <a:spcPct val="30000"/>
              </a:spcBef>
              <a:buClr>
                <a:schemeClr val="accent2"/>
              </a:buClr>
              <a:buSzPct val="75000"/>
              <a:buFont typeface="Monotype Sorts" pitchFamily="2" charset="2"/>
              <a:buNone/>
            </a:pPr>
            <a:r>
              <a:rPr lang="en-US" sz="1600">
                <a:solidFill>
                  <a:schemeClr val="tx1"/>
                </a:solidFill>
                <a:latin typeface="Arial" pitchFamily="34" charset="0"/>
              </a:rPr>
              <a:t>The Figure shows the principle of vertical focusing in a cyclotron</a:t>
            </a:r>
          </a:p>
          <a:p>
            <a:pPr>
              <a:lnSpc>
                <a:spcPct val="90000"/>
              </a:lnSpc>
              <a:spcBef>
                <a:spcPct val="30000"/>
              </a:spcBef>
              <a:buClr>
                <a:schemeClr val="accent2"/>
              </a:buClr>
              <a:buSzPct val="75000"/>
              <a:buFont typeface="Monotype Sorts" pitchFamily="2" charset="2"/>
              <a:buNone/>
            </a:pPr>
            <a:r>
              <a:rPr lang="en-US" sz="1600">
                <a:solidFill>
                  <a:schemeClr val="tx1"/>
                </a:solidFill>
                <a:latin typeface="Arial" pitchFamily="34" charset="0"/>
              </a:rPr>
              <a:t>In fact the shims did not do what they had been expected to do </a:t>
            </a:r>
          </a:p>
          <a:p>
            <a:pPr>
              <a:lnSpc>
                <a:spcPct val="90000"/>
              </a:lnSpc>
              <a:spcBef>
                <a:spcPct val="30000"/>
              </a:spcBef>
              <a:buClr>
                <a:schemeClr val="accent2"/>
              </a:buClr>
              <a:buSzPct val="75000"/>
              <a:buFont typeface="Monotype Sorts" pitchFamily="2" charset="2"/>
              <a:buNone/>
            </a:pPr>
            <a:r>
              <a:rPr lang="en-US" sz="1600">
                <a:solidFill>
                  <a:schemeClr val="tx1"/>
                </a:solidFill>
                <a:latin typeface="Arial" pitchFamily="34" charset="0"/>
              </a:rPr>
              <a:t>Nevertheless the cyclotron began to accelerate much higher currents</a:t>
            </a:r>
            <a:endParaRPr lang="en-GB" sz="1600">
              <a:latin typeface="Arial" pitchFamily="34" charset="0"/>
            </a:endParaRPr>
          </a:p>
        </p:txBody>
      </p:sp>
      <p:sp>
        <p:nvSpPr>
          <p:cNvPr id="17413" name="Text Box 5"/>
          <p:cNvSpPr txBox="1">
            <a:spLocks noChangeArrowheads="1"/>
          </p:cNvSpPr>
          <p:nvPr/>
        </p:nvSpPr>
        <p:spPr bwMode="auto">
          <a:xfrm>
            <a:off x="6556375" y="6378575"/>
            <a:ext cx="2833688"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nSpc>
                <a:spcPct val="90000"/>
              </a:lnSpc>
              <a:spcBef>
                <a:spcPct val="30000"/>
              </a:spcBef>
              <a:buClr>
                <a:schemeClr val="accent2"/>
              </a:buClr>
              <a:buSzPct val="75000"/>
              <a:buFont typeface="Monotype Sorts" pitchFamily="2" charset="2"/>
              <a:buNone/>
            </a:pPr>
            <a:r>
              <a:rPr lang="en-US" sz="1600">
                <a:solidFill>
                  <a:schemeClr val="tx1"/>
                </a:solidFill>
                <a:latin typeface="Arial" pitchFamily="34" charset="0"/>
              </a:rPr>
              <a:t>E.Wilson Lectures 2001</a:t>
            </a:r>
            <a:endParaRPr lang="en-GB" sz="1600">
              <a:latin typeface="Arial" pitchFamily="34" charset="0"/>
            </a:endParaRPr>
          </a:p>
        </p:txBody>
      </p:sp>
      <p:pic>
        <p:nvPicPr>
          <p:cNvPr id="17414" name="Picture 7" descr="focusi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189038"/>
            <a:ext cx="7123113"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024867B6-4890-4B50-A4C7-6F99041C9276}" type="slidenum">
              <a:rPr lang="en-GB" sz="1400" b="0">
                <a:solidFill>
                  <a:schemeClr val="tx1"/>
                </a:solidFill>
                <a:latin typeface="Times New Roman" pitchFamily="18" charset="0"/>
              </a:rPr>
              <a:pPr eaLnBrk="1" hangingPunct="1"/>
              <a:t>16</a:t>
            </a:fld>
            <a:endParaRPr lang="en-GB" sz="1400" b="0">
              <a:solidFill>
                <a:schemeClr val="tx1"/>
              </a:solidFill>
              <a:latin typeface="Times New Roman" pitchFamily="18" charset="0"/>
            </a:endParaRPr>
          </a:p>
        </p:txBody>
      </p:sp>
      <p:sp>
        <p:nvSpPr>
          <p:cNvPr id="18435" name="Rectangle 2"/>
          <p:cNvSpPr>
            <a:spLocks noGrp="1" noChangeArrowheads="1"/>
          </p:cNvSpPr>
          <p:nvPr>
            <p:ph type="title"/>
          </p:nvPr>
        </p:nvSpPr>
        <p:spPr>
          <a:xfrm>
            <a:off x="1254125" y="0"/>
            <a:ext cx="8651875" cy="762000"/>
          </a:xfrm>
        </p:spPr>
        <p:txBody>
          <a:bodyPr/>
          <a:lstStyle/>
          <a:p>
            <a:pPr eaLnBrk="1" hangingPunct="1"/>
            <a:r>
              <a:rPr lang="en-GB" dirty="0" smtClean="0"/>
              <a:t>Example for the parameters of a proton cyclotron  </a:t>
            </a:r>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815398"/>
            <a:ext cx="7668746" cy="6042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7732946"/>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C144110B-ADEC-4E3B-98CE-84A203BAC560}" type="slidenum">
              <a:rPr lang="en-GB" sz="1400" b="0">
                <a:solidFill>
                  <a:schemeClr val="tx1"/>
                </a:solidFill>
                <a:latin typeface="Times New Roman" pitchFamily="18" charset="0"/>
              </a:rPr>
              <a:pPr eaLnBrk="1" hangingPunct="1"/>
              <a:t>17</a:t>
            </a:fld>
            <a:endParaRPr lang="en-GB" sz="1400" b="0">
              <a:solidFill>
                <a:schemeClr val="tx1"/>
              </a:solidFill>
              <a:latin typeface="Times New Roman" pitchFamily="18" charset="0"/>
            </a:endParaRPr>
          </a:p>
        </p:txBody>
      </p:sp>
      <p:sp>
        <p:nvSpPr>
          <p:cNvPr id="19459" name="Rectangle 2"/>
          <p:cNvSpPr>
            <a:spLocks noGrp="1" noChangeArrowheads="1"/>
          </p:cNvSpPr>
          <p:nvPr>
            <p:ph type="title"/>
          </p:nvPr>
        </p:nvSpPr>
        <p:spPr/>
        <p:txBody>
          <a:bodyPr/>
          <a:lstStyle/>
          <a:p>
            <a:pPr eaLnBrk="1" hangingPunct="1"/>
            <a:r>
              <a:rPr lang="fr-CH" dirty="0" smtClean="0"/>
              <a:t>E.O Lawrence – </a:t>
            </a:r>
            <a:r>
              <a:rPr lang="fr-CH" dirty="0" err="1" smtClean="0"/>
              <a:t>inventor</a:t>
            </a:r>
            <a:r>
              <a:rPr lang="fr-CH" dirty="0" smtClean="0"/>
              <a:t> of the cyclotron</a:t>
            </a:r>
            <a:endParaRPr lang="en-US" dirty="0" smtClean="0"/>
          </a:p>
        </p:txBody>
      </p:sp>
      <p:pic>
        <p:nvPicPr>
          <p:cNvPr id="19460"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47650" y="1143000"/>
            <a:ext cx="5224463" cy="4073525"/>
          </a:xfrm>
        </p:spPr>
      </p:pic>
      <p:sp>
        <p:nvSpPr>
          <p:cNvPr id="19461" name="Rectangle 4"/>
          <p:cNvSpPr>
            <a:spLocks noChangeArrowheads="1"/>
          </p:cNvSpPr>
          <p:nvPr/>
        </p:nvSpPr>
        <p:spPr bwMode="auto">
          <a:xfrm>
            <a:off x="625475" y="5216525"/>
            <a:ext cx="8105775" cy="10699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1600" b="0"/>
              <a:t>The inventor of the cyclotron, E. O. Lawrence, and his student E. McMillan, one of the two inventors of the principle of phase stability show the accelerating point at the entrance to a screened semi-circular electrode structure. </a:t>
            </a:r>
          </a:p>
        </p:txBody>
      </p:sp>
      <p:sp>
        <p:nvSpPr>
          <p:cNvPr id="19462" name="Rectangle 5"/>
          <p:cNvSpPr>
            <a:spLocks noChangeArrowheads="1"/>
          </p:cNvSpPr>
          <p:nvPr/>
        </p:nvSpPr>
        <p:spPr bwMode="auto">
          <a:xfrm>
            <a:off x="625475" y="6361113"/>
            <a:ext cx="4891088" cy="3365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0">
                <a:solidFill>
                  <a:srgbClr val="FF3300"/>
                </a:solidFill>
                <a:hlinkClick r:id="rId4"/>
              </a:rPr>
              <a:t>www4.tsl.uu.se/~kullander/Nobel/index.html</a:t>
            </a:r>
            <a:r>
              <a:rPr lang="en-US" sz="1600" b="0">
                <a:hlinkClick r:id="rId4"/>
              </a:rPr>
              <a:t> </a:t>
            </a:r>
            <a:endParaRPr lang="en-GB" sz="1600" b="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314"/>
            <a:ext cx="9906000" cy="679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Rectangle 3"/>
          <p:cNvSpPr>
            <a:spLocks noGrp="1" noChangeArrowheads="1"/>
          </p:cNvSpPr>
          <p:nvPr>
            <p:ph type="body" idx="1"/>
          </p:nvPr>
        </p:nvSpPr>
        <p:spPr>
          <a:xfrm>
            <a:off x="93338" y="5753970"/>
            <a:ext cx="9713135" cy="982727"/>
          </a:xfrm>
          <a:solidFill>
            <a:schemeClr val="tx2"/>
          </a:solidFill>
          <a:ln>
            <a:solidFill>
              <a:srgbClr val="FFFF00"/>
            </a:solidFill>
            <a:miter lim="800000"/>
            <a:headEnd/>
            <a:tailEnd/>
          </a:ln>
          <a:extLst/>
        </p:spPr>
        <p:txBody>
          <a:bodyPr/>
          <a:lstStyle/>
          <a:p>
            <a:pPr eaLnBrk="1" hangingPunct="1">
              <a:lnSpc>
                <a:spcPct val="120000"/>
              </a:lnSpc>
            </a:pPr>
            <a:r>
              <a:rPr lang="de-DE" sz="1800" dirty="0" err="1">
                <a:solidFill>
                  <a:srgbClr val="FFFF00"/>
                </a:solidFill>
              </a:rPr>
              <a:t>C</a:t>
            </a:r>
            <a:r>
              <a:rPr lang="de-DE" sz="1800" dirty="0" err="1" smtClean="0">
                <a:solidFill>
                  <a:srgbClr val="FFFF00"/>
                </a:solidFill>
              </a:rPr>
              <a:t>yclotron</a:t>
            </a:r>
            <a:r>
              <a:rPr lang="de-DE" sz="1800" dirty="0" smtClean="0">
                <a:solidFill>
                  <a:srgbClr val="FFFF00"/>
                </a:solidFill>
              </a:rPr>
              <a:t> </a:t>
            </a:r>
            <a:r>
              <a:rPr lang="de-DE" sz="1800" dirty="0" err="1" smtClean="0">
                <a:solidFill>
                  <a:srgbClr val="FFFF00"/>
                </a:solidFill>
              </a:rPr>
              <a:t>atTRIUMF</a:t>
            </a:r>
            <a:r>
              <a:rPr lang="de-DE" sz="1800" dirty="0" smtClean="0">
                <a:solidFill>
                  <a:srgbClr val="FFFF00"/>
                </a:solidFill>
              </a:rPr>
              <a:t>, </a:t>
            </a:r>
            <a:r>
              <a:rPr lang="en-US" sz="1800" dirty="0" smtClean="0">
                <a:solidFill>
                  <a:srgbClr val="FFFF00"/>
                </a:solidFill>
              </a:rPr>
              <a:t>Canada's national laboratory for nuclear and particle physics, houses the world's largest cyclotron: 18m diameter, 4000 t main magnet, B=0.46 T while a 23 MHz 94 kV electric field is used to accelerate the 300 </a:t>
            </a:r>
            <a:r>
              <a:rPr lang="en-US" sz="1800" dirty="0" err="1" smtClean="0">
                <a:solidFill>
                  <a:srgbClr val="FFFF00"/>
                </a:solidFill>
              </a:rPr>
              <a:t>μA</a:t>
            </a:r>
            <a:r>
              <a:rPr lang="en-US" sz="1800" dirty="0" smtClean="0">
                <a:solidFill>
                  <a:srgbClr val="FFFF00"/>
                </a:solidFill>
              </a:rPr>
              <a:t> beam</a:t>
            </a:r>
            <a:endParaRPr lang="de-DE" sz="1800" dirty="0" smtClean="0">
              <a:solidFill>
                <a:srgbClr val="FFFF00"/>
              </a:solidFill>
            </a:endParaRP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327025" y="120649"/>
            <a:ext cx="4013200" cy="5324807"/>
          </a:xfrm>
          <a:solidFill>
            <a:srgbClr val="FFFF99"/>
          </a:solidFill>
          <a:ln>
            <a:solidFill>
              <a:schemeClr val="tx1"/>
            </a:solidFill>
            <a:miter lim="800000"/>
            <a:headEnd/>
            <a:tailEnd/>
          </a:ln>
        </p:spPr>
        <p:txBody>
          <a:bodyPr/>
          <a:lstStyle/>
          <a:p>
            <a:pPr eaLnBrk="1" hangingPunct="1">
              <a:lnSpc>
                <a:spcPct val="90000"/>
              </a:lnSpc>
            </a:pPr>
            <a:r>
              <a:rPr lang="en-US" dirty="0" smtClean="0">
                <a:solidFill>
                  <a:srgbClr val="0000CC"/>
                </a:solidFill>
              </a:rPr>
              <a:t>Cyclotron at PSI </a:t>
            </a:r>
          </a:p>
          <a:p>
            <a:pPr eaLnBrk="1" hangingPunct="1">
              <a:lnSpc>
                <a:spcPct val="90000"/>
              </a:lnSpc>
            </a:pPr>
            <a:r>
              <a:rPr lang="en-US" dirty="0">
                <a:solidFill>
                  <a:srgbClr val="0000CC"/>
                </a:solidFill>
              </a:rPr>
              <a:t>M</a:t>
            </a:r>
            <a:r>
              <a:rPr lang="en-US" dirty="0" smtClean="0">
                <a:solidFill>
                  <a:srgbClr val="0000CC"/>
                </a:solidFill>
              </a:rPr>
              <a:t>edical Cyclotron at PSI,  designed for a later application of proton therapy in hospitals weights 90 tons and has a diameter of 3.2 m </a:t>
            </a:r>
          </a:p>
          <a:p>
            <a:pPr eaLnBrk="1" hangingPunct="1">
              <a:lnSpc>
                <a:spcPct val="90000"/>
              </a:lnSpc>
            </a:pPr>
            <a:r>
              <a:rPr lang="en-US" dirty="0">
                <a:solidFill>
                  <a:srgbClr val="0000CC"/>
                </a:solidFill>
              </a:rPr>
              <a:t>P</a:t>
            </a:r>
            <a:r>
              <a:rPr lang="en-US" dirty="0" smtClean="0">
                <a:solidFill>
                  <a:srgbClr val="0000CC"/>
                </a:solidFill>
              </a:rPr>
              <a:t>rotons with 60 percent of the speed of light</a:t>
            </a:r>
          </a:p>
          <a:p>
            <a:pPr eaLnBrk="1" hangingPunct="1">
              <a:lnSpc>
                <a:spcPct val="90000"/>
              </a:lnSpc>
            </a:pPr>
            <a:r>
              <a:rPr lang="en-US" dirty="0">
                <a:solidFill>
                  <a:srgbClr val="0000CC"/>
                </a:solidFill>
              </a:rPr>
              <a:t>S</a:t>
            </a:r>
            <a:r>
              <a:rPr lang="en-US" dirty="0" smtClean="0">
                <a:solidFill>
                  <a:srgbClr val="0000CC"/>
                </a:solidFill>
              </a:rPr>
              <a:t>uperconducting coils </a:t>
            </a:r>
          </a:p>
          <a:p>
            <a:pPr eaLnBrk="1" hangingPunct="1">
              <a:lnSpc>
                <a:spcPct val="90000"/>
              </a:lnSpc>
            </a:pPr>
            <a:r>
              <a:rPr lang="en-US" dirty="0">
                <a:solidFill>
                  <a:srgbClr val="0000CC"/>
                </a:solidFill>
              </a:rPr>
              <a:t>P</a:t>
            </a:r>
            <a:r>
              <a:rPr lang="en-US" dirty="0" smtClean="0">
                <a:solidFill>
                  <a:srgbClr val="0000CC"/>
                </a:solidFill>
              </a:rPr>
              <a:t>hysicists and engineers from Michigan State University, of the PSI and ACCEL instruments GmbH </a:t>
            </a:r>
          </a:p>
          <a:p>
            <a:pPr eaLnBrk="1" hangingPunct="1">
              <a:lnSpc>
                <a:spcPct val="90000"/>
              </a:lnSpc>
            </a:pPr>
            <a:r>
              <a:rPr lang="en-US" dirty="0" smtClean="0">
                <a:solidFill>
                  <a:srgbClr val="0000CC"/>
                </a:solidFill>
              </a:rPr>
              <a:t>A second such cyclotron is for the first clinical Proton Therapy Center in Europe, which will be built in Munich, currently in production at </a:t>
            </a:r>
            <a:r>
              <a:rPr lang="en-US" dirty="0" err="1" smtClean="0">
                <a:solidFill>
                  <a:srgbClr val="0000CC"/>
                </a:solidFill>
              </a:rPr>
              <a:t>Accel</a:t>
            </a:r>
            <a:r>
              <a:rPr lang="en-US" dirty="0" smtClean="0">
                <a:solidFill>
                  <a:srgbClr val="0000CC"/>
                </a:solidFill>
              </a:rPr>
              <a:t> </a:t>
            </a:r>
            <a:endParaRPr lang="de-DE" dirty="0" smtClean="0">
              <a:solidFill>
                <a:srgbClr val="0000CC"/>
              </a:solidFill>
            </a:endParaRPr>
          </a:p>
        </p:txBody>
      </p:sp>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175" y="0"/>
            <a:ext cx="54578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2" name="Rectangle 5"/>
          <p:cNvSpPr>
            <a:spLocks noChangeArrowheads="1"/>
          </p:cNvSpPr>
          <p:nvPr/>
        </p:nvSpPr>
        <p:spPr bwMode="auto">
          <a:xfrm>
            <a:off x="161365" y="5546725"/>
            <a:ext cx="428681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1000" b="0" dirty="0"/>
              <a:t>http://images.google.de/imgres?imgurl=http://www.ethlife.ethz.ch/images/psi_zyklotron-l.jpg&amp;imgrefurl=http://www.ethlife.ethz.ch/articles/news/psi_zyklotron.html&amp;h=1004&amp;w=800&amp;sz=405&amp;tbnid=mw0NqgE2g2cX9M:&amp;tbnh=149&amp;tbnw=118&amp;hl=de&amp;start=2&amp;prev=/images%3Fq%3Dzyklotron%2Bpsi%26svnum%3D10%26hl%3Dde%26lr%3D%26sa%3DG</a:t>
            </a:r>
          </a:p>
        </p:txBody>
      </p:sp>
      <p:sp>
        <p:nvSpPr>
          <p:cNvPr id="2" name="Rectangle 1"/>
          <p:cNvSpPr/>
          <p:nvPr/>
        </p:nvSpPr>
        <p:spPr>
          <a:xfrm>
            <a:off x="4448175" y="6283624"/>
            <a:ext cx="5457825" cy="584775"/>
          </a:xfrm>
          <a:prstGeom prst="rect">
            <a:avLst/>
          </a:prstGeom>
          <a:solidFill>
            <a:schemeClr val="accent2"/>
          </a:solidFill>
        </p:spPr>
        <p:txBody>
          <a:bodyPr wrap="square">
            <a:spAutoFit/>
          </a:bodyPr>
          <a:lstStyle/>
          <a:p>
            <a:r>
              <a:rPr lang="de-CH" sz="1600" b="0" dirty="0">
                <a:solidFill>
                  <a:schemeClr val="bg1"/>
                </a:solidFill>
              </a:rPr>
              <a:t>http://erice2009.na.infn.it/TalkContributions/Schirrmeister.pdf</a:t>
            </a: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71C0297D-86DB-4EF9-99AA-5FE0F1085B61}" type="slidenum">
              <a:rPr lang="en-GB" sz="1400" b="0" smtClean="0">
                <a:solidFill>
                  <a:schemeClr val="tx1"/>
                </a:solidFill>
                <a:latin typeface="Times New Roman" pitchFamily="18" charset="0"/>
              </a:rPr>
              <a:pPr eaLnBrk="1" hangingPunct="1"/>
              <a:t>2</a:t>
            </a:fld>
            <a:endParaRPr lang="en-GB" sz="1400" b="0" dirty="0" smtClean="0">
              <a:solidFill>
                <a:schemeClr val="tx1"/>
              </a:solidFill>
              <a:latin typeface="Times New Roman" pitchFamily="18" charset="0"/>
            </a:endParaRPr>
          </a:p>
        </p:txBody>
      </p:sp>
      <p:sp>
        <p:nvSpPr>
          <p:cNvPr id="3075" name="Rectangle 2"/>
          <p:cNvSpPr>
            <a:spLocks noGrp="1" noChangeArrowheads="1"/>
          </p:cNvSpPr>
          <p:nvPr>
            <p:ph type="title"/>
          </p:nvPr>
        </p:nvSpPr>
        <p:spPr/>
        <p:txBody>
          <a:bodyPr/>
          <a:lstStyle/>
          <a:p>
            <a:pPr eaLnBrk="1" hangingPunct="1">
              <a:lnSpc>
                <a:spcPct val="110000"/>
              </a:lnSpc>
              <a:spcBef>
                <a:spcPct val="5000"/>
              </a:spcBef>
              <a:spcAft>
                <a:spcPct val="5000"/>
              </a:spcAft>
            </a:pPr>
            <a:r>
              <a:rPr lang="de-DE" dirty="0" smtClean="0"/>
              <a:t>Outline</a:t>
            </a:r>
          </a:p>
        </p:txBody>
      </p:sp>
      <p:sp>
        <p:nvSpPr>
          <p:cNvPr id="3076" name="Rectangle 3"/>
          <p:cNvSpPr>
            <a:spLocks noGrp="1" noChangeArrowheads="1"/>
          </p:cNvSpPr>
          <p:nvPr>
            <p:ph type="body" idx="1"/>
          </p:nvPr>
        </p:nvSpPr>
        <p:spPr>
          <a:xfrm>
            <a:off x="377827" y="1079500"/>
            <a:ext cx="9159875" cy="5181600"/>
          </a:xfrm>
        </p:spPr>
        <p:txBody>
          <a:bodyPr/>
          <a:lstStyle/>
          <a:p>
            <a:pPr marL="381000" indent="-381000" algn="just" eaLnBrk="1" hangingPunct="1">
              <a:lnSpc>
                <a:spcPct val="110000"/>
              </a:lnSpc>
              <a:spcBef>
                <a:spcPct val="5000"/>
              </a:spcBef>
              <a:spcAft>
                <a:spcPct val="5000"/>
              </a:spcAft>
              <a:buFont typeface="Arial" pitchFamily="34" charset="0"/>
              <a:buChar char="•"/>
            </a:pPr>
            <a:r>
              <a:rPr lang="de-DE" b="1" dirty="0" smtClean="0"/>
              <a:t>DC voltage Accelerator </a:t>
            </a:r>
          </a:p>
          <a:p>
            <a:pPr marL="381000" indent="-381000" algn="just" eaLnBrk="1" hangingPunct="1">
              <a:lnSpc>
                <a:spcPct val="110000"/>
              </a:lnSpc>
              <a:spcBef>
                <a:spcPct val="5000"/>
              </a:spcBef>
              <a:spcAft>
                <a:spcPct val="5000"/>
              </a:spcAft>
              <a:buFont typeface="Arial" pitchFamily="34" charset="0"/>
              <a:buChar char="•"/>
            </a:pPr>
            <a:r>
              <a:rPr lang="de-DE" b="1" dirty="0" smtClean="0"/>
              <a:t>RF - Accelerator </a:t>
            </a:r>
          </a:p>
          <a:p>
            <a:pPr marL="381000" indent="-381000" algn="just" eaLnBrk="1" hangingPunct="1">
              <a:lnSpc>
                <a:spcPct val="110000"/>
              </a:lnSpc>
              <a:spcBef>
                <a:spcPct val="5000"/>
              </a:spcBef>
              <a:spcAft>
                <a:spcPct val="5000"/>
              </a:spcAft>
              <a:buFont typeface="Arial" pitchFamily="34" charset="0"/>
              <a:buChar char="•"/>
            </a:pPr>
            <a:r>
              <a:rPr lang="de-DE" b="1" dirty="0" smtClean="0"/>
              <a:t>Linear accelerators </a:t>
            </a:r>
          </a:p>
          <a:p>
            <a:pPr marL="381000" indent="-381000" algn="just" eaLnBrk="1" hangingPunct="1">
              <a:lnSpc>
                <a:spcPct val="110000"/>
              </a:lnSpc>
              <a:spcBef>
                <a:spcPct val="5000"/>
              </a:spcBef>
              <a:spcAft>
                <a:spcPct val="5000"/>
              </a:spcAft>
              <a:buFont typeface="Arial" pitchFamily="34" charset="0"/>
              <a:buChar char="•"/>
            </a:pPr>
            <a:r>
              <a:rPr lang="de-DE" b="1" dirty="0" smtClean="0"/>
              <a:t>Cyclotrons </a:t>
            </a:r>
          </a:p>
          <a:p>
            <a:pPr marL="381000" indent="-381000" algn="just" eaLnBrk="1" hangingPunct="1">
              <a:lnSpc>
                <a:spcPct val="110000"/>
              </a:lnSpc>
              <a:spcBef>
                <a:spcPct val="5000"/>
              </a:spcBef>
              <a:spcAft>
                <a:spcPct val="5000"/>
              </a:spcAft>
              <a:buFont typeface="Arial" pitchFamily="34" charset="0"/>
              <a:buChar char="•"/>
            </a:pPr>
            <a:r>
              <a:rPr lang="de-DE" b="1" dirty="0" smtClean="0"/>
              <a:t>Synchrotrons </a:t>
            </a:r>
          </a:p>
          <a:p>
            <a:pPr marL="381000" indent="-381000" algn="just" eaLnBrk="1" hangingPunct="1">
              <a:lnSpc>
                <a:spcPct val="110000"/>
              </a:lnSpc>
              <a:spcBef>
                <a:spcPct val="5000"/>
              </a:spcBef>
              <a:spcAft>
                <a:spcPct val="5000"/>
              </a:spcAft>
              <a:buFont typeface="Arial" pitchFamily="34" charset="0"/>
              <a:buChar char="•"/>
            </a:pPr>
            <a:r>
              <a:rPr lang="de-DE" b="1" dirty="0" smtClean="0"/>
              <a:t>Storage ring</a:t>
            </a:r>
          </a:p>
        </p:txBody>
      </p:sp>
    </p:spTree>
    <p:extLst>
      <p:ext uri="{BB962C8B-B14F-4D97-AF65-F5344CB8AC3E}">
        <p14:creationId xmlns:p14="http://schemas.microsoft.com/office/powerpoint/2010/main" val="4209892501"/>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C0FBB431-2FA8-4E09-BB84-24070EFDD9FE}" type="slidenum">
              <a:rPr lang="en-GB" sz="1400" b="0">
                <a:solidFill>
                  <a:schemeClr val="tx1"/>
                </a:solidFill>
                <a:latin typeface="Times New Roman" pitchFamily="18" charset="0"/>
              </a:rPr>
              <a:pPr eaLnBrk="1" hangingPunct="1"/>
              <a:t>20</a:t>
            </a:fld>
            <a:endParaRPr lang="en-GB" sz="1400" b="0">
              <a:solidFill>
                <a:schemeClr val="tx1"/>
              </a:solidFill>
              <a:latin typeface="Times New Roman" pitchFamily="18" charset="0"/>
            </a:endParaRPr>
          </a:p>
        </p:txBody>
      </p:sp>
      <p:pic>
        <p:nvPicPr>
          <p:cNvPr id="235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3" y="11113"/>
            <a:ext cx="9659937" cy="683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Rectangle 2"/>
          <p:cNvSpPr>
            <a:spLocks noGrp="1" noChangeArrowheads="1"/>
          </p:cNvSpPr>
          <p:nvPr>
            <p:ph type="title"/>
          </p:nvPr>
        </p:nvSpPr>
        <p:spPr>
          <a:xfrm>
            <a:off x="0" y="0"/>
            <a:ext cx="5068888" cy="1231900"/>
          </a:xfrm>
        </p:spPr>
        <p:txBody>
          <a:bodyPr/>
          <a:lstStyle/>
          <a:p>
            <a:pPr eaLnBrk="1" hangingPunct="1">
              <a:lnSpc>
                <a:spcPct val="110000"/>
              </a:lnSpc>
            </a:pPr>
            <a:r>
              <a:rPr lang="en-GB" sz="2200" smtClean="0"/>
              <a:t>Superconducting Cyclotron and Fast Proton Beam Scanning for Hadron Therapy</a:t>
            </a:r>
          </a:p>
        </p:txBody>
      </p:sp>
      <p:sp>
        <p:nvSpPr>
          <p:cNvPr id="23557" name="Rectangle 3"/>
          <p:cNvSpPr>
            <a:spLocks noGrp="1" noChangeArrowheads="1"/>
          </p:cNvSpPr>
          <p:nvPr>
            <p:ph type="body" idx="1"/>
          </p:nvPr>
        </p:nvSpPr>
        <p:spPr>
          <a:xfrm>
            <a:off x="5056188" y="0"/>
            <a:ext cx="4849812" cy="5181600"/>
          </a:xfrm>
          <a:solidFill>
            <a:schemeClr val="bg1"/>
          </a:solidFill>
        </p:spPr>
        <p:txBody>
          <a:bodyPr/>
          <a:lstStyle/>
          <a:p>
            <a:pPr marL="180975" indent="-180975" eaLnBrk="1" hangingPunct="1">
              <a:lnSpc>
                <a:spcPct val="90000"/>
              </a:lnSpc>
            </a:pPr>
            <a:r>
              <a:rPr lang="en-GB" b="1" dirty="0" smtClean="0">
                <a:solidFill>
                  <a:srgbClr val="000000"/>
                </a:solidFill>
              </a:rPr>
              <a:t>Advantages of a Cyclotron</a:t>
            </a:r>
          </a:p>
          <a:p>
            <a:pPr marL="180975" indent="-180975" eaLnBrk="1" hangingPunct="1">
              <a:lnSpc>
                <a:spcPct val="90000"/>
              </a:lnSpc>
            </a:pPr>
            <a:r>
              <a:rPr lang="en-GB" dirty="0" smtClean="0">
                <a:solidFill>
                  <a:srgbClr val="000000"/>
                </a:solidFill>
              </a:rPr>
              <a:t>• Max. energy 250 MeV with fast energy variation by energy selection system</a:t>
            </a:r>
          </a:p>
          <a:p>
            <a:pPr marL="180975" indent="-180975" eaLnBrk="1" hangingPunct="1">
              <a:lnSpc>
                <a:spcPct val="90000"/>
              </a:lnSpc>
            </a:pPr>
            <a:r>
              <a:rPr lang="en-GB" dirty="0" smtClean="0">
                <a:solidFill>
                  <a:srgbClr val="000000"/>
                </a:solidFill>
              </a:rPr>
              <a:t>• High availability / up-time</a:t>
            </a:r>
          </a:p>
          <a:p>
            <a:pPr marL="180975" indent="-180975" eaLnBrk="1" hangingPunct="1">
              <a:lnSpc>
                <a:spcPct val="90000"/>
              </a:lnSpc>
            </a:pPr>
            <a:r>
              <a:rPr lang="en-GB" dirty="0" smtClean="0">
                <a:solidFill>
                  <a:srgbClr val="000000"/>
                </a:solidFill>
              </a:rPr>
              <a:t>• Reasonable investment / operating cost</a:t>
            </a:r>
          </a:p>
          <a:p>
            <a:pPr marL="180975" indent="-180975" eaLnBrk="1" hangingPunct="1">
              <a:lnSpc>
                <a:spcPct val="90000"/>
              </a:lnSpc>
            </a:pPr>
            <a:r>
              <a:rPr lang="en-GB" dirty="0" smtClean="0">
                <a:solidFill>
                  <a:srgbClr val="000000"/>
                </a:solidFill>
              </a:rPr>
              <a:t>• Fast and simple maintenance procedures, small operator group</a:t>
            </a:r>
          </a:p>
          <a:p>
            <a:pPr marL="180975" indent="-180975" eaLnBrk="1" hangingPunct="1">
              <a:lnSpc>
                <a:spcPct val="90000"/>
              </a:lnSpc>
            </a:pPr>
            <a:r>
              <a:rPr lang="en-GB" dirty="0" smtClean="0">
                <a:solidFill>
                  <a:srgbClr val="000000"/>
                </a:solidFill>
              </a:rPr>
              <a:t>• Low activation</a:t>
            </a:r>
          </a:p>
          <a:p>
            <a:pPr marL="180975" indent="-180975" eaLnBrk="1" hangingPunct="1">
              <a:lnSpc>
                <a:spcPct val="90000"/>
              </a:lnSpc>
            </a:pPr>
            <a:r>
              <a:rPr lang="en-GB" b="1" dirty="0" smtClean="0"/>
              <a:t>Advantages using superconducting Magnet Coils</a:t>
            </a:r>
          </a:p>
          <a:p>
            <a:pPr marL="180975" indent="-180975" eaLnBrk="1" hangingPunct="1">
              <a:lnSpc>
                <a:spcPct val="90000"/>
              </a:lnSpc>
              <a:buFontTx/>
              <a:buChar char="•"/>
            </a:pPr>
            <a:r>
              <a:rPr lang="en-GB" dirty="0" smtClean="0"/>
              <a:t>Make use of achievable high fields in larger volume to increase </a:t>
            </a:r>
          </a:p>
          <a:p>
            <a:pPr marL="180975" indent="-180975" eaLnBrk="1" hangingPunct="1">
              <a:lnSpc>
                <a:spcPct val="90000"/>
              </a:lnSpc>
              <a:buFontTx/>
              <a:buChar char="•"/>
            </a:pPr>
            <a:r>
              <a:rPr lang="en-GB" dirty="0"/>
              <a:t>G</a:t>
            </a:r>
            <a:r>
              <a:rPr lang="en-GB" dirty="0" smtClean="0"/>
              <a:t>ap size over full radius -&gt; avoid non- </a:t>
            </a:r>
            <a:r>
              <a:rPr lang="en-GB" dirty="0" err="1" smtClean="0"/>
              <a:t>linearities</a:t>
            </a:r>
            <a:r>
              <a:rPr lang="en-GB" dirty="0" smtClean="0"/>
              <a:t> -&gt; improved extraction </a:t>
            </a:r>
          </a:p>
          <a:p>
            <a:pPr marL="180975" indent="-180975" eaLnBrk="1" hangingPunct="1">
              <a:lnSpc>
                <a:spcPct val="90000"/>
              </a:lnSpc>
              <a:buFontTx/>
              <a:buChar char="•"/>
            </a:pPr>
            <a:r>
              <a:rPr lang="en-GB" dirty="0"/>
              <a:t>E</a:t>
            </a:r>
            <a:r>
              <a:rPr lang="en-GB" dirty="0" smtClean="0"/>
              <a:t>fficiency to larger than 80%</a:t>
            </a:r>
          </a:p>
          <a:p>
            <a:pPr marL="180975" indent="-180975" eaLnBrk="1" hangingPunct="1">
              <a:lnSpc>
                <a:spcPct val="90000"/>
              </a:lnSpc>
              <a:buFontTx/>
              <a:buChar char="•"/>
            </a:pPr>
            <a:r>
              <a:rPr lang="en-GB" dirty="0" smtClean="0"/>
              <a:t>No </a:t>
            </a:r>
            <a:r>
              <a:rPr lang="en-GB" dirty="0" err="1" smtClean="0"/>
              <a:t>ohmic</a:t>
            </a:r>
            <a:r>
              <a:rPr lang="en-GB" dirty="0" smtClean="0"/>
              <a:t> losses of Cu-coils -&gt; less rated power needed and reduced electrical consumption</a:t>
            </a:r>
          </a:p>
          <a:p>
            <a:pPr marL="180975" indent="-180975" eaLnBrk="1" hangingPunct="1">
              <a:lnSpc>
                <a:spcPct val="90000"/>
              </a:lnSpc>
              <a:buFontTx/>
              <a:buChar char="•"/>
            </a:pPr>
            <a:r>
              <a:rPr lang="en-GB" dirty="0" smtClean="0"/>
              <a:t>Closed cycle </a:t>
            </a:r>
            <a:r>
              <a:rPr lang="en-GB" dirty="0" smtClean="0"/>
              <a:t>Liquid He </a:t>
            </a:r>
            <a:r>
              <a:rPr lang="en-GB" dirty="0" smtClean="0"/>
              <a:t>operation -&gt; easy maintenance</a:t>
            </a:r>
          </a:p>
          <a:p>
            <a:pPr marL="180975" indent="-180975" eaLnBrk="1" hangingPunct="1">
              <a:lnSpc>
                <a:spcPct val="90000"/>
              </a:lnSpc>
              <a:buFontTx/>
              <a:buChar char="•"/>
            </a:pPr>
            <a:r>
              <a:rPr lang="en-GB" dirty="0" smtClean="0"/>
              <a:t>„Warm“ access as in a normal conducting cyclotron</a:t>
            </a:r>
          </a:p>
        </p:txBody>
      </p:sp>
      <p:sp>
        <p:nvSpPr>
          <p:cNvPr id="23558" name="Rectangle 5"/>
          <p:cNvSpPr>
            <a:spLocks noChangeArrowheads="1"/>
          </p:cNvSpPr>
          <p:nvPr/>
        </p:nvSpPr>
        <p:spPr bwMode="auto">
          <a:xfrm>
            <a:off x="0" y="6583363"/>
            <a:ext cx="43989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200"/>
              <a:t>http://www.protonen-therapie.de/pg_0006.htm</a:t>
            </a: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20762C6B-8A72-4A9F-BA8A-3999705ADBC1}" type="slidenum">
              <a:rPr lang="en-GB" sz="1400" b="0">
                <a:solidFill>
                  <a:schemeClr val="tx1"/>
                </a:solidFill>
                <a:latin typeface="Times New Roman" pitchFamily="18" charset="0"/>
              </a:rPr>
              <a:pPr eaLnBrk="1" hangingPunct="1"/>
              <a:t>21</a:t>
            </a:fld>
            <a:endParaRPr lang="en-GB" sz="1400" b="0">
              <a:solidFill>
                <a:schemeClr val="tx1"/>
              </a:solidFill>
              <a:latin typeface="Times New Roman" pitchFamily="18" charset="0"/>
            </a:endParaRPr>
          </a:p>
        </p:txBody>
      </p:sp>
      <p:sp>
        <p:nvSpPr>
          <p:cNvPr id="20483" name="Rectangle 2"/>
          <p:cNvSpPr>
            <a:spLocks noGrp="1" noChangeArrowheads="1"/>
          </p:cNvSpPr>
          <p:nvPr>
            <p:ph type="title"/>
          </p:nvPr>
        </p:nvSpPr>
        <p:spPr/>
        <p:txBody>
          <a:bodyPr/>
          <a:lstStyle/>
          <a:p>
            <a:pPr eaLnBrk="1" hangingPunct="1"/>
            <a:r>
              <a:rPr lang="de-DE" dirty="0" smtClean="0"/>
              <a:t>Isochroncyclotron</a:t>
            </a:r>
          </a:p>
        </p:txBody>
      </p:sp>
      <p:sp>
        <p:nvSpPr>
          <p:cNvPr id="20484" name="Rectangle 3"/>
          <p:cNvSpPr>
            <a:spLocks noGrp="1" noChangeArrowheads="1"/>
          </p:cNvSpPr>
          <p:nvPr>
            <p:ph type="body" idx="1"/>
          </p:nvPr>
        </p:nvSpPr>
        <p:spPr/>
        <p:txBody>
          <a:bodyPr/>
          <a:lstStyle/>
          <a:p>
            <a:pPr eaLnBrk="1" hangingPunct="1">
              <a:tabLst>
                <a:tab pos="8701088" algn="l"/>
              </a:tabLst>
            </a:pPr>
            <a:r>
              <a:rPr lang="en-US" dirty="0" smtClean="0"/>
              <a:t>When increasing the speed of the particle, the magnetic field must also grow with the radius:</a:t>
            </a:r>
            <a:endParaRPr lang="de-DE" dirty="0" smtClean="0"/>
          </a:p>
          <a:p>
            <a:pPr eaLnBrk="1" hangingPunct="1">
              <a:tabLst>
                <a:tab pos="8701088" algn="l"/>
              </a:tabLst>
            </a:pPr>
            <a:endParaRPr lang="de-DE" dirty="0" smtClean="0"/>
          </a:p>
          <a:p>
            <a:pPr eaLnBrk="1" hangingPunct="1">
              <a:tabLst>
                <a:tab pos="8701088" algn="l"/>
              </a:tabLst>
            </a:pPr>
            <a:endParaRPr lang="de-DE" dirty="0" smtClean="0"/>
          </a:p>
          <a:p>
            <a:pPr eaLnBrk="1" hangingPunct="1">
              <a:tabLst>
                <a:tab pos="8701088" algn="l"/>
              </a:tabLst>
            </a:pPr>
            <a:endParaRPr lang="de-DE" dirty="0" smtClean="0"/>
          </a:p>
          <a:p>
            <a:pPr eaLnBrk="1" hangingPunct="1">
              <a:tabLst>
                <a:tab pos="8701088" algn="l"/>
              </a:tabLst>
            </a:pPr>
            <a:endParaRPr lang="de-DE" dirty="0" smtClean="0"/>
          </a:p>
          <a:p>
            <a:pPr eaLnBrk="1" hangingPunct="1">
              <a:tabLst>
                <a:tab pos="8701088" algn="l"/>
              </a:tabLst>
            </a:pPr>
            <a:endParaRPr lang="de-DE" dirty="0" smtClean="0"/>
          </a:p>
          <a:p>
            <a:pPr eaLnBrk="1" hangingPunct="1">
              <a:tabLst>
                <a:tab pos="8701088" algn="l"/>
              </a:tabLst>
            </a:pPr>
            <a:endParaRPr lang="de-DE" dirty="0" smtClean="0"/>
          </a:p>
          <a:p>
            <a:pPr eaLnBrk="1" hangingPunct="1">
              <a:tabLst>
                <a:tab pos="8701088" algn="l"/>
              </a:tabLst>
            </a:pPr>
            <a:endParaRPr lang="de-DE" dirty="0" smtClean="0"/>
          </a:p>
          <a:p>
            <a:pPr eaLnBrk="1" hangingPunct="1">
              <a:tabLst>
                <a:tab pos="8701088" algn="l"/>
              </a:tabLst>
            </a:pPr>
            <a:endParaRPr lang="de-DE" dirty="0" smtClean="0"/>
          </a:p>
          <a:p>
            <a:pPr eaLnBrk="1" hangingPunct="1">
              <a:tabLst>
                <a:tab pos="8701088" algn="l"/>
              </a:tabLst>
            </a:pPr>
            <a:endParaRPr lang="de-DE" dirty="0" smtClean="0"/>
          </a:p>
          <a:p>
            <a:pPr eaLnBrk="1" hangingPunct="1">
              <a:tabLst>
                <a:tab pos="8701088" algn="l"/>
              </a:tabLst>
            </a:pPr>
            <a:endParaRPr lang="de-DE" dirty="0" smtClean="0"/>
          </a:p>
          <a:p>
            <a:pPr eaLnBrk="1" hangingPunct="1">
              <a:tabLst>
                <a:tab pos="8701088" algn="l"/>
              </a:tabLst>
            </a:pPr>
            <a:endParaRPr lang="de-DE" dirty="0" smtClean="0"/>
          </a:p>
          <a:p>
            <a:pPr eaLnBrk="1" hangingPunct="1">
              <a:tabLst>
                <a:tab pos="8701088" algn="l"/>
              </a:tabLst>
            </a:pPr>
            <a:endParaRPr lang="de-DE" dirty="0" smtClean="0"/>
          </a:p>
          <a:p>
            <a:pPr eaLnBrk="1" hangingPunct="1">
              <a:tabLst>
                <a:tab pos="8701088" algn="l"/>
              </a:tabLst>
            </a:pPr>
            <a:r>
              <a:rPr lang="de-DE" dirty="0" smtClean="0"/>
              <a:t>http://abe.web.psi.ch/accelerators/vortraegeWernerJoho/</a:t>
            </a:r>
          </a:p>
          <a:p>
            <a:pPr eaLnBrk="1" hangingPunct="1">
              <a:tabLst>
                <a:tab pos="8701088" algn="l"/>
              </a:tabLst>
            </a:pPr>
            <a:endParaRPr lang="de-DE" dirty="0" smtClean="0"/>
          </a:p>
        </p:txBody>
      </p:sp>
      <p:graphicFrame>
        <p:nvGraphicFramePr>
          <p:cNvPr id="20485" name="Object 4"/>
          <p:cNvGraphicFramePr>
            <a:graphicFrameLocks noChangeAspect="1"/>
          </p:cNvGraphicFramePr>
          <p:nvPr>
            <p:extLst>
              <p:ext uri="{D42A27DB-BD31-4B8C-83A1-F6EECF244321}">
                <p14:modId xmlns:p14="http://schemas.microsoft.com/office/powerpoint/2010/main" val="3616463852"/>
              </p:ext>
            </p:extLst>
          </p:nvPr>
        </p:nvGraphicFramePr>
        <p:xfrm>
          <a:off x="422275" y="2359025"/>
          <a:ext cx="3124200" cy="1803400"/>
        </p:xfrm>
        <a:graphic>
          <a:graphicData uri="http://schemas.openxmlformats.org/presentationml/2006/ole">
            <mc:AlternateContent xmlns:mc="http://schemas.openxmlformats.org/markup-compatibility/2006">
              <mc:Choice xmlns:v="urn:schemas-microsoft-com:vml" Requires="v">
                <p:oleObj spid="_x0000_s20513" name="Equation" r:id="rId4" imgW="3124080" imgH="1803240" progId="Equation.3">
                  <p:embed/>
                </p:oleObj>
              </mc:Choice>
              <mc:Fallback>
                <p:oleObj name="Equation" r:id="rId4" imgW="3124080" imgH="1803240" progId="Equation.3">
                  <p:embed/>
                  <p:pic>
                    <p:nvPicPr>
                      <p:cNvPr id="0" name="Object 4"/>
                      <p:cNvPicPr>
                        <a:picLocks noChangeAspect="1" noChangeArrowheads="1"/>
                      </p:cNvPicPr>
                      <p:nvPr/>
                    </p:nvPicPr>
                    <p:blipFill>
                      <a:blip r:embed="rId5"/>
                      <a:srcRect/>
                      <a:stretch>
                        <a:fillRect/>
                      </a:stretch>
                    </p:blipFill>
                    <p:spPr bwMode="auto">
                      <a:xfrm>
                        <a:off x="422275" y="2359025"/>
                        <a:ext cx="3124200" cy="18034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48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0975" y="1549101"/>
            <a:ext cx="5961441" cy="427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E930F2F2-351F-4363-B5A8-9BD476983207}" type="slidenum">
              <a:rPr lang="en-GB" sz="1400" b="0">
                <a:solidFill>
                  <a:schemeClr val="tx1"/>
                </a:solidFill>
                <a:latin typeface="Times New Roman" pitchFamily="18" charset="0"/>
              </a:rPr>
              <a:pPr eaLnBrk="1" hangingPunct="1"/>
              <a:t>22</a:t>
            </a:fld>
            <a:endParaRPr lang="en-GB" sz="1400" b="0">
              <a:solidFill>
                <a:schemeClr val="tx1"/>
              </a:solidFill>
              <a:latin typeface="Times New Roman" pitchFamily="18" charset="0"/>
            </a:endParaRPr>
          </a:p>
        </p:txBody>
      </p:sp>
      <p:sp>
        <p:nvSpPr>
          <p:cNvPr id="24579" name="Rectangle 2"/>
          <p:cNvSpPr>
            <a:spLocks noGrp="1" noChangeArrowheads="1"/>
          </p:cNvSpPr>
          <p:nvPr>
            <p:ph type="title"/>
          </p:nvPr>
        </p:nvSpPr>
        <p:spPr>
          <a:xfrm>
            <a:off x="1252538" y="0"/>
            <a:ext cx="8653462" cy="762000"/>
          </a:xfrm>
        </p:spPr>
        <p:txBody>
          <a:bodyPr/>
          <a:lstStyle/>
          <a:p>
            <a:pPr eaLnBrk="1" hangingPunct="1"/>
            <a:r>
              <a:rPr lang="de-DE" dirty="0" smtClean="0"/>
              <a:t>Circular accelerators: Synchrotron</a:t>
            </a:r>
          </a:p>
        </p:txBody>
      </p:sp>
      <p:sp>
        <p:nvSpPr>
          <p:cNvPr id="24580" name="Rectangle 3"/>
          <p:cNvSpPr>
            <a:spLocks noGrp="1" noChangeArrowheads="1"/>
          </p:cNvSpPr>
          <p:nvPr>
            <p:ph type="body" idx="1"/>
          </p:nvPr>
        </p:nvSpPr>
        <p:spPr>
          <a:xfrm>
            <a:off x="519113" y="1143000"/>
            <a:ext cx="9056687" cy="5181600"/>
          </a:xfrm>
        </p:spPr>
        <p:txBody>
          <a:bodyPr/>
          <a:lstStyle/>
          <a:p>
            <a:pPr eaLnBrk="1" hangingPunct="1"/>
            <a:r>
              <a:rPr lang="en-US" dirty="0" smtClean="0"/>
              <a:t>With a Cyclotron or </a:t>
            </a:r>
            <a:r>
              <a:rPr lang="en-US" dirty="0" err="1" smtClean="0"/>
              <a:t>Betatron</a:t>
            </a:r>
            <a:r>
              <a:rPr lang="en-US" dirty="0" smtClean="0"/>
              <a:t> the energy of the particles is limited </a:t>
            </a:r>
          </a:p>
          <a:p>
            <a:pPr marL="457200" indent="-457200" eaLnBrk="1" hangingPunct="1">
              <a:buFont typeface="Arial" pitchFamily="34" charset="0"/>
              <a:buChar char="•"/>
            </a:pPr>
            <a:r>
              <a:rPr lang="en-US" dirty="0" smtClean="0"/>
              <a:t>It is not possible to build any arbitrarily large magnets </a:t>
            </a:r>
          </a:p>
          <a:p>
            <a:pPr marL="457200" indent="-457200" eaLnBrk="1" hangingPunct="1">
              <a:buFont typeface="Arial" pitchFamily="34" charset="0"/>
              <a:buChar char="•"/>
            </a:pPr>
            <a:r>
              <a:rPr lang="en-US" dirty="0"/>
              <a:t>T</a:t>
            </a:r>
            <a:r>
              <a:rPr lang="en-US" dirty="0" smtClean="0"/>
              <a:t>he magnetic field is limited to some Tesla (normal-conducting 1-2 Tesla, superconducting 5-10 T)</a:t>
            </a:r>
          </a:p>
          <a:p>
            <a:pPr marL="457200" indent="-457200" eaLnBrk="1" hangingPunct="1">
              <a:buFont typeface="Arial" pitchFamily="34" charset="0"/>
              <a:buChar char="•"/>
            </a:pPr>
            <a:endParaRPr lang="en-US" dirty="0" smtClean="0"/>
          </a:p>
          <a:p>
            <a:pPr marL="457200" indent="-457200" eaLnBrk="1" hangingPunct="1">
              <a:buFont typeface="Arial" pitchFamily="34" charset="0"/>
              <a:buChar char="•"/>
            </a:pPr>
            <a:endParaRPr lang="en-US" dirty="0" smtClean="0"/>
          </a:p>
          <a:p>
            <a:pPr eaLnBrk="1" hangingPunct="1"/>
            <a:r>
              <a:rPr lang="en-US" dirty="0" smtClean="0"/>
              <a:t>To accelerate to high energy, the synchrotron was developed </a:t>
            </a:r>
          </a:p>
          <a:p>
            <a:pPr eaLnBrk="1" hangingPunct="1">
              <a:buFont typeface="Arial" pitchFamily="34" charset="0"/>
              <a:buChar char="•"/>
            </a:pPr>
            <a:r>
              <a:rPr lang="en-US" dirty="0" smtClean="0"/>
              <a:t>Synchrotrons are the most widespread type of accelerators </a:t>
            </a:r>
          </a:p>
          <a:p>
            <a:pPr eaLnBrk="1" hangingPunct="1">
              <a:buFont typeface="Arial" pitchFamily="34" charset="0"/>
              <a:buChar char="•"/>
            </a:pPr>
            <a:r>
              <a:rPr lang="en-US" dirty="0"/>
              <a:t>T</a:t>
            </a:r>
            <a:r>
              <a:rPr lang="en-US" dirty="0" smtClean="0"/>
              <a:t>he synchrotron is a circular accelerator, the particles make many turns</a:t>
            </a:r>
          </a:p>
          <a:p>
            <a:pPr eaLnBrk="1" hangingPunct="1">
              <a:buFont typeface="Arial" pitchFamily="34" charset="0"/>
              <a:buChar char="•"/>
            </a:pPr>
            <a:r>
              <a:rPr lang="en-US" dirty="0"/>
              <a:t>T</a:t>
            </a:r>
            <a:r>
              <a:rPr lang="en-US" dirty="0" smtClean="0"/>
              <a:t>he magnetic field is increased, and at the same time the particles are accelerated </a:t>
            </a:r>
          </a:p>
          <a:p>
            <a:pPr eaLnBrk="1" hangingPunct="1">
              <a:buFont typeface="Arial" pitchFamily="34" charset="0"/>
              <a:buChar char="•"/>
            </a:pPr>
            <a:r>
              <a:rPr lang="en-US" dirty="0"/>
              <a:t>T</a:t>
            </a:r>
            <a:r>
              <a:rPr lang="en-US" dirty="0" smtClean="0"/>
              <a:t>he particle trajectory is (roughly) constant</a:t>
            </a:r>
            <a:endParaRPr lang="de-DE" sz="1800" dirty="0" smtClean="0"/>
          </a:p>
        </p:txBody>
      </p:sp>
      <p:graphicFrame>
        <p:nvGraphicFramePr>
          <p:cNvPr id="24581" name="Object 4"/>
          <p:cNvGraphicFramePr>
            <a:graphicFrameLocks noChangeAspect="1"/>
          </p:cNvGraphicFramePr>
          <p:nvPr/>
        </p:nvGraphicFramePr>
        <p:xfrm>
          <a:off x="4876800" y="3268663"/>
          <a:ext cx="152400" cy="317500"/>
        </p:xfrm>
        <a:graphic>
          <a:graphicData uri="http://schemas.openxmlformats.org/presentationml/2006/ole">
            <mc:AlternateContent xmlns:mc="http://schemas.openxmlformats.org/markup-compatibility/2006">
              <mc:Choice xmlns:v="urn:schemas-microsoft-com:vml" Requires="v">
                <p:oleObj spid="_x0000_s24609" name="Equation" r:id="rId4" imgW="152268" imgH="317225" progId="Equation.3">
                  <p:embed/>
                </p:oleObj>
              </mc:Choice>
              <mc:Fallback>
                <p:oleObj name="Equation" r:id="rId4" imgW="152268" imgH="317225"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268663"/>
                        <a:ext cx="1524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8D956DB8-BE6D-43A3-8B78-D61CAB25507F}" type="slidenum">
              <a:rPr lang="en-GB" sz="1400" b="0">
                <a:solidFill>
                  <a:schemeClr val="tx1"/>
                </a:solidFill>
                <a:latin typeface="Times New Roman" pitchFamily="18" charset="0"/>
              </a:rPr>
              <a:pPr eaLnBrk="1" hangingPunct="1"/>
              <a:t>23</a:t>
            </a:fld>
            <a:endParaRPr lang="en-GB" sz="1400" b="0">
              <a:solidFill>
                <a:schemeClr val="tx1"/>
              </a:solidFill>
              <a:latin typeface="Times New Roman" pitchFamily="18" charset="0"/>
            </a:endParaRPr>
          </a:p>
        </p:txBody>
      </p:sp>
      <p:sp>
        <p:nvSpPr>
          <p:cNvPr id="25603" name="Rectangle 2"/>
          <p:cNvSpPr>
            <a:spLocks noGrp="1" noChangeArrowheads="1"/>
          </p:cNvSpPr>
          <p:nvPr>
            <p:ph type="title"/>
          </p:nvPr>
        </p:nvSpPr>
        <p:spPr>
          <a:xfrm>
            <a:off x="1423988" y="0"/>
            <a:ext cx="8482012" cy="762000"/>
          </a:xfrm>
        </p:spPr>
        <p:txBody>
          <a:bodyPr/>
          <a:lstStyle/>
          <a:p>
            <a:pPr eaLnBrk="1" hangingPunct="1"/>
            <a:r>
              <a:rPr lang="de-DE" dirty="0" smtClean="0"/>
              <a:t>Development of Synchrotrons</a:t>
            </a:r>
          </a:p>
        </p:txBody>
      </p:sp>
      <p:sp>
        <p:nvSpPr>
          <p:cNvPr id="25604" name="Rectangle 3"/>
          <p:cNvSpPr>
            <a:spLocks noGrp="1" noChangeArrowheads="1"/>
          </p:cNvSpPr>
          <p:nvPr>
            <p:ph type="body" idx="1"/>
          </p:nvPr>
        </p:nvSpPr>
        <p:spPr>
          <a:xfrm>
            <a:off x="455613" y="885825"/>
            <a:ext cx="9317037" cy="2606675"/>
          </a:xfrm>
        </p:spPr>
        <p:txBody>
          <a:bodyPr/>
          <a:lstStyle/>
          <a:p>
            <a:pPr eaLnBrk="1" hangingPunct="1">
              <a:buFontTx/>
              <a:buChar char="•"/>
            </a:pPr>
            <a:r>
              <a:rPr lang="de-DE" dirty="0" smtClean="0"/>
              <a:t>Proposed </a:t>
            </a:r>
            <a:r>
              <a:rPr lang="de-DE" b="1" dirty="0" smtClean="0">
                <a:solidFill>
                  <a:srgbClr val="FF3300"/>
                </a:solidFill>
              </a:rPr>
              <a:t>1943</a:t>
            </a:r>
            <a:r>
              <a:rPr lang="de-DE" dirty="0" smtClean="0"/>
              <a:t> by </a:t>
            </a:r>
            <a:r>
              <a:rPr lang="de-DE" b="1" dirty="0" smtClean="0">
                <a:solidFill>
                  <a:srgbClr val="FF3300"/>
                </a:solidFill>
              </a:rPr>
              <a:t>M.O.Oliphant</a:t>
            </a:r>
          </a:p>
          <a:p>
            <a:pPr eaLnBrk="1" hangingPunct="1">
              <a:buFontTx/>
              <a:buChar char="•"/>
            </a:pPr>
            <a:r>
              <a:rPr lang="de-DE" dirty="0" smtClean="0"/>
              <a:t>Ideas at about the same time </a:t>
            </a:r>
            <a:r>
              <a:rPr lang="de-DE" b="1" dirty="0" smtClean="0">
                <a:solidFill>
                  <a:srgbClr val="FF3300"/>
                </a:solidFill>
              </a:rPr>
              <a:t>1945</a:t>
            </a:r>
            <a:r>
              <a:rPr lang="de-DE" dirty="0" smtClean="0"/>
              <a:t> by </a:t>
            </a:r>
            <a:r>
              <a:rPr lang="de-DE" b="1" dirty="0" smtClean="0">
                <a:solidFill>
                  <a:srgbClr val="FF3300"/>
                </a:solidFill>
              </a:rPr>
              <a:t>E.M. McMillan</a:t>
            </a:r>
            <a:r>
              <a:rPr lang="de-DE" dirty="0" smtClean="0"/>
              <a:t> (University of California) </a:t>
            </a:r>
            <a:r>
              <a:rPr lang="de-DE" dirty="0"/>
              <a:t>a</a:t>
            </a:r>
            <a:r>
              <a:rPr lang="de-DE" dirty="0" smtClean="0"/>
              <a:t>nd </a:t>
            </a:r>
            <a:r>
              <a:rPr lang="de-DE" b="1" dirty="0" smtClean="0">
                <a:solidFill>
                  <a:srgbClr val="FF3300"/>
                </a:solidFill>
              </a:rPr>
              <a:t>V. Veksler</a:t>
            </a:r>
            <a:r>
              <a:rPr lang="de-DE" dirty="0" smtClean="0"/>
              <a:t> in the Soviet Union </a:t>
            </a:r>
          </a:p>
          <a:p>
            <a:pPr eaLnBrk="1" hangingPunct="1">
              <a:buFontTx/>
              <a:buChar char="•"/>
            </a:pPr>
            <a:r>
              <a:rPr lang="de-DE" dirty="0" smtClean="0"/>
              <a:t>First working Synchrotron (proof of principle) in England (Birmingham) by </a:t>
            </a:r>
            <a:r>
              <a:rPr lang="de-DE" b="1" dirty="0" smtClean="0">
                <a:solidFill>
                  <a:srgbClr val="FF3300"/>
                </a:solidFill>
              </a:rPr>
              <a:t>F.Goward</a:t>
            </a:r>
            <a:r>
              <a:rPr lang="de-DE" dirty="0" smtClean="0"/>
              <a:t> </a:t>
            </a:r>
            <a:r>
              <a:rPr lang="de-DE" dirty="0"/>
              <a:t>a</a:t>
            </a:r>
            <a:r>
              <a:rPr lang="de-DE" dirty="0" smtClean="0"/>
              <a:t>nd </a:t>
            </a:r>
            <a:r>
              <a:rPr lang="de-DE" b="1" dirty="0" smtClean="0">
                <a:solidFill>
                  <a:srgbClr val="FF3300"/>
                </a:solidFill>
              </a:rPr>
              <a:t>D.Barnes</a:t>
            </a:r>
            <a:endParaRPr lang="de-DE" dirty="0" smtClean="0"/>
          </a:p>
          <a:p>
            <a:pPr eaLnBrk="1" hangingPunct="1"/>
            <a:r>
              <a:rPr lang="en-US" dirty="0" smtClean="0">
                <a:solidFill>
                  <a:srgbClr val="008000"/>
                </a:solidFill>
              </a:rPr>
              <a:t>Energy gain through electric field, the magnetic field is increased to synchronously</a:t>
            </a:r>
            <a:endParaRPr lang="de-DE" dirty="0" smtClean="0">
              <a:solidFill>
                <a:srgbClr val="008000"/>
              </a:solidFill>
            </a:endParaRPr>
          </a:p>
        </p:txBody>
      </p:sp>
      <p:sp>
        <p:nvSpPr>
          <p:cNvPr id="25605" name="Line 4"/>
          <p:cNvSpPr>
            <a:spLocks noChangeShapeType="1"/>
          </p:cNvSpPr>
          <p:nvPr/>
        </p:nvSpPr>
        <p:spPr bwMode="auto">
          <a:xfrm flipV="1">
            <a:off x="3065463" y="3505200"/>
            <a:ext cx="0" cy="2035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
        <p:nvSpPr>
          <p:cNvPr id="25606" name="Line 5"/>
          <p:cNvSpPr>
            <a:spLocks noChangeShapeType="1"/>
          </p:cNvSpPr>
          <p:nvPr/>
        </p:nvSpPr>
        <p:spPr bwMode="auto">
          <a:xfrm>
            <a:off x="3067050" y="5540375"/>
            <a:ext cx="337185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
        <p:nvSpPr>
          <p:cNvPr id="25607" name="Text Box 6"/>
          <p:cNvSpPr txBox="1">
            <a:spLocks noChangeArrowheads="1"/>
          </p:cNvSpPr>
          <p:nvPr/>
        </p:nvSpPr>
        <p:spPr bwMode="auto">
          <a:xfrm>
            <a:off x="6127750" y="5680075"/>
            <a:ext cx="8162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r>
              <a:rPr lang="de-DE" b="0" dirty="0" smtClean="0"/>
              <a:t>Time</a:t>
            </a:r>
            <a:endParaRPr lang="de-DE" b="0" dirty="0"/>
          </a:p>
        </p:txBody>
      </p:sp>
      <p:sp>
        <p:nvSpPr>
          <p:cNvPr id="25608" name="Text Box 7"/>
          <p:cNvSpPr txBox="1">
            <a:spLocks noChangeArrowheads="1"/>
          </p:cNvSpPr>
          <p:nvPr/>
        </p:nvSpPr>
        <p:spPr bwMode="auto">
          <a:xfrm>
            <a:off x="1403350" y="3360738"/>
            <a:ext cx="19672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r>
              <a:rPr lang="de-DE" b="0" dirty="0" smtClean="0"/>
              <a:t>Magnetic field</a:t>
            </a:r>
            <a:endParaRPr lang="de-DE" b="0" dirty="0"/>
          </a:p>
        </p:txBody>
      </p:sp>
      <p:sp>
        <p:nvSpPr>
          <p:cNvPr id="25609" name="Line 8"/>
          <p:cNvSpPr>
            <a:spLocks noChangeShapeType="1"/>
          </p:cNvSpPr>
          <p:nvPr/>
        </p:nvSpPr>
        <p:spPr bwMode="auto">
          <a:xfrm>
            <a:off x="3067050" y="5251450"/>
            <a:ext cx="850900" cy="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
        <p:nvSpPr>
          <p:cNvPr id="25610" name="Line 9"/>
          <p:cNvSpPr>
            <a:spLocks noChangeShapeType="1"/>
          </p:cNvSpPr>
          <p:nvPr/>
        </p:nvSpPr>
        <p:spPr bwMode="auto">
          <a:xfrm flipV="1">
            <a:off x="3917950" y="4508500"/>
            <a:ext cx="742950" cy="74295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
        <p:nvSpPr>
          <p:cNvPr id="25611" name="Line 10"/>
          <p:cNvSpPr>
            <a:spLocks noChangeShapeType="1"/>
          </p:cNvSpPr>
          <p:nvPr/>
        </p:nvSpPr>
        <p:spPr bwMode="auto">
          <a:xfrm>
            <a:off x="4667250" y="4503738"/>
            <a:ext cx="647700" cy="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
        <p:nvSpPr>
          <p:cNvPr id="25612" name="Line 11"/>
          <p:cNvSpPr>
            <a:spLocks noChangeShapeType="1"/>
          </p:cNvSpPr>
          <p:nvPr/>
        </p:nvSpPr>
        <p:spPr bwMode="auto">
          <a:xfrm>
            <a:off x="5321300" y="4503738"/>
            <a:ext cx="311150" cy="0"/>
          </a:xfrm>
          <a:prstGeom prst="line">
            <a:avLst/>
          </a:prstGeom>
          <a:noFill/>
          <a:ln w="25400">
            <a:solidFill>
              <a:srgbClr val="FF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
        <p:nvSpPr>
          <p:cNvPr id="25613" name="Line 12"/>
          <p:cNvSpPr>
            <a:spLocks noChangeShapeType="1"/>
          </p:cNvSpPr>
          <p:nvPr/>
        </p:nvSpPr>
        <p:spPr bwMode="auto">
          <a:xfrm>
            <a:off x="5638800" y="4503738"/>
            <a:ext cx="431800" cy="74930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
        <p:nvSpPr>
          <p:cNvPr id="25614" name="Line 13"/>
          <p:cNvSpPr>
            <a:spLocks noChangeShapeType="1"/>
          </p:cNvSpPr>
          <p:nvPr/>
        </p:nvSpPr>
        <p:spPr bwMode="auto">
          <a:xfrm>
            <a:off x="6078538" y="5253038"/>
            <a:ext cx="373062" cy="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
        <p:nvSpPr>
          <p:cNvPr id="25615" name="Line 14"/>
          <p:cNvSpPr>
            <a:spLocks noChangeShapeType="1"/>
          </p:cNvSpPr>
          <p:nvPr/>
        </p:nvSpPr>
        <p:spPr bwMode="auto">
          <a:xfrm flipH="1">
            <a:off x="2882900" y="4495800"/>
            <a:ext cx="168275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
        <p:nvSpPr>
          <p:cNvPr id="25616" name="Line 15"/>
          <p:cNvSpPr>
            <a:spLocks noChangeShapeType="1"/>
          </p:cNvSpPr>
          <p:nvPr/>
        </p:nvSpPr>
        <p:spPr bwMode="auto">
          <a:xfrm flipH="1">
            <a:off x="2806700" y="5253038"/>
            <a:ext cx="27305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
        <p:nvSpPr>
          <p:cNvPr id="25617" name="Text Box 16"/>
          <p:cNvSpPr txBox="1">
            <a:spLocks noChangeArrowheads="1"/>
          </p:cNvSpPr>
          <p:nvPr/>
        </p:nvSpPr>
        <p:spPr bwMode="auto">
          <a:xfrm>
            <a:off x="1747838" y="4995863"/>
            <a:ext cx="123303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r>
              <a:rPr lang="de-DE" sz="1600" dirty="0">
                <a:solidFill>
                  <a:srgbClr val="FF3300"/>
                </a:solidFill>
              </a:rPr>
              <a:t>14 GeV</a:t>
            </a:r>
          </a:p>
          <a:p>
            <a:pPr eaLnBrk="1" hangingPunct="1"/>
            <a:r>
              <a:rPr lang="de-DE" sz="1600" dirty="0" smtClean="0">
                <a:solidFill>
                  <a:srgbClr val="FF3300"/>
                </a:solidFill>
              </a:rPr>
              <a:t>Injection</a:t>
            </a:r>
            <a:endParaRPr lang="de-DE" sz="1600" dirty="0">
              <a:solidFill>
                <a:srgbClr val="FF3300"/>
              </a:solidFill>
            </a:endParaRPr>
          </a:p>
        </p:txBody>
      </p:sp>
      <p:sp>
        <p:nvSpPr>
          <p:cNvPr id="25618" name="Text Box 17"/>
          <p:cNvSpPr txBox="1">
            <a:spLocks noChangeArrowheads="1"/>
          </p:cNvSpPr>
          <p:nvPr/>
        </p:nvSpPr>
        <p:spPr bwMode="auto">
          <a:xfrm>
            <a:off x="1620838" y="4164013"/>
            <a:ext cx="13660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r>
              <a:rPr lang="de-DE" sz="1600" dirty="0">
                <a:solidFill>
                  <a:srgbClr val="FF3300"/>
                </a:solidFill>
              </a:rPr>
              <a:t>450 GeV</a:t>
            </a:r>
          </a:p>
          <a:p>
            <a:pPr eaLnBrk="1" hangingPunct="1"/>
            <a:r>
              <a:rPr lang="de-DE" sz="1600" dirty="0" smtClean="0">
                <a:solidFill>
                  <a:srgbClr val="FF3300"/>
                </a:solidFill>
              </a:rPr>
              <a:t>Extraction</a:t>
            </a:r>
            <a:endParaRPr lang="de-DE" sz="1600" dirty="0">
              <a:solidFill>
                <a:srgbClr val="FF3300"/>
              </a:solidFill>
            </a:endParaRPr>
          </a:p>
        </p:txBody>
      </p:sp>
      <p:sp>
        <p:nvSpPr>
          <p:cNvPr id="25619" name="Line 18"/>
          <p:cNvSpPr>
            <a:spLocks noChangeShapeType="1"/>
          </p:cNvSpPr>
          <p:nvPr/>
        </p:nvSpPr>
        <p:spPr bwMode="auto">
          <a:xfrm flipV="1">
            <a:off x="3354388" y="4616450"/>
            <a:ext cx="0" cy="927100"/>
          </a:xfrm>
          <a:prstGeom prst="line">
            <a:avLst/>
          </a:prstGeom>
          <a:noFill/>
          <a:ln w="254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
        <p:nvSpPr>
          <p:cNvPr id="25620" name="Line 19"/>
          <p:cNvSpPr>
            <a:spLocks noChangeShapeType="1"/>
          </p:cNvSpPr>
          <p:nvPr/>
        </p:nvSpPr>
        <p:spPr bwMode="auto">
          <a:xfrm>
            <a:off x="3354388" y="4610100"/>
            <a:ext cx="1712912" cy="57150"/>
          </a:xfrm>
          <a:prstGeom prst="line">
            <a:avLst/>
          </a:prstGeom>
          <a:noFill/>
          <a:ln w="254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
        <p:nvSpPr>
          <p:cNvPr id="25621" name="Line 20"/>
          <p:cNvSpPr>
            <a:spLocks noChangeShapeType="1"/>
          </p:cNvSpPr>
          <p:nvPr/>
        </p:nvSpPr>
        <p:spPr bwMode="auto">
          <a:xfrm>
            <a:off x="5054600" y="4667250"/>
            <a:ext cx="0" cy="876300"/>
          </a:xfrm>
          <a:prstGeom prst="line">
            <a:avLst/>
          </a:prstGeom>
          <a:noFill/>
          <a:ln w="254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
        <p:nvSpPr>
          <p:cNvPr id="25622" name="Line 21"/>
          <p:cNvSpPr>
            <a:spLocks noChangeShapeType="1"/>
          </p:cNvSpPr>
          <p:nvPr/>
        </p:nvSpPr>
        <p:spPr bwMode="auto">
          <a:xfrm>
            <a:off x="5810250" y="6248400"/>
            <a:ext cx="703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
        <p:nvSpPr>
          <p:cNvPr id="25623" name="Line 22"/>
          <p:cNvSpPr>
            <a:spLocks noChangeShapeType="1"/>
          </p:cNvSpPr>
          <p:nvPr/>
        </p:nvSpPr>
        <p:spPr bwMode="auto">
          <a:xfrm flipH="1">
            <a:off x="3114675" y="6248400"/>
            <a:ext cx="14684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
        <p:nvSpPr>
          <p:cNvPr id="25624" name="Text Box 23"/>
          <p:cNvSpPr txBox="1">
            <a:spLocks noChangeArrowheads="1"/>
          </p:cNvSpPr>
          <p:nvPr/>
        </p:nvSpPr>
        <p:spPr bwMode="auto">
          <a:xfrm>
            <a:off x="4619625" y="6091238"/>
            <a:ext cx="102235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r>
              <a:rPr lang="de-DE" b="0" dirty="0"/>
              <a:t>14 sec</a:t>
            </a:r>
          </a:p>
          <a:p>
            <a:pPr eaLnBrk="1" hangingPunct="1"/>
            <a:r>
              <a:rPr lang="de-DE" b="0" dirty="0" smtClean="0"/>
              <a:t>cycle</a:t>
            </a:r>
            <a:endParaRPr lang="de-DE" b="0" dirty="0"/>
          </a:p>
        </p:txBody>
      </p:sp>
      <p:sp>
        <p:nvSpPr>
          <p:cNvPr id="25625" name="Text Box 24"/>
          <p:cNvSpPr txBox="1">
            <a:spLocks noChangeArrowheads="1"/>
          </p:cNvSpPr>
          <p:nvPr/>
        </p:nvSpPr>
        <p:spPr bwMode="auto">
          <a:xfrm>
            <a:off x="6791325" y="4538663"/>
            <a:ext cx="265329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r>
              <a:rPr lang="de-DE" b="0" dirty="0" smtClean="0">
                <a:latin typeface="Arial" pitchFamily="34" charset="0"/>
              </a:rPr>
              <a:t>Example: </a:t>
            </a:r>
            <a:r>
              <a:rPr lang="de-DE" b="0" dirty="0">
                <a:latin typeface="Arial" pitchFamily="34" charset="0"/>
              </a:rPr>
              <a:t>CERN-SPS</a:t>
            </a:r>
          </a:p>
          <a:p>
            <a:pPr eaLnBrk="1" hangingPunct="1"/>
            <a:r>
              <a:rPr lang="de-DE" b="0" dirty="0" smtClean="0">
                <a:latin typeface="Arial" pitchFamily="34" charset="0"/>
              </a:rPr>
              <a:t>Protonsynchrotron</a:t>
            </a:r>
            <a:endParaRPr lang="de-DE" b="0" dirty="0">
              <a:latin typeface="Arial" pitchFamily="34" charset="0"/>
            </a:endParaRPr>
          </a:p>
        </p:txBody>
      </p:sp>
      <p:sp>
        <p:nvSpPr>
          <p:cNvPr id="25626" name="Rectangle 25"/>
          <p:cNvSpPr>
            <a:spLocks noChangeArrowheads="1"/>
          </p:cNvSpPr>
          <p:nvPr/>
        </p:nvSpPr>
        <p:spPr bwMode="auto">
          <a:xfrm>
            <a:off x="685800" y="3328988"/>
            <a:ext cx="8947150" cy="3438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627" name="Text Box 26"/>
          <p:cNvSpPr txBox="1">
            <a:spLocks noChangeArrowheads="1"/>
          </p:cNvSpPr>
          <p:nvPr/>
        </p:nvSpPr>
        <p:spPr bwMode="auto">
          <a:xfrm>
            <a:off x="2038350" y="5753100"/>
            <a:ext cx="10438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r>
              <a:rPr lang="de-DE" sz="1800" b="0" dirty="0" smtClean="0">
                <a:solidFill>
                  <a:srgbClr val="008000"/>
                </a:solidFill>
                <a:latin typeface="Arial" pitchFamily="34" charset="0"/>
              </a:rPr>
              <a:t>Injection</a:t>
            </a:r>
            <a:endParaRPr lang="de-DE" sz="1800" b="0" dirty="0">
              <a:solidFill>
                <a:srgbClr val="008000"/>
              </a:solidFill>
              <a:latin typeface="Arial" pitchFamily="34" charset="0"/>
            </a:endParaRPr>
          </a:p>
        </p:txBody>
      </p:sp>
      <p:sp>
        <p:nvSpPr>
          <p:cNvPr id="25628" name="Line 27"/>
          <p:cNvSpPr>
            <a:spLocks noChangeShapeType="1"/>
          </p:cNvSpPr>
          <p:nvPr/>
        </p:nvSpPr>
        <p:spPr bwMode="auto">
          <a:xfrm flipV="1">
            <a:off x="6456363" y="3517900"/>
            <a:ext cx="0" cy="2035175"/>
          </a:xfrm>
          <a:prstGeom prst="line">
            <a:avLst/>
          </a:prstGeom>
          <a:noFill/>
          <a:ln w="254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
        <p:nvSpPr>
          <p:cNvPr id="25629" name="Text Box 28"/>
          <p:cNvSpPr txBox="1">
            <a:spLocks noChangeArrowheads="1"/>
          </p:cNvSpPr>
          <p:nvPr/>
        </p:nvSpPr>
        <p:spPr bwMode="auto">
          <a:xfrm>
            <a:off x="6673850" y="3424238"/>
            <a:ext cx="21101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r>
              <a:rPr lang="de-DE" b="0" dirty="0" smtClean="0">
                <a:solidFill>
                  <a:srgbClr val="008000"/>
                </a:solidFill>
              </a:rPr>
              <a:t>Beam intensity</a:t>
            </a:r>
            <a:endParaRPr lang="de-DE" b="0" dirty="0">
              <a:solidFill>
                <a:srgbClr val="008000"/>
              </a:solidFill>
            </a:endParaRPr>
          </a:p>
        </p:txBody>
      </p:sp>
      <p:sp>
        <p:nvSpPr>
          <p:cNvPr id="25630" name="Text Box 29"/>
          <p:cNvSpPr txBox="1">
            <a:spLocks noChangeArrowheads="1"/>
          </p:cNvSpPr>
          <p:nvPr/>
        </p:nvSpPr>
        <p:spPr bwMode="auto">
          <a:xfrm>
            <a:off x="4565650" y="5753100"/>
            <a:ext cx="12105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r>
              <a:rPr lang="de-DE" sz="1800" b="0" dirty="0" smtClean="0">
                <a:solidFill>
                  <a:srgbClr val="008000"/>
                </a:solidFill>
                <a:latin typeface="Arial" pitchFamily="34" charset="0"/>
              </a:rPr>
              <a:t>Extraction</a:t>
            </a:r>
            <a:endParaRPr lang="de-DE" sz="1800" b="0" dirty="0">
              <a:solidFill>
                <a:srgbClr val="008000"/>
              </a:solidFill>
              <a:latin typeface="Arial" pitchFamily="34" charset="0"/>
            </a:endParaRPr>
          </a:p>
        </p:txBody>
      </p:sp>
      <p:sp>
        <p:nvSpPr>
          <p:cNvPr id="25631" name="Line 30"/>
          <p:cNvSpPr>
            <a:spLocks noChangeShapeType="1"/>
          </p:cNvSpPr>
          <p:nvPr/>
        </p:nvSpPr>
        <p:spPr bwMode="auto">
          <a:xfrm flipH="1">
            <a:off x="3060700" y="5918200"/>
            <a:ext cx="298450" cy="127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
        <p:nvSpPr>
          <p:cNvPr id="25632" name="Line 31"/>
          <p:cNvSpPr>
            <a:spLocks noChangeShapeType="1"/>
          </p:cNvSpPr>
          <p:nvPr/>
        </p:nvSpPr>
        <p:spPr bwMode="auto">
          <a:xfrm flipH="1" flipV="1">
            <a:off x="3346450" y="5511800"/>
            <a:ext cx="0" cy="419100"/>
          </a:xfrm>
          <a:prstGeom prst="line">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
        <p:nvSpPr>
          <p:cNvPr id="25633" name="Line 32"/>
          <p:cNvSpPr>
            <a:spLocks noChangeShapeType="1"/>
          </p:cNvSpPr>
          <p:nvPr/>
        </p:nvSpPr>
        <p:spPr bwMode="auto">
          <a:xfrm flipH="1" flipV="1">
            <a:off x="5035550" y="5537200"/>
            <a:ext cx="0" cy="266700"/>
          </a:xfrm>
          <a:prstGeom prst="line">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F0FECB70-7012-499F-993C-6B3D1F2699FA}" type="slidenum">
              <a:rPr lang="en-GB" sz="1400" b="0">
                <a:solidFill>
                  <a:schemeClr val="tx1"/>
                </a:solidFill>
                <a:latin typeface="Times New Roman" pitchFamily="18" charset="0"/>
              </a:rPr>
              <a:pPr eaLnBrk="1" hangingPunct="1"/>
              <a:t>24</a:t>
            </a:fld>
            <a:endParaRPr lang="en-GB" sz="1400" b="0">
              <a:solidFill>
                <a:schemeClr val="tx1"/>
              </a:solidFill>
              <a:latin typeface="Times New Roman" pitchFamily="18" charset="0"/>
            </a:endParaRPr>
          </a:p>
        </p:txBody>
      </p:sp>
      <p:sp>
        <p:nvSpPr>
          <p:cNvPr id="26627" name="Rectangle 2"/>
          <p:cNvSpPr>
            <a:spLocks noGrp="1" noChangeArrowheads="1"/>
          </p:cNvSpPr>
          <p:nvPr>
            <p:ph type="title"/>
          </p:nvPr>
        </p:nvSpPr>
        <p:spPr>
          <a:xfrm>
            <a:off x="1423988" y="0"/>
            <a:ext cx="8482012" cy="762000"/>
          </a:xfrm>
        </p:spPr>
        <p:txBody>
          <a:bodyPr/>
          <a:lstStyle/>
          <a:p>
            <a:pPr eaLnBrk="1" hangingPunct="1"/>
            <a:r>
              <a:rPr lang="de-DE" dirty="0" smtClean="0"/>
              <a:t>Components of a Synchrotron</a:t>
            </a:r>
          </a:p>
        </p:txBody>
      </p:sp>
      <p:pic>
        <p:nvPicPr>
          <p:cNvPr id="266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1458913"/>
            <a:ext cx="5346700" cy="490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9" name="Text Box 4"/>
          <p:cNvSpPr txBox="1">
            <a:spLocks noChangeArrowheads="1"/>
          </p:cNvSpPr>
          <p:nvPr/>
        </p:nvSpPr>
        <p:spPr bwMode="auto">
          <a:xfrm>
            <a:off x="5976938" y="1201402"/>
            <a:ext cx="3787775" cy="40318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lnSpc>
                <a:spcPct val="110000"/>
              </a:lnSpc>
              <a:spcBef>
                <a:spcPct val="20000"/>
              </a:spcBef>
            </a:pPr>
            <a:r>
              <a:rPr lang="en-US" b="0" dirty="0" smtClean="0">
                <a:solidFill>
                  <a:schemeClr val="tx1"/>
                </a:solidFill>
                <a:latin typeface="Arial" pitchFamily="34" charset="0"/>
              </a:rPr>
              <a:t>Components of a synchrotron: </a:t>
            </a:r>
          </a:p>
          <a:p>
            <a:pPr marL="342900" indent="-342900" eaLnBrk="1" hangingPunct="1">
              <a:lnSpc>
                <a:spcPct val="110000"/>
              </a:lnSpc>
              <a:spcBef>
                <a:spcPct val="20000"/>
              </a:spcBef>
              <a:buFont typeface="Arial" pitchFamily="34" charset="0"/>
              <a:buChar char="•"/>
            </a:pPr>
            <a:r>
              <a:rPr lang="en-US" b="0" dirty="0" smtClean="0">
                <a:solidFill>
                  <a:schemeClr val="tx1"/>
                </a:solidFill>
                <a:latin typeface="Arial" pitchFamily="34" charset="0"/>
              </a:rPr>
              <a:t>deflection magnets </a:t>
            </a:r>
          </a:p>
          <a:p>
            <a:pPr marL="342900" indent="-342900" eaLnBrk="1" hangingPunct="1">
              <a:lnSpc>
                <a:spcPct val="110000"/>
              </a:lnSpc>
              <a:spcBef>
                <a:spcPct val="20000"/>
              </a:spcBef>
              <a:buFont typeface="Arial" pitchFamily="34" charset="0"/>
              <a:buChar char="•"/>
            </a:pPr>
            <a:r>
              <a:rPr lang="en-US" b="0" dirty="0" smtClean="0">
                <a:solidFill>
                  <a:schemeClr val="tx1"/>
                </a:solidFill>
                <a:latin typeface="Arial" pitchFamily="34" charset="0"/>
              </a:rPr>
              <a:t>magnets to the focus beams</a:t>
            </a:r>
          </a:p>
          <a:p>
            <a:pPr marL="342900" indent="-342900" eaLnBrk="1" hangingPunct="1">
              <a:lnSpc>
                <a:spcPct val="110000"/>
              </a:lnSpc>
              <a:spcBef>
                <a:spcPct val="20000"/>
              </a:spcBef>
              <a:buFont typeface="Arial" pitchFamily="34" charset="0"/>
              <a:buChar char="•"/>
            </a:pPr>
            <a:r>
              <a:rPr lang="en-US" b="0" dirty="0" smtClean="0">
                <a:solidFill>
                  <a:schemeClr val="tx1"/>
                </a:solidFill>
                <a:latin typeface="Arial" pitchFamily="34" charset="0"/>
              </a:rPr>
              <a:t>injection magnets (pulsed)</a:t>
            </a:r>
          </a:p>
          <a:p>
            <a:pPr marL="342900" indent="-342900" eaLnBrk="1" hangingPunct="1">
              <a:lnSpc>
                <a:spcPct val="110000"/>
              </a:lnSpc>
              <a:spcBef>
                <a:spcPct val="20000"/>
              </a:spcBef>
              <a:buFont typeface="Arial" pitchFamily="34" charset="0"/>
              <a:buChar char="•"/>
            </a:pPr>
            <a:r>
              <a:rPr lang="en-US" b="0" dirty="0" smtClean="0">
                <a:solidFill>
                  <a:schemeClr val="tx1"/>
                </a:solidFill>
                <a:latin typeface="Arial" pitchFamily="34" charset="0"/>
              </a:rPr>
              <a:t>extraction magnets (pulsed)</a:t>
            </a:r>
          </a:p>
          <a:p>
            <a:pPr marL="342900" indent="-342900" eaLnBrk="1" hangingPunct="1">
              <a:lnSpc>
                <a:spcPct val="110000"/>
              </a:lnSpc>
              <a:spcBef>
                <a:spcPct val="20000"/>
              </a:spcBef>
              <a:buFont typeface="Arial" pitchFamily="34" charset="0"/>
              <a:buChar char="•"/>
            </a:pPr>
            <a:r>
              <a:rPr lang="en-US" b="0" dirty="0" smtClean="0">
                <a:solidFill>
                  <a:schemeClr val="tx1"/>
                </a:solidFill>
                <a:latin typeface="Arial" pitchFamily="34" charset="0"/>
              </a:rPr>
              <a:t>acceleration section </a:t>
            </a:r>
          </a:p>
          <a:p>
            <a:pPr marL="342900" indent="-342900" eaLnBrk="1" hangingPunct="1">
              <a:lnSpc>
                <a:spcPct val="110000"/>
              </a:lnSpc>
              <a:spcBef>
                <a:spcPct val="20000"/>
              </a:spcBef>
              <a:buFont typeface="Arial" pitchFamily="34" charset="0"/>
              <a:buChar char="•"/>
            </a:pPr>
            <a:r>
              <a:rPr lang="en-US" b="0" dirty="0" smtClean="0">
                <a:solidFill>
                  <a:schemeClr val="tx1"/>
                </a:solidFill>
                <a:latin typeface="Arial" pitchFamily="34" charset="0"/>
              </a:rPr>
              <a:t>vacuum system </a:t>
            </a:r>
          </a:p>
          <a:p>
            <a:pPr marL="342900" indent="-342900" eaLnBrk="1" hangingPunct="1">
              <a:lnSpc>
                <a:spcPct val="110000"/>
              </a:lnSpc>
              <a:spcBef>
                <a:spcPct val="20000"/>
              </a:spcBef>
              <a:buFont typeface="Arial" pitchFamily="34" charset="0"/>
              <a:buChar char="•"/>
            </a:pPr>
            <a:r>
              <a:rPr lang="en-US" b="0" dirty="0" smtClean="0">
                <a:solidFill>
                  <a:schemeClr val="tx1"/>
                </a:solidFill>
                <a:latin typeface="Arial" pitchFamily="34" charset="0"/>
              </a:rPr>
              <a:t>diagnosis </a:t>
            </a:r>
          </a:p>
          <a:p>
            <a:pPr marL="342900" indent="-342900" eaLnBrk="1" hangingPunct="1">
              <a:lnSpc>
                <a:spcPct val="110000"/>
              </a:lnSpc>
              <a:spcBef>
                <a:spcPct val="20000"/>
              </a:spcBef>
              <a:buFont typeface="Arial" pitchFamily="34" charset="0"/>
              <a:buChar char="•"/>
            </a:pPr>
            <a:r>
              <a:rPr lang="en-US" b="0" dirty="0" smtClean="0">
                <a:solidFill>
                  <a:schemeClr val="tx1"/>
                </a:solidFill>
                <a:latin typeface="Arial" pitchFamily="34" charset="0"/>
              </a:rPr>
              <a:t>control system </a:t>
            </a:r>
          </a:p>
          <a:p>
            <a:pPr marL="342900" indent="-342900" eaLnBrk="1" hangingPunct="1">
              <a:lnSpc>
                <a:spcPct val="110000"/>
              </a:lnSpc>
              <a:spcBef>
                <a:spcPct val="20000"/>
              </a:spcBef>
              <a:buFont typeface="Arial" pitchFamily="34" charset="0"/>
              <a:buChar char="•"/>
            </a:pPr>
            <a:r>
              <a:rPr lang="en-US" b="0" dirty="0" smtClean="0">
                <a:solidFill>
                  <a:schemeClr val="tx1"/>
                </a:solidFill>
                <a:latin typeface="Arial" pitchFamily="34" charset="0"/>
              </a:rPr>
              <a:t>power converter</a:t>
            </a:r>
            <a:endParaRPr lang="de-DE" dirty="0"/>
          </a:p>
        </p:txBody>
      </p:sp>
      <p:sp>
        <p:nvSpPr>
          <p:cNvPr id="2" name="TextBox 1"/>
          <p:cNvSpPr txBox="1"/>
          <p:nvPr/>
        </p:nvSpPr>
        <p:spPr>
          <a:xfrm>
            <a:off x="2386437" y="1876202"/>
            <a:ext cx="1593891" cy="288147"/>
          </a:xfrm>
          <a:prstGeom prst="rect">
            <a:avLst/>
          </a:prstGeom>
          <a:solidFill>
            <a:schemeClr val="bg1"/>
          </a:solidFill>
          <a:ln>
            <a:solidFill>
              <a:schemeClr val="tx1"/>
            </a:solidFill>
          </a:ln>
        </p:spPr>
        <p:txBody>
          <a:bodyPr wrap="square" lIns="36000" tIns="36000" rIns="36000" bIns="36000" rtlCol="0">
            <a:spAutoFit/>
          </a:bodyPr>
          <a:lstStyle/>
          <a:p>
            <a:pPr algn="ctr"/>
            <a:r>
              <a:rPr lang="de-CH" sz="1400" b="0" dirty="0" smtClean="0"/>
              <a:t>RF cavities </a:t>
            </a:r>
            <a:endParaRPr lang="de-DE" sz="1400" b="0" dirty="0"/>
          </a:p>
        </p:txBody>
      </p:sp>
      <p:sp>
        <p:nvSpPr>
          <p:cNvPr id="7" name="TextBox 6"/>
          <p:cNvSpPr txBox="1"/>
          <p:nvPr/>
        </p:nvSpPr>
        <p:spPr>
          <a:xfrm>
            <a:off x="3013640" y="2713748"/>
            <a:ext cx="1439071" cy="503590"/>
          </a:xfrm>
          <a:prstGeom prst="rect">
            <a:avLst/>
          </a:prstGeom>
          <a:solidFill>
            <a:schemeClr val="bg1"/>
          </a:solidFill>
          <a:ln>
            <a:solidFill>
              <a:schemeClr val="tx1"/>
            </a:solidFill>
          </a:ln>
        </p:spPr>
        <p:txBody>
          <a:bodyPr wrap="square" lIns="36000" tIns="36000" rIns="36000" bIns="36000" rtlCol="0">
            <a:spAutoFit/>
          </a:bodyPr>
          <a:lstStyle/>
          <a:p>
            <a:pPr algn="ctr"/>
            <a:r>
              <a:rPr lang="de-DE" sz="1400" b="0" dirty="0" smtClean="0"/>
              <a:t>Focusing magnets</a:t>
            </a:r>
          </a:p>
        </p:txBody>
      </p:sp>
      <p:sp>
        <p:nvSpPr>
          <p:cNvPr id="8" name="TextBox 7"/>
          <p:cNvSpPr txBox="1"/>
          <p:nvPr/>
        </p:nvSpPr>
        <p:spPr>
          <a:xfrm>
            <a:off x="1216093" y="2588650"/>
            <a:ext cx="1548622" cy="503590"/>
          </a:xfrm>
          <a:prstGeom prst="rect">
            <a:avLst/>
          </a:prstGeom>
          <a:solidFill>
            <a:schemeClr val="bg1"/>
          </a:solidFill>
          <a:ln>
            <a:solidFill>
              <a:schemeClr val="tx1"/>
            </a:solidFill>
          </a:ln>
        </p:spPr>
        <p:txBody>
          <a:bodyPr wrap="square" lIns="36000" tIns="36000" rIns="36000" bIns="36000" rtlCol="0">
            <a:spAutoFit/>
          </a:bodyPr>
          <a:lstStyle/>
          <a:p>
            <a:pPr algn="ctr"/>
            <a:r>
              <a:rPr lang="de-DE" sz="1400" b="0" dirty="0" smtClean="0"/>
              <a:t>Deflecting magnets</a:t>
            </a:r>
          </a:p>
        </p:txBody>
      </p:sp>
      <p:sp>
        <p:nvSpPr>
          <p:cNvPr id="10" name="TextBox 9"/>
          <p:cNvSpPr txBox="1"/>
          <p:nvPr/>
        </p:nvSpPr>
        <p:spPr>
          <a:xfrm>
            <a:off x="1172535" y="3624247"/>
            <a:ext cx="1852101" cy="288147"/>
          </a:xfrm>
          <a:prstGeom prst="rect">
            <a:avLst/>
          </a:prstGeom>
          <a:solidFill>
            <a:schemeClr val="bg1"/>
          </a:solidFill>
          <a:ln>
            <a:solidFill>
              <a:schemeClr val="tx1"/>
            </a:solidFill>
          </a:ln>
        </p:spPr>
        <p:txBody>
          <a:bodyPr wrap="none" lIns="36000" tIns="36000" rIns="36000" bIns="36000" rtlCol="0">
            <a:spAutoFit/>
          </a:bodyPr>
          <a:lstStyle/>
          <a:p>
            <a:r>
              <a:rPr lang="de-DE" sz="1400" b="0" dirty="0" smtClean="0"/>
              <a:t>Extractionsmagnets</a:t>
            </a:r>
          </a:p>
        </p:txBody>
      </p:sp>
      <p:sp>
        <p:nvSpPr>
          <p:cNvPr id="11" name="TextBox 10"/>
          <p:cNvSpPr txBox="1"/>
          <p:nvPr/>
        </p:nvSpPr>
        <p:spPr>
          <a:xfrm>
            <a:off x="3144480" y="3618020"/>
            <a:ext cx="1864860" cy="288147"/>
          </a:xfrm>
          <a:prstGeom prst="rect">
            <a:avLst/>
          </a:prstGeom>
          <a:solidFill>
            <a:schemeClr val="bg1"/>
          </a:solidFill>
          <a:ln>
            <a:solidFill>
              <a:schemeClr val="tx1"/>
            </a:solidFill>
          </a:ln>
        </p:spPr>
        <p:txBody>
          <a:bodyPr wrap="none" lIns="36000" tIns="36000" rIns="36000" bIns="36000" rtlCol="0">
            <a:spAutoFit/>
          </a:bodyPr>
          <a:lstStyle/>
          <a:p>
            <a:r>
              <a:rPr lang="de-DE" sz="1400" b="0" dirty="0" smtClean="0"/>
              <a:t> Injectionsmagnets </a:t>
            </a:r>
          </a:p>
        </p:txBody>
      </p:sp>
      <p:sp>
        <p:nvSpPr>
          <p:cNvPr id="4" name="Rectangle 3"/>
          <p:cNvSpPr/>
          <p:nvPr/>
        </p:nvSpPr>
        <p:spPr>
          <a:xfrm>
            <a:off x="5023833" y="5871221"/>
            <a:ext cx="4773330" cy="646331"/>
          </a:xfrm>
          <a:prstGeom prst="rect">
            <a:avLst/>
          </a:prstGeom>
        </p:spPr>
        <p:txBody>
          <a:bodyPr wrap="square">
            <a:spAutoFit/>
          </a:bodyPr>
          <a:lstStyle/>
          <a:p>
            <a:pPr eaLnBrk="1" hangingPunct="1"/>
            <a:r>
              <a:rPr lang="en-US" sz="1800" b="0" dirty="0" smtClean="0">
                <a:solidFill>
                  <a:srgbClr val="3333CC"/>
                </a:solidFill>
                <a:latin typeface="Arial" charset="0"/>
              </a:rPr>
              <a:t>Circular Accelerator: acceleration in many turns with (a few) RF cavities</a:t>
            </a:r>
            <a:endParaRPr lang="de-DE" sz="1800" b="0" dirty="0">
              <a:solidFill>
                <a:srgbClr val="3333CC"/>
              </a:solidFill>
              <a:latin typeface="Arial" charset="0"/>
            </a:endParaRPr>
          </a:p>
        </p:txBody>
      </p:sp>
      <p:sp>
        <p:nvSpPr>
          <p:cNvPr id="13" name="TextBox 12"/>
          <p:cNvSpPr txBox="1"/>
          <p:nvPr/>
        </p:nvSpPr>
        <p:spPr>
          <a:xfrm>
            <a:off x="2386436" y="5580911"/>
            <a:ext cx="1593891" cy="288147"/>
          </a:xfrm>
          <a:prstGeom prst="rect">
            <a:avLst/>
          </a:prstGeom>
          <a:solidFill>
            <a:schemeClr val="bg1"/>
          </a:solidFill>
          <a:ln>
            <a:solidFill>
              <a:schemeClr val="tx1"/>
            </a:solidFill>
          </a:ln>
        </p:spPr>
        <p:txBody>
          <a:bodyPr wrap="square" lIns="36000" tIns="36000" rIns="36000" bIns="36000" rtlCol="0">
            <a:spAutoFit/>
          </a:bodyPr>
          <a:lstStyle/>
          <a:p>
            <a:pPr algn="ctr"/>
            <a:r>
              <a:rPr lang="de-CH" sz="1400" b="0" dirty="0" smtClean="0"/>
              <a:t>RF cavities </a:t>
            </a:r>
            <a:endParaRPr lang="de-DE" sz="1400" b="0" dirty="0"/>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DB52C74B-7D97-457B-A68A-B37BB0FA69CE}" type="slidenum">
              <a:rPr lang="en-GB" sz="1400" b="0">
                <a:solidFill>
                  <a:schemeClr val="tx1"/>
                </a:solidFill>
                <a:latin typeface="Times New Roman" pitchFamily="18" charset="0"/>
              </a:rPr>
              <a:pPr eaLnBrk="1" hangingPunct="1"/>
              <a:t>25</a:t>
            </a:fld>
            <a:endParaRPr lang="en-GB" sz="1400" b="0">
              <a:solidFill>
                <a:schemeClr val="tx1"/>
              </a:solidFill>
              <a:latin typeface="Times New Roman" pitchFamily="18" charset="0"/>
            </a:endParaRPr>
          </a:p>
        </p:txBody>
      </p:sp>
      <p:sp>
        <p:nvSpPr>
          <p:cNvPr id="27651" name="Rectangle 2"/>
          <p:cNvSpPr>
            <a:spLocks noGrp="1" noChangeArrowheads="1"/>
          </p:cNvSpPr>
          <p:nvPr>
            <p:ph type="title"/>
          </p:nvPr>
        </p:nvSpPr>
        <p:spPr>
          <a:xfrm>
            <a:off x="1423988" y="0"/>
            <a:ext cx="8482012" cy="762000"/>
          </a:xfrm>
        </p:spPr>
        <p:txBody>
          <a:bodyPr/>
          <a:lstStyle/>
          <a:p>
            <a:pPr eaLnBrk="1" hangingPunct="1"/>
            <a:r>
              <a:rPr lang="de-DE" dirty="0" smtClean="0"/>
              <a:t>CERN Protonsynchrotron (CERN-PS)</a:t>
            </a:r>
          </a:p>
        </p:txBody>
      </p:sp>
      <p:pic>
        <p:nvPicPr>
          <p:cNvPr id="27652" name="Picture 3" descr="ps-mach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00" y="947738"/>
            <a:ext cx="8193088" cy="587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4"/>
          <p:cNvSpPr txBox="1">
            <a:spLocks noChangeArrowheads="1"/>
          </p:cNvSpPr>
          <p:nvPr/>
        </p:nvSpPr>
        <p:spPr bwMode="auto">
          <a:xfrm>
            <a:off x="960438" y="6427333"/>
            <a:ext cx="8042048" cy="4001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r>
              <a:rPr lang="en-GB" b="0" dirty="0" smtClean="0">
                <a:solidFill>
                  <a:srgbClr val="FFFF00"/>
                </a:solidFill>
                <a:latin typeface="Arial" pitchFamily="34" charset="0"/>
              </a:rPr>
              <a:t>since1959, still a central machine at CERN, e.g. as LHC injector</a:t>
            </a:r>
            <a:endParaRPr lang="en-GB" b="0" dirty="0">
              <a:solidFill>
                <a:srgbClr val="FFFF00"/>
              </a:solidFill>
              <a:latin typeface="Arial" pitchFamily="34" charset="0"/>
            </a:endParaRP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96B3FA52-21FD-43D1-8B9E-74A8E9971037}" type="slidenum">
              <a:rPr lang="en-GB" sz="1400" b="0">
                <a:solidFill>
                  <a:schemeClr val="tx1"/>
                </a:solidFill>
                <a:latin typeface="Times New Roman" pitchFamily="18" charset="0"/>
              </a:rPr>
              <a:pPr eaLnBrk="1" hangingPunct="1"/>
              <a:t>26</a:t>
            </a:fld>
            <a:endParaRPr lang="en-GB" sz="1400" b="0">
              <a:solidFill>
                <a:schemeClr val="tx1"/>
              </a:solidFill>
              <a:latin typeface="Times New Roman" pitchFamily="18" charset="0"/>
            </a:endParaRPr>
          </a:p>
        </p:txBody>
      </p:sp>
      <p:sp>
        <p:nvSpPr>
          <p:cNvPr id="28675" name="Rectangle 2"/>
          <p:cNvSpPr>
            <a:spLocks noGrp="1" noChangeArrowheads="1"/>
          </p:cNvSpPr>
          <p:nvPr>
            <p:ph type="title"/>
          </p:nvPr>
        </p:nvSpPr>
        <p:spPr>
          <a:extLst>
            <a:ext uri="{91240B29-F687-4F45-9708-019B960494DF}">
              <a14:hiddenLine xmlns:a14="http://schemas.microsoft.com/office/drawing/2010/main" w="25400">
                <a:solidFill>
                  <a:schemeClr val="tx1"/>
                </a:solidFill>
                <a:miter lim="800000"/>
                <a:headEnd/>
                <a:tailEnd/>
              </a14:hiddenLine>
            </a:ext>
          </a:extLst>
        </p:spPr>
        <p:txBody>
          <a:bodyPr lIns="90488" tIns="44450" rIns="90488" bIns="44450" anchor="b"/>
          <a:lstStyle/>
          <a:p>
            <a:pPr algn="ctr" eaLnBrk="1" hangingPunct="1"/>
            <a:r>
              <a:rPr lang="de-DE" smtClean="0"/>
              <a:t>Typical Synchrotron Magnet</a:t>
            </a:r>
          </a:p>
        </p:txBody>
      </p:sp>
      <p:pic>
        <p:nvPicPr>
          <p:cNvPr id="28676"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675" y="1192213"/>
            <a:ext cx="7321550" cy="547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E3CB4151-0462-4CEF-99EF-036FDDF6CD80}" type="slidenum">
              <a:rPr lang="en-GB" sz="1400" b="0">
                <a:solidFill>
                  <a:schemeClr val="tx1"/>
                </a:solidFill>
                <a:latin typeface="Times New Roman" pitchFamily="18" charset="0"/>
              </a:rPr>
              <a:pPr eaLnBrk="1" hangingPunct="1"/>
              <a:t>27</a:t>
            </a:fld>
            <a:endParaRPr lang="en-GB" sz="1400" b="0">
              <a:solidFill>
                <a:schemeClr val="tx1"/>
              </a:solidFill>
              <a:latin typeface="Times New Roman" pitchFamily="18" charset="0"/>
            </a:endParaRPr>
          </a:p>
        </p:txBody>
      </p:sp>
      <p:sp>
        <p:nvSpPr>
          <p:cNvPr id="29699" name="Rectangle 2"/>
          <p:cNvSpPr>
            <a:spLocks noGrp="1" noChangeArrowheads="1"/>
          </p:cNvSpPr>
          <p:nvPr>
            <p:ph type="title"/>
          </p:nvPr>
        </p:nvSpPr>
        <p:spPr>
          <a:xfrm>
            <a:off x="1423988" y="0"/>
            <a:ext cx="8482012" cy="762000"/>
          </a:xfrm>
        </p:spPr>
        <p:txBody>
          <a:bodyPr/>
          <a:lstStyle/>
          <a:p>
            <a:pPr eaLnBrk="1" hangingPunct="1"/>
            <a:r>
              <a:rPr lang="en-US" dirty="0" smtClean="0"/>
              <a:t>Acceleration in a Proton Synchrotron </a:t>
            </a:r>
            <a:r>
              <a:rPr lang="de-DE" dirty="0" smtClean="0"/>
              <a:t>– CERN SPS I</a:t>
            </a:r>
          </a:p>
        </p:txBody>
      </p:sp>
      <p:graphicFrame>
        <p:nvGraphicFramePr>
          <p:cNvPr id="3" name="Object 2"/>
          <p:cNvGraphicFramePr>
            <a:graphicFrameLocks noChangeAspect="1"/>
          </p:cNvGraphicFramePr>
          <p:nvPr>
            <p:extLst>
              <p:ext uri="{D42A27DB-BD31-4B8C-83A1-F6EECF244321}">
                <p14:modId xmlns:p14="http://schemas.microsoft.com/office/powerpoint/2010/main" val="2541535962"/>
              </p:ext>
            </p:extLst>
          </p:nvPr>
        </p:nvGraphicFramePr>
        <p:xfrm>
          <a:off x="813259" y="966297"/>
          <a:ext cx="8156575" cy="5739536"/>
        </p:xfrm>
        <a:graphic>
          <a:graphicData uri="http://schemas.openxmlformats.org/presentationml/2006/ole">
            <mc:AlternateContent xmlns:mc="http://schemas.openxmlformats.org/markup-compatibility/2006">
              <mc:Choice xmlns:v="urn:schemas-microsoft-com:vml" Requires="v">
                <p:oleObj spid="_x0000_s45060" r:id="rId4" imgW="8694360" imgH="6118920" progId="Mathcad">
                  <p:link updateAutomatic="1"/>
                </p:oleObj>
              </mc:Choice>
              <mc:Fallback>
                <p:oleObj r:id="rId4" imgW="8694360" imgH="6118920" progId="Mathcad">
                  <p:link updateAutomatic="1"/>
                  <p:pic>
                    <p:nvPicPr>
                      <p:cNvPr id="0" name=""/>
                      <p:cNvPicPr/>
                      <p:nvPr/>
                    </p:nvPicPr>
                    <p:blipFill>
                      <a:blip r:embed="rId5"/>
                      <a:stretch>
                        <a:fillRect/>
                      </a:stretch>
                    </p:blipFill>
                    <p:spPr>
                      <a:xfrm>
                        <a:off x="813259" y="966297"/>
                        <a:ext cx="8156575" cy="5739536"/>
                      </a:xfrm>
                      <a:prstGeom prst="rect">
                        <a:avLst/>
                      </a:prstGeom>
                      <a:ln>
                        <a:solidFill>
                          <a:srgbClr val="C00000"/>
                        </a:solidFill>
                      </a:ln>
                    </p:spPr>
                  </p:pic>
                </p:oleObj>
              </mc:Fallback>
            </mc:AlternateContent>
          </a:graphicData>
        </a:graphic>
      </p:graphicFrame>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F5227B8B-4780-4B98-A1ED-BC8C1FB45437}" type="slidenum">
              <a:rPr lang="en-GB" sz="1400" b="0">
                <a:solidFill>
                  <a:schemeClr val="tx1"/>
                </a:solidFill>
                <a:latin typeface="Times New Roman" pitchFamily="18" charset="0"/>
              </a:rPr>
              <a:pPr eaLnBrk="1" hangingPunct="1"/>
              <a:t>28</a:t>
            </a:fld>
            <a:endParaRPr lang="en-GB" sz="1400" b="0">
              <a:solidFill>
                <a:schemeClr val="tx1"/>
              </a:solidFill>
              <a:latin typeface="Times New Roman" pitchFamily="18" charset="0"/>
            </a:endParaRPr>
          </a:p>
        </p:txBody>
      </p:sp>
      <p:sp>
        <p:nvSpPr>
          <p:cNvPr id="30723" name="Rectangle 2"/>
          <p:cNvSpPr>
            <a:spLocks noGrp="1" noChangeArrowheads="1"/>
          </p:cNvSpPr>
          <p:nvPr>
            <p:ph type="title"/>
          </p:nvPr>
        </p:nvSpPr>
        <p:spPr>
          <a:xfrm>
            <a:off x="1423988" y="0"/>
            <a:ext cx="8482012" cy="762000"/>
          </a:xfrm>
        </p:spPr>
        <p:txBody>
          <a:bodyPr/>
          <a:lstStyle/>
          <a:p>
            <a:pPr eaLnBrk="1" hangingPunct="1"/>
            <a:r>
              <a:rPr lang="en-US" dirty="0"/>
              <a:t>Acceleration in a Proton </a:t>
            </a:r>
            <a:r>
              <a:rPr lang="en-US" dirty="0" smtClean="0"/>
              <a:t>Synchrotron </a:t>
            </a:r>
            <a:r>
              <a:rPr lang="de-DE" dirty="0" smtClean="0"/>
              <a:t>– CERN SPS II</a:t>
            </a:r>
          </a:p>
        </p:txBody>
      </p:sp>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334407"/>
            <a:ext cx="9290050" cy="4862513"/>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6AE1607F-DC6B-4727-B34D-A9E10CC0DDF1}" type="slidenum">
              <a:rPr lang="en-GB" sz="1400" b="0">
                <a:solidFill>
                  <a:schemeClr val="tx1"/>
                </a:solidFill>
                <a:latin typeface="Times New Roman" pitchFamily="18" charset="0"/>
              </a:rPr>
              <a:pPr eaLnBrk="1" hangingPunct="1"/>
              <a:t>29</a:t>
            </a:fld>
            <a:endParaRPr lang="en-GB" sz="1400" b="0">
              <a:solidFill>
                <a:schemeClr val="tx1"/>
              </a:solidFill>
              <a:latin typeface="Times New Roman" pitchFamily="18" charset="0"/>
            </a:endParaRPr>
          </a:p>
        </p:txBody>
      </p:sp>
      <p:sp>
        <p:nvSpPr>
          <p:cNvPr id="31747" name="Rectangle 2"/>
          <p:cNvSpPr>
            <a:spLocks noGrp="1" noChangeArrowheads="1"/>
          </p:cNvSpPr>
          <p:nvPr>
            <p:ph type="title"/>
          </p:nvPr>
        </p:nvSpPr>
        <p:spPr>
          <a:xfrm>
            <a:off x="1423988" y="0"/>
            <a:ext cx="8482012" cy="762000"/>
          </a:xfrm>
        </p:spPr>
        <p:txBody>
          <a:bodyPr/>
          <a:lstStyle/>
          <a:p>
            <a:pPr eaLnBrk="1" hangingPunct="1"/>
            <a:r>
              <a:rPr lang="de-DE" dirty="0" smtClean="0"/>
              <a:t>Circular accelerator: Storage ring</a:t>
            </a:r>
          </a:p>
        </p:txBody>
      </p:sp>
      <p:sp>
        <p:nvSpPr>
          <p:cNvPr id="31748" name="Rectangle 3"/>
          <p:cNvSpPr>
            <a:spLocks noGrp="1" noChangeArrowheads="1"/>
          </p:cNvSpPr>
          <p:nvPr>
            <p:ph type="body" idx="1"/>
          </p:nvPr>
        </p:nvSpPr>
        <p:spPr>
          <a:xfrm>
            <a:off x="625475" y="1143000"/>
            <a:ext cx="8950325" cy="3697941"/>
          </a:xfrm>
        </p:spPr>
        <p:txBody>
          <a:bodyPr/>
          <a:lstStyle/>
          <a:p>
            <a:pPr eaLnBrk="1" hangingPunct="1">
              <a:lnSpc>
                <a:spcPct val="110000"/>
              </a:lnSpc>
              <a:buFontTx/>
              <a:buChar char="•"/>
            </a:pPr>
            <a:r>
              <a:rPr lang="en-US" dirty="0"/>
              <a:t>S</a:t>
            </a:r>
            <a:r>
              <a:rPr lang="en-US" dirty="0" smtClean="0"/>
              <a:t>torage rings are </a:t>
            </a:r>
            <a:r>
              <a:rPr lang="en-US" dirty="0"/>
              <a:t>a</a:t>
            </a:r>
            <a:r>
              <a:rPr lang="en-US" dirty="0" smtClean="0"/>
              <a:t> special case of a synchrotron </a:t>
            </a:r>
          </a:p>
          <a:p>
            <a:pPr eaLnBrk="1" hangingPunct="1">
              <a:lnSpc>
                <a:spcPct val="110000"/>
              </a:lnSpc>
              <a:buFontTx/>
              <a:buChar char="•"/>
            </a:pPr>
            <a:r>
              <a:rPr lang="en-US" dirty="0"/>
              <a:t>T</a:t>
            </a:r>
            <a:r>
              <a:rPr lang="en-US" dirty="0" smtClean="0"/>
              <a:t>he particles are accelerated and stored for a long time (hours or even days) </a:t>
            </a:r>
          </a:p>
          <a:p>
            <a:pPr eaLnBrk="1" hangingPunct="1">
              <a:lnSpc>
                <a:spcPct val="110000"/>
              </a:lnSpc>
              <a:buFontTx/>
              <a:buChar char="•"/>
            </a:pPr>
            <a:r>
              <a:rPr lang="en-US" dirty="0" smtClean="0"/>
              <a:t>Main applications of storage rings is the production of synchrotron radiation and the generation of new particles</a:t>
            </a:r>
            <a:endParaRPr lang="de-DE" dirty="0" smtClean="0"/>
          </a:p>
        </p:txBody>
      </p:sp>
      <p:sp>
        <p:nvSpPr>
          <p:cNvPr id="31749" name="Line 4"/>
          <p:cNvSpPr>
            <a:spLocks noChangeShapeType="1"/>
          </p:cNvSpPr>
          <p:nvPr/>
        </p:nvSpPr>
        <p:spPr bwMode="auto">
          <a:xfrm>
            <a:off x="720725" y="5995988"/>
            <a:ext cx="1984375"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0" name="Line 5"/>
          <p:cNvSpPr>
            <a:spLocks noChangeShapeType="1"/>
          </p:cNvSpPr>
          <p:nvPr/>
        </p:nvSpPr>
        <p:spPr bwMode="auto">
          <a:xfrm flipH="1">
            <a:off x="2689225" y="5995988"/>
            <a:ext cx="1560513"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1" name="Rectangle 6"/>
          <p:cNvSpPr>
            <a:spLocks noChangeArrowheads="1"/>
          </p:cNvSpPr>
          <p:nvPr/>
        </p:nvSpPr>
        <p:spPr bwMode="auto">
          <a:xfrm>
            <a:off x="1327003" y="6072188"/>
            <a:ext cx="1146469"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spcBef>
                <a:spcPct val="50000"/>
              </a:spcBef>
            </a:pPr>
            <a:r>
              <a:rPr lang="de-DE" sz="1800" b="0" dirty="0" smtClean="0">
                <a:latin typeface="Arial" pitchFamily="34" charset="0"/>
              </a:rPr>
              <a:t>Elektrons</a:t>
            </a:r>
            <a:endParaRPr lang="de-DE" sz="1800" b="0" dirty="0">
              <a:latin typeface="Arial" pitchFamily="34" charset="0"/>
            </a:endParaRPr>
          </a:p>
        </p:txBody>
      </p:sp>
      <p:sp>
        <p:nvSpPr>
          <p:cNvPr id="31752" name="Rectangle 7"/>
          <p:cNvSpPr>
            <a:spLocks noChangeArrowheads="1"/>
          </p:cNvSpPr>
          <p:nvPr/>
        </p:nvSpPr>
        <p:spPr bwMode="auto">
          <a:xfrm>
            <a:off x="3124053" y="6072188"/>
            <a:ext cx="1146469"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spcBef>
                <a:spcPct val="50000"/>
              </a:spcBef>
            </a:pPr>
            <a:r>
              <a:rPr lang="de-DE" sz="1800" b="0" dirty="0" smtClean="0">
                <a:latin typeface="Arial" pitchFamily="34" charset="0"/>
              </a:rPr>
              <a:t>Positrons</a:t>
            </a:r>
            <a:endParaRPr lang="de-DE" sz="1800" b="0" dirty="0">
              <a:latin typeface="Arial" pitchFamily="34" charset="0"/>
            </a:endParaRPr>
          </a:p>
        </p:txBody>
      </p:sp>
      <p:sp>
        <p:nvSpPr>
          <p:cNvPr id="31753" name="Rectangle 8"/>
          <p:cNvSpPr>
            <a:spLocks noChangeArrowheads="1"/>
          </p:cNvSpPr>
          <p:nvPr/>
        </p:nvSpPr>
        <p:spPr bwMode="auto">
          <a:xfrm>
            <a:off x="656332" y="5386388"/>
            <a:ext cx="4256294"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spcBef>
                <a:spcPct val="50000"/>
              </a:spcBef>
            </a:pPr>
            <a:r>
              <a:rPr lang="de-DE" sz="1800" b="0" dirty="0">
                <a:latin typeface="Arial" pitchFamily="34" charset="0"/>
              </a:rPr>
              <a:t>LEP: </a:t>
            </a:r>
            <a:r>
              <a:rPr lang="de-DE" sz="1800" b="0" dirty="0" smtClean="0">
                <a:latin typeface="Arial" pitchFamily="34" charset="0"/>
              </a:rPr>
              <a:t>Centre of mass energy </a:t>
            </a:r>
            <a:r>
              <a:rPr lang="de-DE" sz="1800" b="0" dirty="0">
                <a:latin typeface="Arial" pitchFamily="34" charset="0"/>
              </a:rPr>
              <a:t>= </a:t>
            </a:r>
            <a:r>
              <a:rPr lang="de-DE" sz="1800" b="0" dirty="0" smtClean="0">
                <a:latin typeface="Arial" pitchFamily="34" charset="0"/>
              </a:rPr>
              <a:t>210 </a:t>
            </a:r>
            <a:r>
              <a:rPr lang="de-DE" sz="1800" b="0" dirty="0">
                <a:latin typeface="Arial" pitchFamily="34" charset="0"/>
              </a:rPr>
              <a:t>GeV</a:t>
            </a:r>
          </a:p>
        </p:txBody>
      </p:sp>
      <p:sp>
        <p:nvSpPr>
          <p:cNvPr id="31754" name="Text Box 9"/>
          <p:cNvSpPr txBox="1">
            <a:spLocks noChangeArrowheads="1"/>
          </p:cNvSpPr>
          <p:nvPr/>
        </p:nvSpPr>
        <p:spPr bwMode="auto">
          <a:xfrm>
            <a:off x="625475" y="3383751"/>
            <a:ext cx="8940800" cy="31085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lnSpc>
                <a:spcPct val="110000"/>
              </a:lnSpc>
              <a:spcBef>
                <a:spcPct val="20000"/>
              </a:spcBef>
            </a:pPr>
            <a:r>
              <a:rPr lang="en-US" b="0" dirty="0" smtClean="0">
                <a:solidFill>
                  <a:schemeClr val="tx1"/>
                </a:solidFill>
                <a:latin typeface="Arial" pitchFamily="34" charset="0"/>
              </a:rPr>
              <a:t>LEP was the accelerator with the </a:t>
            </a:r>
            <a:r>
              <a:rPr lang="en-US" b="0" dirty="0">
                <a:solidFill>
                  <a:schemeClr val="tx1"/>
                </a:solidFill>
                <a:latin typeface="Arial" pitchFamily="34" charset="0"/>
              </a:rPr>
              <a:t>largest </a:t>
            </a:r>
            <a:r>
              <a:rPr lang="en-US" b="0" dirty="0" smtClean="0">
                <a:solidFill>
                  <a:schemeClr val="tx1"/>
                </a:solidFill>
                <a:latin typeface="Arial" pitchFamily="34" charset="0"/>
              </a:rPr>
              <a:t>circumference with </a:t>
            </a:r>
            <a:r>
              <a:rPr lang="en-US" b="0" dirty="0">
                <a:solidFill>
                  <a:schemeClr val="tx1"/>
                </a:solidFill>
                <a:latin typeface="Arial" pitchFamily="34" charset="0"/>
              </a:rPr>
              <a:t>a length of </a:t>
            </a:r>
            <a:r>
              <a:rPr lang="en-US" b="0" dirty="0" smtClean="0">
                <a:solidFill>
                  <a:schemeClr val="tx1"/>
                </a:solidFill>
                <a:latin typeface="Arial" pitchFamily="34" charset="0"/>
              </a:rPr>
              <a:t>       27 km. LEP was shut down after 12 years operating time end of 2000.  </a:t>
            </a:r>
          </a:p>
          <a:p>
            <a:pPr eaLnBrk="1" hangingPunct="1">
              <a:lnSpc>
                <a:spcPct val="110000"/>
              </a:lnSpc>
              <a:spcBef>
                <a:spcPct val="20000"/>
              </a:spcBef>
            </a:pPr>
            <a:r>
              <a:rPr lang="en-US" b="0" dirty="0" smtClean="0">
                <a:solidFill>
                  <a:schemeClr val="tx1"/>
                </a:solidFill>
                <a:latin typeface="Arial" pitchFamily="34" charset="0"/>
              </a:rPr>
              <a:t>In the LEP tunnel the LHC was installed as superconducting proton accelerator.</a:t>
            </a:r>
            <a:endParaRPr lang="de-DE" dirty="0"/>
          </a:p>
          <a:p>
            <a:pPr eaLnBrk="1" hangingPunct="1">
              <a:lnSpc>
                <a:spcPct val="110000"/>
              </a:lnSpc>
              <a:spcBef>
                <a:spcPct val="20000"/>
              </a:spcBef>
            </a:pPr>
            <a:endParaRPr lang="de-DE" b="0" dirty="0">
              <a:solidFill>
                <a:schemeClr val="tx1"/>
              </a:solidFill>
              <a:latin typeface="Arial" pitchFamily="34" charset="0"/>
            </a:endParaRPr>
          </a:p>
          <a:p>
            <a:pPr eaLnBrk="1" hangingPunct="1">
              <a:lnSpc>
                <a:spcPct val="110000"/>
              </a:lnSpc>
              <a:spcBef>
                <a:spcPct val="20000"/>
              </a:spcBef>
            </a:pPr>
            <a:endParaRPr lang="de-DE" b="0" dirty="0">
              <a:solidFill>
                <a:schemeClr val="tx1"/>
              </a:solidFill>
              <a:latin typeface="Arial" pitchFamily="34" charset="0"/>
            </a:endParaRPr>
          </a:p>
          <a:p>
            <a:pPr eaLnBrk="1" hangingPunct="1">
              <a:lnSpc>
                <a:spcPct val="110000"/>
              </a:lnSpc>
              <a:spcBef>
                <a:spcPct val="20000"/>
              </a:spcBef>
            </a:pPr>
            <a:endParaRPr lang="de-DE" b="0" dirty="0">
              <a:solidFill>
                <a:schemeClr val="tx1"/>
              </a:solidFill>
              <a:latin typeface="Arial" pitchFamily="34" charset="0"/>
            </a:endParaRPr>
          </a:p>
          <a:p>
            <a:pPr eaLnBrk="1" hangingPunct="1">
              <a:lnSpc>
                <a:spcPct val="110000"/>
              </a:lnSpc>
              <a:spcBef>
                <a:spcPct val="20000"/>
              </a:spcBef>
            </a:pPr>
            <a:endParaRPr lang="de-DE" b="0" dirty="0">
              <a:solidFill>
                <a:schemeClr val="tx1"/>
              </a:solidFill>
              <a:latin typeface="Arial" pitchFamily="34" charset="0"/>
            </a:endParaRPr>
          </a:p>
        </p:txBody>
      </p:sp>
      <p:sp>
        <p:nvSpPr>
          <p:cNvPr id="31755" name="Line 10"/>
          <p:cNvSpPr>
            <a:spLocks noChangeShapeType="1"/>
          </p:cNvSpPr>
          <p:nvPr/>
        </p:nvSpPr>
        <p:spPr bwMode="auto">
          <a:xfrm>
            <a:off x="5432425" y="5995988"/>
            <a:ext cx="1984375"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6" name="Line 11"/>
          <p:cNvSpPr>
            <a:spLocks noChangeShapeType="1"/>
          </p:cNvSpPr>
          <p:nvPr/>
        </p:nvSpPr>
        <p:spPr bwMode="auto">
          <a:xfrm flipH="1">
            <a:off x="7400925" y="5995988"/>
            <a:ext cx="1560513"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7" name="Rectangle 12"/>
          <p:cNvSpPr>
            <a:spLocks noChangeArrowheads="1"/>
          </p:cNvSpPr>
          <p:nvPr/>
        </p:nvSpPr>
        <p:spPr bwMode="auto">
          <a:xfrm>
            <a:off x="6122854" y="6072188"/>
            <a:ext cx="979756"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spcBef>
                <a:spcPct val="50000"/>
              </a:spcBef>
            </a:pPr>
            <a:r>
              <a:rPr lang="de-DE" sz="1800" b="0" dirty="0" smtClean="0">
                <a:latin typeface="Arial" pitchFamily="34" charset="0"/>
              </a:rPr>
              <a:t>Protons</a:t>
            </a:r>
            <a:endParaRPr lang="de-DE" sz="1800" b="0" dirty="0">
              <a:latin typeface="Arial" pitchFamily="34" charset="0"/>
            </a:endParaRPr>
          </a:p>
        </p:txBody>
      </p:sp>
      <p:sp>
        <p:nvSpPr>
          <p:cNvPr id="31758" name="Rectangle 13"/>
          <p:cNvSpPr>
            <a:spLocks noChangeArrowheads="1"/>
          </p:cNvSpPr>
          <p:nvPr/>
        </p:nvSpPr>
        <p:spPr bwMode="auto">
          <a:xfrm>
            <a:off x="7919110" y="6072188"/>
            <a:ext cx="979756"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spcBef>
                <a:spcPct val="50000"/>
              </a:spcBef>
            </a:pPr>
            <a:r>
              <a:rPr lang="de-DE" sz="1800" b="0" dirty="0" smtClean="0">
                <a:latin typeface="Arial" pitchFamily="34" charset="0"/>
              </a:rPr>
              <a:t>Protons</a:t>
            </a:r>
            <a:endParaRPr lang="de-DE" sz="1800" b="0" dirty="0">
              <a:latin typeface="Arial" pitchFamily="34" charset="0"/>
            </a:endParaRPr>
          </a:p>
        </p:txBody>
      </p:sp>
      <p:sp>
        <p:nvSpPr>
          <p:cNvPr id="31759" name="Rectangle 14"/>
          <p:cNvSpPr>
            <a:spLocks noChangeArrowheads="1"/>
          </p:cNvSpPr>
          <p:nvPr/>
        </p:nvSpPr>
        <p:spPr bwMode="auto">
          <a:xfrm>
            <a:off x="5112664" y="5386388"/>
            <a:ext cx="4538422"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spcBef>
                <a:spcPct val="50000"/>
              </a:spcBef>
            </a:pPr>
            <a:r>
              <a:rPr lang="de-DE" sz="1800" b="0" dirty="0">
                <a:latin typeface="Arial" pitchFamily="34" charset="0"/>
              </a:rPr>
              <a:t>LHC: Centre of mass energy = 14000 GeV</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D3286E81-C26C-486F-BB34-8881A0697C62}" type="slidenum">
              <a:rPr lang="en-GB" sz="1400" b="0">
                <a:solidFill>
                  <a:schemeClr val="tx1"/>
                </a:solidFill>
                <a:latin typeface="Times New Roman" pitchFamily="18" charset="0"/>
              </a:rPr>
              <a:pPr eaLnBrk="1" hangingPunct="1"/>
              <a:t>3</a:t>
            </a:fld>
            <a:endParaRPr lang="en-GB" sz="1400" b="0" dirty="0">
              <a:solidFill>
                <a:schemeClr val="tx1"/>
              </a:solidFill>
              <a:latin typeface="Times New Roman" pitchFamily="18" charset="0"/>
            </a:endParaRPr>
          </a:p>
        </p:txBody>
      </p:sp>
      <p:sp>
        <p:nvSpPr>
          <p:cNvPr id="6147" name="Rectangle 2"/>
          <p:cNvSpPr>
            <a:spLocks noGrp="1" noChangeArrowheads="1"/>
          </p:cNvSpPr>
          <p:nvPr>
            <p:ph type="title"/>
          </p:nvPr>
        </p:nvSpPr>
        <p:spPr>
          <a:xfrm>
            <a:off x="1425575" y="0"/>
            <a:ext cx="8480425" cy="762000"/>
          </a:xfrm>
        </p:spPr>
        <p:txBody>
          <a:bodyPr/>
          <a:lstStyle/>
          <a:p>
            <a:pPr eaLnBrk="1" hangingPunct="1"/>
            <a:r>
              <a:rPr lang="de-DE" dirty="0" smtClean="0"/>
              <a:t>DC accelerators: Cockcroft–Walton and Van de Graaff Generator</a:t>
            </a:r>
          </a:p>
        </p:txBody>
      </p:sp>
      <p:sp>
        <p:nvSpPr>
          <p:cNvPr id="6148" name="Rectangle 3"/>
          <p:cNvSpPr>
            <a:spLocks noGrp="1" noChangeArrowheads="1"/>
          </p:cNvSpPr>
          <p:nvPr>
            <p:ph type="body" idx="1"/>
          </p:nvPr>
        </p:nvSpPr>
        <p:spPr>
          <a:xfrm>
            <a:off x="115888" y="873125"/>
            <a:ext cx="9661525" cy="1054100"/>
          </a:xfrm>
          <a:extLst>
            <a:ext uri="{91240B29-F687-4F45-9708-019B960494DF}">
              <a14:hiddenLine xmlns:a14="http://schemas.microsoft.com/office/drawing/2010/main" w="9525">
                <a:solidFill>
                  <a:srgbClr val="FF3300"/>
                </a:solidFill>
                <a:miter lim="800000"/>
                <a:headEnd/>
                <a:tailEnd/>
              </a14:hiddenLine>
            </a:ext>
          </a:extLst>
        </p:spPr>
        <p:txBody>
          <a:bodyPr/>
          <a:lstStyle/>
          <a:p>
            <a:pPr marL="180975" indent="0" eaLnBrk="1" hangingPunct="1"/>
            <a:r>
              <a:rPr lang="de-DE" dirty="0" smtClean="0"/>
              <a:t>In </a:t>
            </a:r>
            <a:r>
              <a:rPr lang="de-DE" b="1" dirty="0" smtClean="0">
                <a:solidFill>
                  <a:srgbClr val="FF3300"/>
                </a:solidFill>
              </a:rPr>
              <a:t>1929/30</a:t>
            </a:r>
            <a:r>
              <a:rPr lang="de-DE" dirty="0" smtClean="0"/>
              <a:t> </a:t>
            </a:r>
            <a:r>
              <a:rPr lang="de-DE" b="1" dirty="0" smtClean="0">
                <a:solidFill>
                  <a:srgbClr val="FF0000"/>
                </a:solidFill>
              </a:rPr>
              <a:t>J.D.Cockcroft</a:t>
            </a:r>
            <a:r>
              <a:rPr lang="de-DE" dirty="0" smtClean="0"/>
              <a:t> </a:t>
            </a:r>
            <a:r>
              <a:rPr lang="de-DE" dirty="0"/>
              <a:t>a</a:t>
            </a:r>
            <a:r>
              <a:rPr lang="de-DE" dirty="0" smtClean="0"/>
              <a:t>nd </a:t>
            </a:r>
            <a:r>
              <a:rPr lang="de-DE" b="1" dirty="0" smtClean="0">
                <a:solidFill>
                  <a:srgbClr val="FF0000"/>
                </a:solidFill>
              </a:rPr>
              <a:t>E.T.S.Walton</a:t>
            </a:r>
            <a:r>
              <a:rPr lang="de-DE" dirty="0" smtClean="0">
                <a:solidFill>
                  <a:srgbClr val="FF0000"/>
                </a:solidFill>
              </a:rPr>
              <a:t> </a:t>
            </a:r>
            <a:r>
              <a:rPr lang="de-DE" dirty="0" smtClean="0"/>
              <a:t>(Cavendish Labor, E.Rutherford) as well as </a:t>
            </a:r>
            <a:r>
              <a:rPr lang="de-DE" b="1" dirty="0" smtClean="0">
                <a:solidFill>
                  <a:srgbClr val="FF3300"/>
                </a:solidFill>
              </a:rPr>
              <a:t>R.J.Van de Graaff</a:t>
            </a:r>
            <a:r>
              <a:rPr lang="de-DE" dirty="0" smtClean="0"/>
              <a:t> (Princeton) started to develop High Voltage Generators, for generating up to 10 MV.</a:t>
            </a:r>
          </a:p>
        </p:txBody>
      </p:sp>
      <p:pic>
        <p:nvPicPr>
          <p:cNvPr id="6149"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2217738"/>
            <a:ext cx="4579938" cy="3921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5" descr="VandeGraafAcceler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9788" y="2230438"/>
            <a:ext cx="5187950"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19"/>
          <p:cNvSpPr>
            <a:spLocks noChangeArrowheads="1"/>
          </p:cNvSpPr>
          <p:nvPr/>
        </p:nvSpPr>
        <p:spPr bwMode="auto">
          <a:xfrm>
            <a:off x="4568825" y="6127750"/>
            <a:ext cx="518953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b="0" dirty="0">
                <a:latin typeface="Arial" pitchFamily="34" charset="0"/>
                <a:cs typeface="Arial" pitchFamily="34" charset="0"/>
              </a:rPr>
              <a:t>The tandem Van de </a:t>
            </a:r>
            <a:r>
              <a:rPr lang="en-GB" sz="1400" b="0" dirty="0" err="1">
                <a:latin typeface="Arial" pitchFamily="34" charset="0"/>
                <a:cs typeface="Arial" pitchFamily="34" charset="0"/>
              </a:rPr>
              <a:t>Graaff</a:t>
            </a:r>
            <a:r>
              <a:rPr lang="en-GB" sz="1400" b="0">
                <a:latin typeface="Arial" pitchFamily="34" charset="0"/>
                <a:cs typeface="Arial" pitchFamily="34" charset="0"/>
              </a:rPr>
              <a:t> accelerator at Western Michigan University is used mainly for basic research, applications and undergraduate instruction. </a:t>
            </a: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ED376482-3EEE-4578-8D89-19B72D995D44}" type="slidenum">
              <a:rPr lang="en-GB" sz="1400" b="0">
                <a:solidFill>
                  <a:schemeClr val="tx1"/>
                </a:solidFill>
                <a:latin typeface="Times New Roman" pitchFamily="18" charset="0"/>
              </a:rPr>
              <a:pPr eaLnBrk="1" hangingPunct="1"/>
              <a:t>30</a:t>
            </a:fld>
            <a:endParaRPr lang="en-GB" sz="1400" b="0">
              <a:solidFill>
                <a:schemeClr val="tx1"/>
              </a:solidFill>
              <a:latin typeface="Times New Roman" pitchFamily="18" charset="0"/>
            </a:endParaRPr>
          </a:p>
        </p:txBody>
      </p:sp>
      <p:sp>
        <p:nvSpPr>
          <p:cNvPr id="32771" name="Rectangle 2"/>
          <p:cNvSpPr>
            <a:spLocks noGrp="1" noChangeArrowheads="1"/>
          </p:cNvSpPr>
          <p:nvPr>
            <p:ph type="title"/>
          </p:nvPr>
        </p:nvSpPr>
        <p:spPr>
          <a:xfrm>
            <a:off x="1423988" y="0"/>
            <a:ext cx="8482012" cy="762000"/>
          </a:xfrm>
        </p:spPr>
        <p:txBody>
          <a:bodyPr/>
          <a:lstStyle/>
          <a:p>
            <a:pPr eaLnBrk="1" hangingPunct="1"/>
            <a:r>
              <a:rPr lang="en-US" dirty="0" smtClean="0"/>
              <a:t>To reach high energies       </a:t>
            </a:r>
            <a:r>
              <a:rPr lang="en-US" dirty="0" smtClean="0"/>
              <a:t>...example </a:t>
            </a:r>
            <a:r>
              <a:rPr lang="en-US" dirty="0" smtClean="0"/>
              <a:t>LEP</a:t>
            </a:r>
            <a:endParaRPr lang="de-DE" dirty="0" smtClean="0"/>
          </a:p>
        </p:txBody>
      </p:sp>
      <p:sp>
        <p:nvSpPr>
          <p:cNvPr id="32772" name="Rectangle 3"/>
          <p:cNvSpPr>
            <a:spLocks noGrp="1" noChangeArrowheads="1"/>
          </p:cNvSpPr>
          <p:nvPr>
            <p:ph type="body" idx="1"/>
          </p:nvPr>
        </p:nvSpPr>
        <p:spPr>
          <a:xfrm>
            <a:off x="365761" y="1028700"/>
            <a:ext cx="9210040" cy="2514600"/>
          </a:xfrm>
        </p:spPr>
        <p:txBody>
          <a:bodyPr/>
          <a:lstStyle/>
          <a:p>
            <a:pPr marL="292100" indent="-292100" eaLnBrk="1" hangingPunct="1">
              <a:lnSpc>
                <a:spcPct val="90000"/>
              </a:lnSpc>
              <a:buFont typeface="Arial" pitchFamily="34" charset="0"/>
              <a:buChar char="•"/>
            </a:pPr>
            <a:r>
              <a:rPr lang="en-US" sz="1800" dirty="0" smtClean="0"/>
              <a:t>Acceleration structures (radio-frequency of cavities) are needed in most accelerators</a:t>
            </a:r>
          </a:p>
          <a:p>
            <a:pPr marL="292100" indent="-292100" eaLnBrk="1" hangingPunct="1">
              <a:lnSpc>
                <a:spcPct val="90000"/>
              </a:lnSpc>
              <a:buFont typeface="Arial" pitchFamily="34" charset="0"/>
              <a:buChar char="•"/>
            </a:pPr>
            <a:r>
              <a:rPr lang="en-US" sz="1800" dirty="0" smtClean="0"/>
              <a:t>Normal-conducting cavities of copper: 1-2 MV/m can be routinely achieved. </a:t>
            </a:r>
          </a:p>
          <a:p>
            <a:pPr marL="292100" indent="-292100" eaLnBrk="1" hangingPunct="1">
              <a:lnSpc>
                <a:spcPct val="90000"/>
              </a:lnSpc>
              <a:buFont typeface="Arial" pitchFamily="34" charset="0"/>
              <a:buChar char="•"/>
            </a:pPr>
            <a:r>
              <a:rPr lang="en-US" sz="1800" dirty="0" smtClean="0"/>
              <a:t>With pulsed cavities (e.g. SLAC) accelerating gradient is much higher - between           50-80 MV / m (in development)</a:t>
            </a:r>
          </a:p>
          <a:p>
            <a:pPr marL="292100" indent="-292100" eaLnBrk="1" hangingPunct="1">
              <a:lnSpc>
                <a:spcPct val="90000"/>
              </a:lnSpc>
            </a:pPr>
            <a:endParaRPr lang="en-US" sz="1800" dirty="0" smtClean="0"/>
          </a:p>
          <a:p>
            <a:pPr marL="292100" indent="-292100" eaLnBrk="1" hangingPunct="1">
              <a:lnSpc>
                <a:spcPct val="90000"/>
              </a:lnSpc>
            </a:pPr>
            <a:r>
              <a:rPr lang="de-DE" sz="1800" dirty="0" smtClean="0"/>
              <a:t>With supraconducting </a:t>
            </a:r>
            <a:r>
              <a:rPr lang="de-DE" sz="1800" dirty="0"/>
              <a:t>c</a:t>
            </a:r>
            <a:r>
              <a:rPr lang="de-DE" sz="1800" dirty="0" smtClean="0"/>
              <a:t>avities: </a:t>
            </a:r>
          </a:p>
          <a:p>
            <a:pPr marL="857250" lvl="1" eaLnBrk="1" hangingPunct="1">
              <a:lnSpc>
                <a:spcPct val="90000"/>
              </a:lnSpc>
            </a:pPr>
            <a:r>
              <a:rPr lang="de-DE" sz="1600" dirty="0" smtClean="0"/>
              <a:t>LEP (CERN – 2001): 	5-8 MV/m</a:t>
            </a:r>
          </a:p>
          <a:p>
            <a:pPr marL="857250" lvl="1" eaLnBrk="1" hangingPunct="1">
              <a:lnSpc>
                <a:spcPct val="90000"/>
              </a:lnSpc>
            </a:pPr>
            <a:r>
              <a:rPr lang="de-DE" sz="1600" dirty="0" smtClean="0"/>
              <a:t>ILC :		 	about 35 MV/m </a:t>
            </a:r>
          </a:p>
          <a:p>
            <a:pPr marL="292100" indent="-292100" eaLnBrk="1" hangingPunct="1">
              <a:lnSpc>
                <a:spcPct val="50000"/>
              </a:lnSpc>
            </a:pPr>
            <a:endParaRPr lang="de-DE" sz="1800" dirty="0" smtClean="0"/>
          </a:p>
          <a:p>
            <a:pPr marL="292100" indent="-292100" eaLnBrk="1" hangingPunct="1">
              <a:lnSpc>
                <a:spcPct val="90000"/>
              </a:lnSpc>
            </a:pPr>
            <a:endParaRPr lang="de-DE" sz="1800" dirty="0" smtClean="0"/>
          </a:p>
          <a:p>
            <a:pPr marL="292100" indent="-292100" eaLnBrk="1" hangingPunct="1">
              <a:lnSpc>
                <a:spcPct val="90000"/>
              </a:lnSpc>
            </a:pPr>
            <a:endParaRPr lang="de-DE" sz="1800" dirty="0" smtClean="0"/>
          </a:p>
          <a:p>
            <a:pPr marL="292100" indent="-292100" eaLnBrk="1" hangingPunct="1">
              <a:lnSpc>
                <a:spcPct val="90000"/>
              </a:lnSpc>
            </a:pPr>
            <a:endParaRPr lang="de-DE" sz="1800" dirty="0" smtClean="0"/>
          </a:p>
          <a:p>
            <a:pPr marL="292100" indent="-292100" eaLnBrk="1" hangingPunct="1">
              <a:lnSpc>
                <a:spcPct val="90000"/>
              </a:lnSpc>
            </a:pPr>
            <a:endParaRPr lang="de-DE" sz="1800" dirty="0" smtClean="0"/>
          </a:p>
          <a:p>
            <a:pPr marL="292100" indent="-292100" eaLnBrk="1" hangingPunct="1">
              <a:lnSpc>
                <a:spcPct val="90000"/>
              </a:lnSpc>
            </a:pPr>
            <a:endParaRPr lang="de-DE" sz="1800" dirty="0" smtClean="0"/>
          </a:p>
          <a:p>
            <a:pPr marL="292100" indent="-292100" eaLnBrk="1" hangingPunct="1">
              <a:lnSpc>
                <a:spcPct val="90000"/>
              </a:lnSpc>
            </a:pPr>
            <a:r>
              <a:rPr lang="de-DE" sz="1800" dirty="0" smtClean="0"/>
              <a:t> </a:t>
            </a:r>
          </a:p>
          <a:p>
            <a:pPr marL="857250" lvl="1" eaLnBrk="1" hangingPunct="1">
              <a:lnSpc>
                <a:spcPct val="90000"/>
              </a:lnSpc>
            </a:pPr>
            <a:endParaRPr lang="de-DE" sz="1600" dirty="0" smtClean="0"/>
          </a:p>
        </p:txBody>
      </p:sp>
      <p:sp>
        <p:nvSpPr>
          <p:cNvPr id="32773" name="Rectangle 4"/>
          <p:cNvSpPr>
            <a:spLocks noChangeArrowheads="1"/>
          </p:cNvSpPr>
          <p:nvPr/>
        </p:nvSpPr>
        <p:spPr bwMode="auto">
          <a:xfrm>
            <a:off x="365760" y="3543300"/>
            <a:ext cx="9333865"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pPr>
            <a:r>
              <a:rPr lang="en-US" sz="1800" b="0" dirty="0" smtClean="0">
                <a:solidFill>
                  <a:schemeClr val="tx1"/>
                </a:solidFill>
                <a:latin typeface="Arial" pitchFamily="34" charset="0"/>
              </a:rPr>
              <a:t>The final energy of e+ and e-beams of the LEP Collider was about 100 GeV. If the accelerator would have </a:t>
            </a:r>
            <a:r>
              <a:rPr lang="en-US" sz="1800" b="0" dirty="0">
                <a:solidFill>
                  <a:schemeClr val="tx1"/>
                </a:solidFill>
                <a:latin typeface="Arial" pitchFamily="34" charset="0"/>
              </a:rPr>
              <a:t>been </a:t>
            </a:r>
            <a:r>
              <a:rPr lang="en-US" sz="1800" b="0" dirty="0" smtClean="0">
                <a:solidFill>
                  <a:schemeClr val="tx1"/>
                </a:solidFill>
                <a:latin typeface="Arial" pitchFamily="34" charset="0"/>
              </a:rPr>
              <a:t>built as </a:t>
            </a:r>
            <a:r>
              <a:rPr lang="en-US" sz="1800" b="0" dirty="0">
                <a:solidFill>
                  <a:schemeClr val="tx1"/>
                </a:solidFill>
                <a:latin typeface="Arial" pitchFamily="34" charset="0"/>
              </a:rPr>
              <a:t>LINAC </a:t>
            </a:r>
            <a:r>
              <a:rPr lang="en-US" sz="1800" b="0" dirty="0" smtClean="0">
                <a:solidFill>
                  <a:schemeClr val="tx1"/>
                </a:solidFill>
                <a:latin typeface="Arial" pitchFamily="34" charset="0"/>
              </a:rPr>
              <a:t>(25 years ago), it would have had a length of:</a:t>
            </a:r>
          </a:p>
          <a:p>
            <a:pPr>
              <a:lnSpc>
                <a:spcPct val="90000"/>
              </a:lnSpc>
              <a:spcBef>
                <a:spcPct val="50000"/>
              </a:spcBef>
            </a:pPr>
            <a:r>
              <a:rPr lang="de-DE" sz="1800" b="0" dirty="0" smtClean="0">
                <a:solidFill>
                  <a:schemeClr val="tx1"/>
                </a:solidFill>
                <a:latin typeface="Arial" pitchFamily="34" charset="0"/>
              </a:rPr>
              <a:t>    </a:t>
            </a:r>
            <a:r>
              <a:rPr lang="de-DE" sz="1800" b="0" dirty="0">
                <a:solidFill>
                  <a:schemeClr val="tx1"/>
                </a:solidFill>
                <a:latin typeface="Arial" pitchFamily="34" charset="0"/>
              </a:rPr>
              <a:t>L = 100 GeV /  2.5 MeV/m = 40000 m </a:t>
            </a:r>
          </a:p>
          <a:p>
            <a:pPr>
              <a:lnSpc>
                <a:spcPct val="90000"/>
              </a:lnSpc>
              <a:spcBef>
                <a:spcPct val="50000"/>
              </a:spcBef>
            </a:pPr>
            <a:r>
              <a:rPr lang="en-US" sz="1800" b="0" dirty="0" smtClean="0">
                <a:solidFill>
                  <a:schemeClr val="tx1"/>
                </a:solidFill>
                <a:latin typeface="Arial" pitchFamily="34" charset="0"/>
              </a:rPr>
              <a:t>for each of the two accelerators for electrons and positrons - i.e. 80 km. Furthermore the superconducting cavities would have been more expensive.</a:t>
            </a:r>
            <a:endParaRPr lang="de-DE" sz="1800" b="0" dirty="0">
              <a:solidFill>
                <a:schemeClr val="tx1"/>
              </a:solidFill>
              <a:latin typeface="Arial" pitchFamily="34" charset="0"/>
            </a:endParaRPr>
          </a:p>
        </p:txBody>
      </p:sp>
      <p:sp>
        <p:nvSpPr>
          <p:cNvPr id="32774" name="Line 5"/>
          <p:cNvSpPr>
            <a:spLocks noChangeShapeType="1"/>
          </p:cNvSpPr>
          <p:nvPr/>
        </p:nvSpPr>
        <p:spPr bwMode="auto">
          <a:xfrm>
            <a:off x="990600" y="6248400"/>
            <a:ext cx="26416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775" name="Line 6"/>
          <p:cNvSpPr>
            <a:spLocks noChangeShapeType="1"/>
          </p:cNvSpPr>
          <p:nvPr/>
        </p:nvSpPr>
        <p:spPr bwMode="auto">
          <a:xfrm flipH="1">
            <a:off x="3632200" y="6248400"/>
            <a:ext cx="26416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776" name="Rectangle 7"/>
          <p:cNvSpPr>
            <a:spLocks noChangeArrowheads="1"/>
          </p:cNvSpPr>
          <p:nvPr/>
        </p:nvSpPr>
        <p:spPr bwMode="auto">
          <a:xfrm>
            <a:off x="954088" y="6324600"/>
            <a:ext cx="24320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spcBef>
                <a:spcPct val="50000"/>
              </a:spcBef>
            </a:pPr>
            <a:r>
              <a:rPr lang="de-DE" sz="1800" b="0">
                <a:latin typeface="Arial" pitchFamily="34" charset="0"/>
              </a:rPr>
              <a:t>Elektronenlinac 40 km</a:t>
            </a:r>
          </a:p>
        </p:txBody>
      </p:sp>
      <p:sp>
        <p:nvSpPr>
          <p:cNvPr id="32777" name="Rectangle 8"/>
          <p:cNvSpPr>
            <a:spLocks noChangeArrowheads="1"/>
          </p:cNvSpPr>
          <p:nvPr/>
        </p:nvSpPr>
        <p:spPr bwMode="auto">
          <a:xfrm>
            <a:off x="4146550" y="6324600"/>
            <a:ext cx="24320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spcBef>
                <a:spcPct val="50000"/>
              </a:spcBef>
            </a:pPr>
            <a:r>
              <a:rPr lang="de-DE" sz="1800" b="0">
                <a:latin typeface="Arial" pitchFamily="34" charset="0"/>
              </a:rPr>
              <a:t>Positronenlinac 40 km</a:t>
            </a:r>
          </a:p>
        </p:txBody>
      </p:sp>
      <p:sp>
        <p:nvSpPr>
          <p:cNvPr id="32778" name="Rectangle 9"/>
          <p:cNvSpPr>
            <a:spLocks noChangeArrowheads="1"/>
          </p:cNvSpPr>
          <p:nvPr/>
        </p:nvSpPr>
        <p:spPr bwMode="auto">
          <a:xfrm>
            <a:off x="1660833" y="5638800"/>
            <a:ext cx="3777637"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spcBef>
                <a:spcPct val="50000"/>
              </a:spcBef>
            </a:pPr>
            <a:r>
              <a:rPr lang="de-DE" sz="1800" b="0" dirty="0" smtClean="0">
                <a:latin typeface="Arial" pitchFamily="34" charset="0"/>
              </a:rPr>
              <a:t>Centre-off-mass energy = </a:t>
            </a:r>
            <a:r>
              <a:rPr lang="de-DE" sz="1800" b="0" dirty="0">
                <a:latin typeface="Arial" pitchFamily="34" charset="0"/>
              </a:rPr>
              <a:t>200 GeV</a:t>
            </a: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D08DCB3A-CD1F-484D-8682-E346CEFA31CC}" type="slidenum">
              <a:rPr lang="en-GB" sz="1400" b="0">
                <a:solidFill>
                  <a:schemeClr val="tx1"/>
                </a:solidFill>
                <a:latin typeface="Times New Roman" pitchFamily="18" charset="0"/>
              </a:rPr>
              <a:pPr eaLnBrk="1" hangingPunct="1"/>
              <a:t>31</a:t>
            </a:fld>
            <a:endParaRPr lang="en-GB" sz="1400" b="0">
              <a:solidFill>
                <a:schemeClr val="tx1"/>
              </a:solidFill>
              <a:latin typeface="Times New Roman" pitchFamily="18" charset="0"/>
            </a:endParaRPr>
          </a:p>
        </p:txBody>
      </p:sp>
      <p:sp>
        <p:nvSpPr>
          <p:cNvPr id="33795" name="Rectangle 2"/>
          <p:cNvSpPr>
            <a:spLocks noGrp="1" noChangeArrowheads="1"/>
          </p:cNvSpPr>
          <p:nvPr>
            <p:ph type="title"/>
          </p:nvPr>
        </p:nvSpPr>
        <p:spPr>
          <a:xfrm>
            <a:off x="1423988" y="0"/>
            <a:ext cx="8482012" cy="762000"/>
          </a:xfrm>
        </p:spPr>
        <p:txBody>
          <a:bodyPr/>
          <a:lstStyle/>
          <a:p>
            <a:pPr eaLnBrk="1" hangingPunct="1"/>
            <a:r>
              <a:rPr lang="de-DE" dirty="0" smtClean="0"/>
              <a:t>LEP</a:t>
            </a:r>
          </a:p>
        </p:txBody>
      </p:sp>
      <p:sp>
        <p:nvSpPr>
          <p:cNvPr id="33796" name="Rectangle 3"/>
          <p:cNvSpPr>
            <a:spLocks noChangeArrowheads="1"/>
          </p:cNvSpPr>
          <p:nvPr/>
        </p:nvSpPr>
        <p:spPr bwMode="auto">
          <a:xfrm>
            <a:off x="190500" y="1295400"/>
            <a:ext cx="5092700"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nSpc>
                <a:spcPct val="90000"/>
              </a:lnSpc>
              <a:spcBef>
                <a:spcPct val="50000"/>
              </a:spcBef>
              <a:buFont typeface="Arial" pitchFamily="34" charset="0"/>
              <a:buChar char="•"/>
            </a:pPr>
            <a:r>
              <a:rPr lang="en-US" b="0" dirty="0" smtClean="0">
                <a:solidFill>
                  <a:schemeClr val="tx1"/>
                </a:solidFill>
                <a:latin typeface="Arial" pitchFamily="34" charset="0"/>
              </a:rPr>
              <a:t>The particles are accelerated during every turn by the acceleration structure </a:t>
            </a:r>
          </a:p>
          <a:p>
            <a:pPr marL="342900" indent="-342900">
              <a:lnSpc>
                <a:spcPct val="90000"/>
              </a:lnSpc>
              <a:spcBef>
                <a:spcPct val="50000"/>
              </a:spcBef>
              <a:buFont typeface="Arial" pitchFamily="34" charset="0"/>
              <a:buChar char="•"/>
            </a:pPr>
            <a:r>
              <a:rPr lang="en-US" b="0" dirty="0" smtClean="0">
                <a:solidFill>
                  <a:schemeClr val="tx1"/>
                </a:solidFill>
                <a:latin typeface="Arial" pitchFamily="34" charset="0"/>
              </a:rPr>
              <a:t>One turn takes 89 µs</a:t>
            </a:r>
          </a:p>
          <a:p>
            <a:pPr marL="342900" indent="-342900">
              <a:lnSpc>
                <a:spcPct val="90000"/>
              </a:lnSpc>
              <a:spcBef>
                <a:spcPct val="50000"/>
              </a:spcBef>
              <a:buFont typeface="Arial" pitchFamily="34" charset="0"/>
              <a:buChar char="•"/>
            </a:pPr>
            <a:r>
              <a:rPr lang="en-US" b="0" dirty="0" smtClean="0">
                <a:solidFill>
                  <a:schemeClr val="tx1"/>
                </a:solidFill>
                <a:latin typeface="Arial" pitchFamily="34" charset="0"/>
              </a:rPr>
              <a:t>In one second, a particle makes 11246 turns and travels during every turn through the acceleration section  </a:t>
            </a:r>
          </a:p>
          <a:p>
            <a:pPr marL="342900" indent="-342900">
              <a:lnSpc>
                <a:spcPct val="90000"/>
              </a:lnSpc>
              <a:spcBef>
                <a:spcPct val="50000"/>
              </a:spcBef>
              <a:buFont typeface="Arial" pitchFamily="34" charset="0"/>
              <a:buChar char="•"/>
            </a:pPr>
            <a:r>
              <a:rPr lang="en-US" b="0" dirty="0" smtClean="0">
                <a:solidFill>
                  <a:schemeClr val="tx1"/>
                </a:solidFill>
                <a:latin typeface="Arial" pitchFamily="34" charset="0"/>
              </a:rPr>
              <a:t>At injection energy of 20 </a:t>
            </a:r>
            <a:r>
              <a:rPr lang="en-US" b="0" dirty="0">
                <a:solidFill>
                  <a:schemeClr val="tx1"/>
                </a:solidFill>
                <a:latin typeface="Arial" pitchFamily="34" charset="0"/>
              </a:rPr>
              <a:t>GeV </a:t>
            </a:r>
            <a:r>
              <a:rPr lang="en-US" b="0" dirty="0" smtClean="0">
                <a:solidFill>
                  <a:schemeClr val="tx1"/>
                </a:solidFill>
                <a:latin typeface="Arial" pitchFamily="34" charset="0"/>
              </a:rPr>
              <a:t>the magnetic field in all deflection magnets is about 0.024 Tesla </a:t>
            </a:r>
          </a:p>
          <a:p>
            <a:pPr marL="342900" indent="-342900">
              <a:lnSpc>
                <a:spcPct val="90000"/>
              </a:lnSpc>
              <a:spcBef>
                <a:spcPct val="50000"/>
              </a:spcBef>
              <a:buFont typeface="Arial" pitchFamily="34" charset="0"/>
              <a:buChar char="•"/>
            </a:pPr>
            <a:r>
              <a:rPr lang="en-US" b="0" dirty="0">
                <a:solidFill>
                  <a:schemeClr val="tx1"/>
                </a:solidFill>
                <a:latin typeface="Arial" pitchFamily="34" charset="0"/>
              </a:rPr>
              <a:t>During </a:t>
            </a:r>
            <a:r>
              <a:rPr lang="en-US" b="0" dirty="0" smtClean="0">
                <a:solidFill>
                  <a:schemeClr val="tx1"/>
                </a:solidFill>
                <a:latin typeface="Arial" pitchFamily="34" charset="0"/>
              </a:rPr>
              <a:t>acceleration from </a:t>
            </a:r>
            <a:r>
              <a:rPr lang="en-US" b="0" dirty="0">
                <a:solidFill>
                  <a:schemeClr val="tx1"/>
                </a:solidFill>
                <a:latin typeface="Arial" pitchFamily="34" charset="0"/>
              </a:rPr>
              <a:t>20 GeV to 100 </a:t>
            </a:r>
            <a:r>
              <a:rPr lang="en-US" b="0" dirty="0" smtClean="0">
                <a:solidFill>
                  <a:schemeClr val="tx1"/>
                </a:solidFill>
                <a:latin typeface="Arial" pitchFamily="34" charset="0"/>
              </a:rPr>
              <a:t>GeV, the magnets are ramped to     0.119 Tesla </a:t>
            </a:r>
          </a:p>
          <a:p>
            <a:pPr marL="342900" indent="-342900">
              <a:lnSpc>
                <a:spcPct val="90000"/>
              </a:lnSpc>
              <a:spcBef>
                <a:spcPct val="50000"/>
              </a:spcBef>
              <a:buFont typeface="Arial" pitchFamily="34" charset="0"/>
              <a:buChar char="•"/>
            </a:pPr>
            <a:r>
              <a:rPr lang="en-US" b="0" dirty="0" smtClean="0">
                <a:solidFill>
                  <a:schemeClr val="tx1"/>
                </a:solidFill>
                <a:latin typeface="Arial" pitchFamily="34" charset="0"/>
              </a:rPr>
              <a:t>The ramp takes a few minutes</a:t>
            </a:r>
            <a:endParaRPr lang="de-DE" b="0" dirty="0">
              <a:solidFill>
                <a:schemeClr val="tx1"/>
              </a:solidFill>
              <a:latin typeface="Arial" pitchFamily="34" charset="0"/>
            </a:endParaRPr>
          </a:p>
        </p:txBody>
      </p:sp>
      <p:sp>
        <p:nvSpPr>
          <p:cNvPr id="33797" name="Oval 4"/>
          <p:cNvSpPr>
            <a:spLocks noChangeArrowheads="1"/>
          </p:cNvSpPr>
          <p:nvPr/>
        </p:nvSpPr>
        <p:spPr bwMode="auto">
          <a:xfrm>
            <a:off x="5530850" y="1600200"/>
            <a:ext cx="4044950" cy="404971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3798" name="Oval 5"/>
          <p:cNvSpPr>
            <a:spLocks noChangeArrowheads="1"/>
          </p:cNvSpPr>
          <p:nvPr/>
        </p:nvSpPr>
        <p:spPr bwMode="auto">
          <a:xfrm>
            <a:off x="7429500" y="1524000"/>
            <a:ext cx="1651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3799" name="Oval 6"/>
          <p:cNvSpPr>
            <a:spLocks noChangeArrowheads="1"/>
          </p:cNvSpPr>
          <p:nvPr/>
        </p:nvSpPr>
        <p:spPr bwMode="auto">
          <a:xfrm>
            <a:off x="7467600" y="5562600"/>
            <a:ext cx="1651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3800" name="Oval 7"/>
          <p:cNvSpPr>
            <a:spLocks noChangeArrowheads="1"/>
          </p:cNvSpPr>
          <p:nvPr/>
        </p:nvSpPr>
        <p:spPr bwMode="auto">
          <a:xfrm>
            <a:off x="9493250" y="3352800"/>
            <a:ext cx="1651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3801" name="Oval 8"/>
          <p:cNvSpPr>
            <a:spLocks noChangeArrowheads="1"/>
          </p:cNvSpPr>
          <p:nvPr/>
        </p:nvSpPr>
        <p:spPr bwMode="auto">
          <a:xfrm>
            <a:off x="5448300" y="3352800"/>
            <a:ext cx="1651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3802" name="Oval 9"/>
          <p:cNvSpPr>
            <a:spLocks noChangeArrowheads="1"/>
          </p:cNvSpPr>
          <p:nvPr/>
        </p:nvSpPr>
        <p:spPr bwMode="auto">
          <a:xfrm rot="-2740162">
            <a:off x="6059488" y="2114550"/>
            <a:ext cx="152400" cy="1651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3803" name="Oval 10"/>
          <p:cNvSpPr>
            <a:spLocks noChangeArrowheads="1"/>
          </p:cNvSpPr>
          <p:nvPr/>
        </p:nvSpPr>
        <p:spPr bwMode="auto">
          <a:xfrm rot="-2740162">
            <a:off x="8969375" y="4895850"/>
            <a:ext cx="152400" cy="1651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3804" name="Oval 11"/>
          <p:cNvSpPr>
            <a:spLocks noChangeArrowheads="1"/>
          </p:cNvSpPr>
          <p:nvPr/>
        </p:nvSpPr>
        <p:spPr bwMode="auto">
          <a:xfrm rot="-2740162">
            <a:off x="8820150" y="2008188"/>
            <a:ext cx="152400" cy="1651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3805" name="Oval 12"/>
          <p:cNvSpPr>
            <a:spLocks noChangeArrowheads="1"/>
          </p:cNvSpPr>
          <p:nvPr/>
        </p:nvSpPr>
        <p:spPr bwMode="auto">
          <a:xfrm rot="-2740162">
            <a:off x="6008688" y="4908550"/>
            <a:ext cx="152400" cy="1651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3806" name="Line 13"/>
          <p:cNvSpPr>
            <a:spLocks noChangeShapeType="1"/>
          </p:cNvSpPr>
          <p:nvPr/>
        </p:nvSpPr>
        <p:spPr bwMode="auto">
          <a:xfrm>
            <a:off x="7594600" y="1600200"/>
            <a:ext cx="247650" cy="0"/>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3807" name="Line 14"/>
          <p:cNvSpPr>
            <a:spLocks noChangeShapeType="1"/>
          </p:cNvSpPr>
          <p:nvPr/>
        </p:nvSpPr>
        <p:spPr bwMode="auto">
          <a:xfrm flipH="1" flipV="1">
            <a:off x="8715375" y="1927225"/>
            <a:ext cx="165100" cy="1524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3808" name="Text Box 15"/>
          <p:cNvSpPr txBox="1">
            <a:spLocks noChangeArrowheads="1"/>
          </p:cNvSpPr>
          <p:nvPr/>
        </p:nvSpPr>
        <p:spPr bwMode="auto">
          <a:xfrm>
            <a:off x="6026150" y="2819400"/>
            <a:ext cx="31369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r>
              <a:rPr lang="de-DE" b="0" dirty="0">
                <a:solidFill>
                  <a:schemeClr val="tx1"/>
                </a:solidFill>
                <a:latin typeface="Arial" pitchFamily="34" charset="0"/>
              </a:rPr>
              <a:t>LEP </a:t>
            </a:r>
            <a:r>
              <a:rPr lang="de-DE" b="0" dirty="0" smtClean="0">
                <a:solidFill>
                  <a:schemeClr val="tx1"/>
                </a:solidFill>
                <a:latin typeface="Arial" pitchFamily="34" charset="0"/>
              </a:rPr>
              <a:t>– length  </a:t>
            </a:r>
            <a:r>
              <a:rPr lang="de-DE" b="0" dirty="0">
                <a:solidFill>
                  <a:schemeClr val="tx1"/>
                </a:solidFill>
                <a:latin typeface="Arial" pitchFamily="34" charset="0"/>
              </a:rPr>
              <a:t>26.8 km</a:t>
            </a:r>
          </a:p>
          <a:p>
            <a:pPr algn="ctr" eaLnBrk="1" hangingPunct="1">
              <a:spcBef>
                <a:spcPct val="50000"/>
              </a:spcBef>
            </a:pPr>
            <a:r>
              <a:rPr lang="de-DE" b="0" dirty="0">
                <a:solidFill>
                  <a:schemeClr val="tx1"/>
                </a:solidFill>
                <a:latin typeface="Arial" pitchFamily="34" charset="0"/>
              </a:rPr>
              <a:t>A</a:t>
            </a:r>
            <a:r>
              <a:rPr lang="de-DE" b="0" dirty="0" smtClean="0">
                <a:solidFill>
                  <a:schemeClr val="tx1"/>
                </a:solidFill>
                <a:latin typeface="Arial" pitchFamily="34" charset="0"/>
              </a:rPr>
              <a:t>bout </a:t>
            </a:r>
            <a:r>
              <a:rPr lang="de-DE" b="0" dirty="0">
                <a:solidFill>
                  <a:schemeClr val="tx1"/>
                </a:solidFill>
                <a:latin typeface="Arial" pitchFamily="34" charset="0"/>
              </a:rPr>
              <a:t>4 b</a:t>
            </a:r>
            <a:r>
              <a:rPr lang="de-DE" b="0" dirty="0" smtClean="0">
                <a:solidFill>
                  <a:schemeClr val="tx1"/>
                </a:solidFill>
                <a:latin typeface="Arial" pitchFamily="34" charset="0"/>
              </a:rPr>
              <a:t>unches </a:t>
            </a:r>
            <a:r>
              <a:rPr lang="de-DE" b="0" dirty="0">
                <a:solidFill>
                  <a:schemeClr val="tx1"/>
                </a:solidFill>
                <a:latin typeface="Arial" pitchFamily="34" charset="0"/>
              </a:rPr>
              <a:t>/ </a:t>
            </a:r>
            <a:r>
              <a:rPr lang="de-DE" b="0" dirty="0" smtClean="0">
                <a:solidFill>
                  <a:schemeClr val="tx1"/>
                </a:solidFill>
                <a:latin typeface="Arial" pitchFamily="34" charset="0"/>
              </a:rPr>
              <a:t>beam</a:t>
            </a:r>
            <a:endParaRPr lang="de-DE" b="0" dirty="0">
              <a:solidFill>
                <a:schemeClr val="tx1"/>
              </a:solidFill>
              <a:latin typeface="Arial" pitchFamily="34" charset="0"/>
            </a:endParaRPr>
          </a:p>
          <a:p>
            <a:pPr algn="ctr" eaLnBrk="1" hangingPunct="1">
              <a:spcBef>
                <a:spcPct val="50000"/>
              </a:spcBef>
            </a:pPr>
            <a:r>
              <a:rPr lang="de-DE" b="0" dirty="0" smtClean="0">
                <a:solidFill>
                  <a:schemeClr val="tx1"/>
                </a:solidFill>
                <a:latin typeface="Arial" pitchFamily="34" charset="0"/>
              </a:rPr>
              <a:t>One vacuum chamber</a:t>
            </a:r>
            <a:endParaRPr lang="de-DE" sz="2400" b="0" dirty="0">
              <a:solidFill>
                <a:schemeClr val="tx1"/>
              </a:solidFill>
              <a:latin typeface="Arial" pitchFamily="34" charset="0"/>
            </a:endParaRP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3EC289E5-78D2-4375-ACDA-990D4E14788A}" type="slidenum">
              <a:rPr lang="en-GB" sz="1400" b="0">
                <a:solidFill>
                  <a:schemeClr val="tx1"/>
                </a:solidFill>
                <a:latin typeface="Times New Roman" pitchFamily="18" charset="0"/>
              </a:rPr>
              <a:pPr eaLnBrk="1" hangingPunct="1"/>
              <a:t>32</a:t>
            </a:fld>
            <a:endParaRPr lang="en-GB" sz="1400" b="0">
              <a:solidFill>
                <a:schemeClr val="tx1"/>
              </a:solidFill>
              <a:latin typeface="Times New Roman" pitchFamily="18" charset="0"/>
            </a:endParaRPr>
          </a:p>
        </p:txBody>
      </p:sp>
      <p:sp>
        <p:nvSpPr>
          <p:cNvPr id="34819" name="Rectangle 2"/>
          <p:cNvSpPr>
            <a:spLocks noGrp="1" noChangeArrowheads="1"/>
          </p:cNvSpPr>
          <p:nvPr>
            <p:ph type="title"/>
          </p:nvPr>
        </p:nvSpPr>
        <p:spPr>
          <a:xfrm>
            <a:off x="1423988" y="0"/>
            <a:ext cx="8482012" cy="762000"/>
          </a:xfrm>
        </p:spPr>
        <p:txBody>
          <a:bodyPr/>
          <a:lstStyle/>
          <a:p>
            <a:pPr eaLnBrk="1" hangingPunct="1"/>
            <a:r>
              <a:rPr lang="en-GB" dirty="0" smtClean="0"/>
              <a:t>Energy ramp at LEP</a:t>
            </a:r>
          </a:p>
        </p:txBody>
      </p:sp>
      <p:pic>
        <p:nvPicPr>
          <p:cNvPr id="34843"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1268413"/>
            <a:ext cx="8694737"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86F4357D-12F6-48F4-AC38-4F1DCA65A727}" type="slidenum">
              <a:rPr lang="en-GB" sz="1400" b="0">
                <a:solidFill>
                  <a:schemeClr val="tx1"/>
                </a:solidFill>
                <a:latin typeface="Times New Roman" pitchFamily="18" charset="0"/>
              </a:rPr>
              <a:pPr eaLnBrk="1" hangingPunct="1"/>
              <a:t>33</a:t>
            </a:fld>
            <a:endParaRPr lang="en-GB" sz="1400" b="0">
              <a:solidFill>
                <a:schemeClr val="tx1"/>
              </a:solidFill>
              <a:latin typeface="Times New Roman" pitchFamily="18" charset="0"/>
            </a:endParaRPr>
          </a:p>
        </p:txBody>
      </p:sp>
      <p:sp>
        <p:nvSpPr>
          <p:cNvPr id="35843" name="Rectangle 2"/>
          <p:cNvSpPr>
            <a:spLocks noGrp="1" noChangeArrowheads="1"/>
          </p:cNvSpPr>
          <p:nvPr>
            <p:ph type="title"/>
          </p:nvPr>
        </p:nvSpPr>
        <p:spPr/>
        <p:txBody>
          <a:bodyPr/>
          <a:lstStyle/>
          <a:p>
            <a:pPr eaLnBrk="1" hangingPunct="1"/>
            <a:r>
              <a:rPr lang="en-GB" dirty="0" smtClean="0"/>
              <a:t>Acceleration in a circular accelerator</a:t>
            </a:r>
          </a:p>
        </p:txBody>
      </p:sp>
      <p:sp>
        <p:nvSpPr>
          <p:cNvPr id="35844" name="Rectangle 3"/>
          <p:cNvSpPr>
            <a:spLocks noGrp="1" noChangeArrowheads="1"/>
          </p:cNvSpPr>
          <p:nvPr>
            <p:ph type="body" idx="1"/>
          </p:nvPr>
        </p:nvSpPr>
        <p:spPr>
          <a:xfrm>
            <a:off x="509588" y="3886200"/>
            <a:ext cx="8904287" cy="2643188"/>
          </a:xfrm>
          <a:ln>
            <a:solidFill>
              <a:schemeClr val="tx1"/>
            </a:solidFill>
            <a:miter lim="800000"/>
            <a:headEnd/>
            <a:tailEnd/>
          </a:ln>
        </p:spPr>
        <p:txBody>
          <a:bodyPr/>
          <a:lstStyle/>
          <a:p>
            <a:pPr marL="0" indent="0" eaLnBrk="1" hangingPunct="1"/>
            <a:r>
              <a:rPr lang="en-GB" dirty="0" smtClean="0"/>
              <a:t>From this assessment, a voltage of some 10 kV would be enough to accelerate a particle of  20 GeV to 100 GeV.</a:t>
            </a:r>
          </a:p>
          <a:p>
            <a:pPr marL="0" indent="0" eaLnBrk="1" hangingPunct="1"/>
            <a:r>
              <a:rPr lang="en-GB" dirty="0" smtClean="0"/>
              <a:t>In the LEP, the acceleration structures however have a voltage of about        2-3 GV (!) </a:t>
            </a:r>
          </a:p>
          <a:p>
            <a:pPr marL="0" indent="0" eaLnBrk="1" hangingPunct="1"/>
            <a:endParaRPr lang="en-GB" dirty="0" smtClean="0"/>
          </a:p>
          <a:p>
            <a:pPr marL="0" indent="0" eaLnBrk="1" hangingPunct="1">
              <a:lnSpc>
                <a:spcPct val="90000"/>
              </a:lnSpc>
            </a:pPr>
            <a:r>
              <a:rPr lang="en-GB" dirty="0" smtClean="0"/>
              <a:t>		</a:t>
            </a:r>
            <a:r>
              <a:rPr lang="en-GB" b="1" dirty="0" smtClean="0">
                <a:solidFill>
                  <a:srgbClr val="FF3300"/>
                </a:solidFill>
              </a:rPr>
              <a:t>=&gt; Emission of synchrotron radiation</a:t>
            </a:r>
          </a:p>
          <a:p>
            <a:pPr marL="0" indent="0" eaLnBrk="1" hangingPunct="1">
              <a:lnSpc>
                <a:spcPct val="90000"/>
              </a:lnSpc>
            </a:pPr>
            <a:r>
              <a:rPr lang="de-DE" b="1" dirty="0" smtClean="0">
                <a:solidFill>
                  <a:srgbClr val="FF3300"/>
                </a:solidFill>
              </a:rPr>
              <a:t>  </a:t>
            </a: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578" y="1350275"/>
            <a:ext cx="8880022" cy="2239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ADF162BB-74E0-4FC6-9854-99E77815F267}" type="slidenum">
              <a:rPr lang="en-GB" sz="1400" b="0">
                <a:solidFill>
                  <a:schemeClr val="tx1"/>
                </a:solidFill>
                <a:latin typeface="Times New Roman" pitchFamily="18" charset="0"/>
              </a:rPr>
              <a:pPr eaLnBrk="1" hangingPunct="1"/>
              <a:t>34</a:t>
            </a:fld>
            <a:endParaRPr lang="en-GB" sz="1400" b="0">
              <a:solidFill>
                <a:schemeClr val="tx1"/>
              </a:solidFill>
              <a:latin typeface="Times New Roman" pitchFamily="18" charset="0"/>
            </a:endParaRPr>
          </a:p>
        </p:txBody>
      </p:sp>
      <p:sp>
        <p:nvSpPr>
          <p:cNvPr id="36867" name="Rectangle 2"/>
          <p:cNvSpPr>
            <a:spLocks noGrp="1" noChangeArrowheads="1"/>
          </p:cNvSpPr>
          <p:nvPr>
            <p:ph type="title"/>
          </p:nvPr>
        </p:nvSpPr>
        <p:spPr>
          <a:xfrm>
            <a:off x="755780" y="0"/>
            <a:ext cx="9150220" cy="762000"/>
          </a:xfrm>
        </p:spPr>
        <p:txBody>
          <a:bodyPr/>
          <a:lstStyle/>
          <a:p>
            <a:pPr eaLnBrk="1" hangingPunct="1"/>
            <a:r>
              <a:rPr lang="en-GB" dirty="0" smtClean="0"/>
              <a:t>Consequences of the emission of synchrotron radiation</a:t>
            </a:r>
            <a:endParaRPr lang="de-DE" dirty="0" smtClean="0"/>
          </a:p>
        </p:txBody>
      </p:sp>
      <p:sp>
        <p:nvSpPr>
          <p:cNvPr id="36868" name="Rectangle 3"/>
          <p:cNvSpPr>
            <a:spLocks noGrp="1" noChangeArrowheads="1"/>
          </p:cNvSpPr>
          <p:nvPr>
            <p:ph type="body" idx="1"/>
          </p:nvPr>
        </p:nvSpPr>
        <p:spPr>
          <a:xfrm>
            <a:off x="625475" y="1143000"/>
            <a:ext cx="8950325" cy="5181600"/>
          </a:xfrm>
        </p:spPr>
        <p:txBody>
          <a:bodyPr/>
          <a:lstStyle/>
          <a:p>
            <a:pPr marL="361950" indent="-361950" eaLnBrk="1" hangingPunct="1">
              <a:lnSpc>
                <a:spcPct val="110000"/>
              </a:lnSpc>
              <a:buFontTx/>
              <a:buChar char="•"/>
            </a:pPr>
            <a:r>
              <a:rPr lang="en-GB" sz="2400" dirty="0" smtClean="0"/>
              <a:t>Storage rings are built for electrons and positrons to produce synchrotron radiation</a:t>
            </a:r>
          </a:p>
          <a:p>
            <a:pPr marL="361950" indent="-361950" eaLnBrk="1" hangingPunct="1">
              <a:lnSpc>
                <a:spcPct val="110000"/>
              </a:lnSpc>
              <a:buFontTx/>
              <a:buChar char="•"/>
            </a:pPr>
            <a:r>
              <a:rPr lang="en-GB" sz="2400" dirty="0" smtClean="0"/>
              <a:t>In the LEP tunnel e+ e- cannot be accelerated to an energy much above 100 GeV, the energy loss is </a:t>
            </a:r>
            <a:r>
              <a:rPr lang="en-GB" sz="2400" smtClean="0"/>
              <a:t>too large</a:t>
            </a:r>
            <a:endParaRPr lang="de-DE" sz="2400" dirty="0" smtClean="0"/>
          </a:p>
          <a:p>
            <a:pPr marL="361950" indent="-361950" eaLnBrk="1" hangingPunct="1">
              <a:lnSpc>
                <a:spcPct val="110000"/>
              </a:lnSpc>
              <a:buFontTx/>
              <a:buChar char="•"/>
            </a:pPr>
            <a:endParaRPr lang="de-DE" sz="2400" dirty="0" smtClean="0"/>
          </a:p>
          <a:p>
            <a:pPr marL="361950" indent="-361950" eaLnBrk="1" hangingPunct="1">
              <a:lnSpc>
                <a:spcPct val="70000"/>
              </a:lnSpc>
            </a:pPr>
            <a:r>
              <a:rPr lang="en-GB" sz="2400" b="1" dirty="0" smtClean="0"/>
              <a:t>To accelerate to higher energy…</a:t>
            </a:r>
          </a:p>
          <a:p>
            <a:pPr marL="361950" indent="-361950" eaLnBrk="1" hangingPunct="1">
              <a:lnSpc>
                <a:spcPct val="70000"/>
              </a:lnSpc>
            </a:pPr>
            <a:endParaRPr lang="de-DE" sz="2800" b="1" dirty="0" smtClean="0"/>
          </a:p>
          <a:p>
            <a:pPr marL="361950" indent="-361950" eaLnBrk="1" hangingPunct="1">
              <a:lnSpc>
                <a:spcPct val="110000"/>
              </a:lnSpc>
              <a:buFontTx/>
              <a:buChar char="•"/>
            </a:pPr>
            <a:r>
              <a:rPr lang="en-GB" sz="2400" dirty="0" smtClean="0"/>
              <a:t>In the LEP tunnel the LHC has been installed, as protons can be accelerated to much higher energy (LHC =  7 TeV)</a:t>
            </a:r>
          </a:p>
          <a:p>
            <a:pPr marL="361950" indent="-361950" eaLnBrk="1" hangingPunct="1">
              <a:lnSpc>
                <a:spcPct val="110000"/>
              </a:lnSpc>
              <a:buFontTx/>
              <a:buChar char="•"/>
            </a:pPr>
            <a:r>
              <a:rPr lang="en-GB" sz="2400" dirty="0" smtClean="0"/>
              <a:t>e + e can be accelerated </a:t>
            </a:r>
            <a:r>
              <a:rPr lang="en-GB" sz="2400" dirty="0"/>
              <a:t>to higher </a:t>
            </a:r>
            <a:r>
              <a:rPr lang="en-GB" sz="2400" dirty="0" smtClean="0"/>
              <a:t>energy with linear accelerators  </a:t>
            </a:r>
            <a:endParaRPr lang="de-DE" sz="2400" dirty="0" smtClean="0"/>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A206576D-F354-43D5-B146-C60D6F42BDC6}" type="slidenum">
              <a:rPr lang="en-GB" sz="1400" b="0">
                <a:solidFill>
                  <a:schemeClr val="tx1"/>
                </a:solidFill>
                <a:latin typeface="Times New Roman" pitchFamily="18" charset="0"/>
              </a:rPr>
              <a:pPr eaLnBrk="1" hangingPunct="1"/>
              <a:t>35</a:t>
            </a:fld>
            <a:endParaRPr lang="en-GB" sz="1400" b="0">
              <a:solidFill>
                <a:schemeClr val="tx1"/>
              </a:solidFill>
              <a:latin typeface="Times New Roman" pitchFamily="18" charset="0"/>
            </a:endParaRPr>
          </a:p>
        </p:txBody>
      </p:sp>
      <p:sp>
        <p:nvSpPr>
          <p:cNvPr id="37891" name="Rectangle 2"/>
          <p:cNvSpPr>
            <a:spLocks noGrp="1" noChangeArrowheads="1"/>
          </p:cNvSpPr>
          <p:nvPr>
            <p:ph type="title"/>
          </p:nvPr>
        </p:nvSpPr>
        <p:spPr/>
        <p:txBody>
          <a:bodyPr/>
          <a:lstStyle/>
          <a:p>
            <a:pPr eaLnBrk="1" hangingPunct="1"/>
            <a:r>
              <a:rPr lang="en-GB" smtClean="0"/>
              <a:t>LHC Parameter</a:t>
            </a:r>
            <a:endParaRPr lang="en-GB" smtClean="0"/>
          </a:p>
        </p:txBody>
      </p:sp>
      <p:sp>
        <p:nvSpPr>
          <p:cNvPr id="37892" name="Rectangle 3"/>
          <p:cNvSpPr>
            <a:spLocks noGrp="1" noChangeArrowheads="1"/>
          </p:cNvSpPr>
          <p:nvPr>
            <p:ph type="body" idx="1"/>
          </p:nvPr>
        </p:nvSpPr>
        <p:spPr>
          <a:xfrm>
            <a:off x="460375" y="990600"/>
            <a:ext cx="9328150" cy="1862138"/>
          </a:xfrm>
        </p:spPr>
        <p:txBody>
          <a:bodyPr/>
          <a:lstStyle/>
          <a:p>
            <a:pPr marL="0" indent="0" eaLnBrk="1" hangingPunct="1"/>
            <a:r>
              <a:rPr lang="en-GB" smtClean="0"/>
              <a:t>The force on a charged particle is proportional to the charge, and to the vector product of velocity and magnetic field:  </a:t>
            </a:r>
            <a:endParaRPr lang="en-GB" smtClean="0"/>
          </a:p>
        </p:txBody>
      </p:sp>
      <p:graphicFrame>
        <p:nvGraphicFramePr>
          <p:cNvPr id="37893" name="Object 4"/>
          <p:cNvGraphicFramePr>
            <a:graphicFrameLocks noChangeAspect="1"/>
          </p:cNvGraphicFramePr>
          <p:nvPr>
            <p:extLst>
              <p:ext uri="{D42A27DB-BD31-4B8C-83A1-F6EECF244321}">
                <p14:modId xmlns:p14="http://schemas.microsoft.com/office/powerpoint/2010/main" val="1626932966"/>
              </p:ext>
            </p:extLst>
          </p:nvPr>
        </p:nvGraphicFramePr>
        <p:xfrm>
          <a:off x="1169988" y="1957388"/>
          <a:ext cx="2324100" cy="800100"/>
        </p:xfrm>
        <a:graphic>
          <a:graphicData uri="http://schemas.openxmlformats.org/presentationml/2006/ole">
            <mc:AlternateContent xmlns:mc="http://schemas.openxmlformats.org/markup-compatibility/2006">
              <mc:Choice xmlns:v="urn:schemas-microsoft-com:vml" Requires="v">
                <p:oleObj spid="_x0000_s37957" name="Equation" r:id="rId4" imgW="2146300" imgH="800100" progId="Equation.3">
                  <p:embed/>
                </p:oleObj>
              </mc:Choice>
              <mc:Fallback>
                <p:oleObj name="Equation" r:id="rId4" imgW="2146300" imgH="8001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9988" y="1957388"/>
                        <a:ext cx="2324100" cy="8001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4" name="Rectangle 5"/>
          <p:cNvSpPr>
            <a:spLocks noChangeArrowheads="1"/>
          </p:cNvSpPr>
          <p:nvPr/>
        </p:nvSpPr>
        <p:spPr bwMode="auto">
          <a:xfrm>
            <a:off x="117475" y="3789363"/>
            <a:ext cx="6554788" cy="273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742950" lvl="1" indent="-285750" algn="r">
              <a:lnSpc>
                <a:spcPct val="120000"/>
              </a:lnSpc>
              <a:spcBef>
                <a:spcPct val="20000"/>
              </a:spcBef>
              <a:buFontTx/>
              <a:buChar char="•"/>
            </a:pPr>
            <a:endParaRPr lang="en-GB" sz="1800" b="0" smtClean="0">
              <a:solidFill>
                <a:schemeClr val="tx1"/>
              </a:solidFill>
              <a:latin typeface="Arial" pitchFamily="34" charset="0"/>
            </a:endParaRPr>
          </a:p>
          <a:p>
            <a:pPr marL="742950" lvl="1" indent="-285750">
              <a:lnSpc>
                <a:spcPct val="120000"/>
              </a:lnSpc>
              <a:spcBef>
                <a:spcPct val="20000"/>
              </a:spcBef>
              <a:buFontTx/>
              <a:buChar char="•"/>
            </a:pPr>
            <a:r>
              <a:rPr lang="en-GB" b="0" smtClean="0">
                <a:solidFill>
                  <a:schemeClr val="tx1"/>
                </a:solidFill>
                <a:latin typeface="Arial" pitchFamily="34" charset="0"/>
              </a:rPr>
              <a:t>Maximum momentum 7000 GeV/c</a:t>
            </a:r>
          </a:p>
          <a:p>
            <a:pPr marL="742950" lvl="1" indent="-285750">
              <a:lnSpc>
                <a:spcPct val="120000"/>
              </a:lnSpc>
              <a:spcBef>
                <a:spcPct val="20000"/>
              </a:spcBef>
              <a:buFontTx/>
              <a:buChar char="•"/>
            </a:pPr>
            <a:r>
              <a:rPr lang="en-GB" b="0" smtClean="0">
                <a:solidFill>
                  <a:schemeClr val="tx1"/>
                </a:solidFill>
                <a:latin typeface="Arial" pitchFamily="34" charset="0"/>
              </a:rPr>
              <a:t>Radius 2805 m</a:t>
            </a:r>
          </a:p>
          <a:p>
            <a:pPr marL="742950" lvl="1" indent="-285750">
              <a:lnSpc>
                <a:spcPct val="120000"/>
              </a:lnSpc>
              <a:spcBef>
                <a:spcPct val="20000"/>
              </a:spcBef>
              <a:buFontTx/>
              <a:buChar char="•"/>
            </a:pPr>
            <a:r>
              <a:rPr lang="en-GB" b="0" smtClean="0">
                <a:solidFill>
                  <a:schemeClr val="tx1"/>
                </a:solidFill>
                <a:latin typeface="Arial" pitchFamily="34" charset="0"/>
              </a:rPr>
              <a:t>Bending field d B = 8.33 Tesla</a:t>
            </a:r>
          </a:p>
          <a:p>
            <a:pPr marL="742950" lvl="1" indent="-285750">
              <a:lnSpc>
                <a:spcPct val="110000"/>
              </a:lnSpc>
              <a:spcBef>
                <a:spcPct val="20000"/>
              </a:spcBef>
              <a:buFontTx/>
              <a:buChar char="•"/>
            </a:pPr>
            <a:r>
              <a:rPr lang="en-GB" b="0" smtClean="0">
                <a:solidFill>
                  <a:schemeClr val="tx1"/>
                </a:solidFill>
                <a:latin typeface="Arial" pitchFamily="34" charset="0"/>
              </a:rPr>
              <a:t>Magnetic field with iron magnets can provide up to 2 Tesla, therefore superconducting magnets are needed </a:t>
            </a:r>
            <a:endParaRPr lang="en-GB" b="0">
              <a:solidFill>
                <a:schemeClr val="tx1"/>
              </a:solidFill>
              <a:latin typeface="Arial" pitchFamily="34" charset="0"/>
            </a:endParaRPr>
          </a:p>
        </p:txBody>
      </p:sp>
      <p:graphicFrame>
        <p:nvGraphicFramePr>
          <p:cNvPr id="37895" name="Object 6"/>
          <p:cNvGraphicFramePr>
            <a:graphicFrameLocks noChangeAspect="1"/>
          </p:cNvGraphicFramePr>
          <p:nvPr>
            <p:extLst>
              <p:ext uri="{D42A27DB-BD31-4B8C-83A1-F6EECF244321}">
                <p14:modId xmlns:p14="http://schemas.microsoft.com/office/powerpoint/2010/main" val="3361098694"/>
              </p:ext>
            </p:extLst>
          </p:nvPr>
        </p:nvGraphicFramePr>
        <p:xfrm>
          <a:off x="5322888" y="3940175"/>
          <a:ext cx="1485900" cy="1358900"/>
        </p:xfrm>
        <a:graphic>
          <a:graphicData uri="http://schemas.openxmlformats.org/presentationml/2006/ole">
            <mc:AlternateContent xmlns:mc="http://schemas.openxmlformats.org/markup-compatibility/2006">
              <mc:Choice xmlns:v="urn:schemas-microsoft-com:vml" Requires="v">
                <p:oleObj spid="_x0000_s37958" name="Equation" r:id="rId6" imgW="1371600" imgH="1358900" progId="Equation.3">
                  <p:embed/>
                </p:oleObj>
              </mc:Choice>
              <mc:Fallback>
                <p:oleObj name="Equation" r:id="rId6" imgW="1371600" imgH="13589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2888" y="3940175"/>
                        <a:ext cx="1485900" cy="13589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6" name="Oval 7"/>
          <p:cNvSpPr>
            <a:spLocks noChangeArrowheads="1"/>
          </p:cNvSpPr>
          <p:nvPr/>
        </p:nvSpPr>
        <p:spPr bwMode="auto">
          <a:xfrm rot="-1636261">
            <a:off x="7423150" y="3205163"/>
            <a:ext cx="2282825" cy="896937"/>
          </a:xfrm>
          <a:prstGeom prst="ellipse">
            <a:avLst/>
          </a:prstGeom>
          <a:noFill/>
          <a:ln w="19050">
            <a:solidFill>
              <a:srgbClr val="0000CC"/>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897" name="Line 8"/>
          <p:cNvSpPr>
            <a:spLocks noChangeShapeType="1"/>
          </p:cNvSpPr>
          <p:nvPr/>
        </p:nvSpPr>
        <p:spPr bwMode="auto">
          <a:xfrm flipH="1" flipV="1">
            <a:off x="8175625" y="2127250"/>
            <a:ext cx="0" cy="120332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898" name="Line 9"/>
          <p:cNvSpPr>
            <a:spLocks noChangeShapeType="1"/>
          </p:cNvSpPr>
          <p:nvPr/>
        </p:nvSpPr>
        <p:spPr bwMode="auto">
          <a:xfrm>
            <a:off x="8175625" y="3330575"/>
            <a:ext cx="1441450" cy="75723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899" name="Line 10"/>
          <p:cNvSpPr>
            <a:spLocks noChangeShapeType="1"/>
          </p:cNvSpPr>
          <p:nvPr/>
        </p:nvSpPr>
        <p:spPr bwMode="auto">
          <a:xfrm flipV="1">
            <a:off x="8188325" y="2671763"/>
            <a:ext cx="1354138" cy="6540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00" name="Text Box 11"/>
          <p:cNvSpPr txBox="1">
            <a:spLocks noChangeArrowheads="1"/>
          </p:cNvSpPr>
          <p:nvPr/>
        </p:nvSpPr>
        <p:spPr bwMode="auto">
          <a:xfrm>
            <a:off x="8250238" y="1989138"/>
            <a:ext cx="527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r>
              <a:rPr lang="en-GB" b="0" smtClean="0">
                <a:solidFill>
                  <a:schemeClr val="tx1"/>
                </a:solidFill>
                <a:latin typeface="Arial" pitchFamily="34" charset="0"/>
              </a:rPr>
              <a:t>z</a:t>
            </a:r>
            <a:endParaRPr lang="en-GB" b="0">
              <a:solidFill>
                <a:schemeClr val="tx1"/>
              </a:solidFill>
              <a:latin typeface="Arial" pitchFamily="34" charset="0"/>
            </a:endParaRPr>
          </a:p>
        </p:txBody>
      </p:sp>
      <p:sp>
        <p:nvSpPr>
          <p:cNvPr id="37901" name="Text Box 12"/>
          <p:cNvSpPr txBox="1">
            <a:spLocks noChangeArrowheads="1"/>
          </p:cNvSpPr>
          <p:nvPr/>
        </p:nvSpPr>
        <p:spPr bwMode="auto">
          <a:xfrm>
            <a:off x="9153525" y="4191000"/>
            <a:ext cx="527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r>
              <a:rPr lang="en-GB" b="0" smtClean="0">
                <a:solidFill>
                  <a:schemeClr val="tx1"/>
                </a:solidFill>
                <a:latin typeface="Arial" pitchFamily="34" charset="0"/>
              </a:rPr>
              <a:t>x</a:t>
            </a:r>
            <a:endParaRPr lang="en-GB" b="0">
              <a:solidFill>
                <a:schemeClr val="tx1"/>
              </a:solidFill>
              <a:latin typeface="Arial" pitchFamily="34" charset="0"/>
            </a:endParaRPr>
          </a:p>
        </p:txBody>
      </p:sp>
      <p:sp>
        <p:nvSpPr>
          <p:cNvPr id="37902" name="Text Box 13"/>
          <p:cNvSpPr txBox="1">
            <a:spLocks noChangeArrowheads="1"/>
          </p:cNvSpPr>
          <p:nvPr/>
        </p:nvSpPr>
        <p:spPr bwMode="auto">
          <a:xfrm>
            <a:off x="9228138" y="2298700"/>
            <a:ext cx="677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r>
              <a:rPr lang="en-GB" b="0" smtClean="0">
                <a:solidFill>
                  <a:schemeClr val="tx1"/>
                </a:solidFill>
                <a:latin typeface="Arial" pitchFamily="34" charset="0"/>
              </a:rPr>
              <a:t>s</a:t>
            </a:r>
            <a:endParaRPr lang="en-GB" b="0">
              <a:solidFill>
                <a:schemeClr val="tx1"/>
              </a:solidFill>
              <a:latin typeface="Arial" pitchFamily="34" charset="0"/>
            </a:endParaRPr>
          </a:p>
        </p:txBody>
      </p:sp>
      <p:sp>
        <p:nvSpPr>
          <p:cNvPr id="37903" name="Line 14"/>
          <p:cNvSpPr>
            <a:spLocks noChangeShapeType="1"/>
          </p:cNvSpPr>
          <p:nvPr/>
        </p:nvSpPr>
        <p:spPr bwMode="auto">
          <a:xfrm flipV="1">
            <a:off x="8832850" y="3055938"/>
            <a:ext cx="114300" cy="31750"/>
          </a:xfrm>
          <a:prstGeom prst="line">
            <a:avLst/>
          </a:prstGeom>
          <a:noFill/>
          <a:ln w="1905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04" name="Text Box 15"/>
          <p:cNvSpPr txBox="1">
            <a:spLocks noChangeArrowheads="1"/>
          </p:cNvSpPr>
          <p:nvPr/>
        </p:nvSpPr>
        <p:spPr bwMode="auto">
          <a:xfrm>
            <a:off x="8777288" y="3124200"/>
            <a:ext cx="676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r>
              <a:rPr lang="en-GB" smtClean="0">
                <a:solidFill>
                  <a:schemeClr val="tx1"/>
                </a:solidFill>
                <a:latin typeface="Arial" pitchFamily="34" charset="0"/>
              </a:rPr>
              <a:t>v</a:t>
            </a:r>
            <a:endParaRPr lang="en-GB">
              <a:solidFill>
                <a:schemeClr val="tx1"/>
              </a:solidFill>
              <a:latin typeface="Arial" pitchFamily="34" charset="0"/>
            </a:endParaRPr>
          </a:p>
        </p:txBody>
      </p:sp>
      <p:sp>
        <p:nvSpPr>
          <p:cNvPr id="37905" name="Line 16"/>
          <p:cNvSpPr>
            <a:spLocks noChangeShapeType="1"/>
          </p:cNvSpPr>
          <p:nvPr/>
        </p:nvSpPr>
        <p:spPr bwMode="auto">
          <a:xfrm flipH="1" flipV="1">
            <a:off x="8175625" y="2711450"/>
            <a:ext cx="0" cy="619125"/>
          </a:xfrm>
          <a:prstGeom prst="line">
            <a:avLst/>
          </a:prstGeom>
          <a:noFill/>
          <a:ln w="1905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06" name="Line 17"/>
          <p:cNvSpPr>
            <a:spLocks noChangeShapeType="1"/>
          </p:cNvSpPr>
          <p:nvPr/>
        </p:nvSpPr>
        <p:spPr bwMode="auto">
          <a:xfrm>
            <a:off x="8175625" y="3330575"/>
            <a:ext cx="431800" cy="230188"/>
          </a:xfrm>
          <a:prstGeom prst="line">
            <a:avLst/>
          </a:prstGeom>
          <a:noFill/>
          <a:ln w="1905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907" name="Text Box 18"/>
          <p:cNvSpPr txBox="1">
            <a:spLocks noChangeArrowheads="1"/>
          </p:cNvSpPr>
          <p:nvPr/>
        </p:nvSpPr>
        <p:spPr bwMode="auto">
          <a:xfrm>
            <a:off x="7573963" y="2628900"/>
            <a:ext cx="527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r>
              <a:rPr lang="en-GB" smtClean="0">
                <a:solidFill>
                  <a:schemeClr val="tx1"/>
                </a:solidFill>
                <a:latin typeface="Arial" pitchFamily="34" charset="0"/>
              </a:rPr>
              <a:t>B</a:t>
            </a:r>
            <a:endParaRPr lang="en-GB">
              <a:solidFill>
                <a:schemeClr val="tx1"/>
              </a:solidFill>
              <a:latin typeface="Arial" pitchFamily="34" charset="0"/>
            </a:endParaRPr>
          </a:p>
        </p:txBody>
      </p:sp>
      <p:sp>
        <p:nvSpPr>
          <p:cNvPr id="37908" name="Text Box 19"/>
          <p:cNvSpPr txBox="1">
            <a:spLocks noChangeArrowheads="1"/>
          </p:cNvSpPr>
          <p:nvPr/>
        </p:nvSpPr>
        <p:spPr bwMode="auto">
          <a:xfrm>
            <a:off x="8101013" y="3536950"/>
            <a:ext cx="5254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r>
              <a:rPr lang="en-GB" smtClean="0">
                <a:solidFill>
                  <a:schemeClr val="tx1"/>
                </a:solidFill>
                <a:latin typeface="Arial" pitchFamily="34" charset="0"/>
              </a:rPr>
              <a:t>F</a:t>
            </a:r>
            <a:endParaRPr lang="en-GB">
              <a:solidFill>
                <a:schemeClr val="tx1"/>
              </a:solidFill>
              <a:latin typeface="Arial" pitchFamily="34" charset="0"/>
            </a:endParaRPr>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7298A436-3F25-4791-A1E0-A4BBB7E0F496}" type="slidenum">
              <a:rPr lang="en-GB" sz="1400" b="0">
                <a:solidFill>
                  <a:schemeClr val="tx1"/>
                </a:solidFill>
                <a:latin typeface="Times New Roman" pitchFamily="18" charset="0"/>
              </a:rPr>
              <a:pPr eaLnBrk="1" hangingPunct="1"/>
              <a:t>36</a:t>
            </a:fld>
            <a:endParaRPr lang="en-GB" sz="1400" b="0">
              <a:solidFill>
                <a:schemeClr val="tx1"/>
              </a:solidFill>
              <a:latin typeface="Times New Roman" pitchFamily="18" charset="0"/>
            </a:endParaRPr>
          </a:p>
        </p:txBody>
      </p:sp>
      <p:sp>
        <p:nvSpPr>
          <p:cNvPr id="40963" name="Rectangle 2"/>
          <p:cNvSpPr>
            <a:spLocks noGrp="1" noChangeArrowheads="1"/>
          </p:cNvSpPr>
          <p:nvPr>
            <p:ph type="title"/>
          </p:nvPr>
        </p:nvSpPr>
        <p:spPr/>
        <p:txBody>
          <a:bodyPr/>
          <a:lstStyle/>
          <a:p>
            <a:pPr algn="ctr" eaLnBrk="1" hangingPunct="1"/>
            <a:r>
              <a:rPr lang="fr-CH" smtClean="0"/>
              <a:t>ANHANG</a:t>
            </a:r>
            <a:endParaRPr lang="en-US" smtClean="0"/>
          </a:p>
        </p:txBody>
      </p:sp>
      <p:sp>
        <p:nvSpPr>
          <p:cNvPr id="40964" name="Rectangle 3"/>
          <p:cNvSpPr>
            <a:spLocks noGrp="1" noChangeArrowheads="1"/>
          </p:cNvSpPr>
          <p:nvPr>
            <p:ph type="body" idx="1"/>
          </p:nvPr>
        </p:nvSpPr>
        <p:spPr/>
        <p:txBody>
          <a:bodyPr/>
          <a:lstStyle/>
          <a:p>
            <a:pPr eaLnBrk="1" hangingPunct="1"/>
            <a:endParaRPr lang="en-US" smtClean="0"/>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6FDB3DDC-B8A9-4410-9B2F-D3D135AA1C71}" type="slidenum">
              <a:rPr lang="en-GB" sz="1400" b="0">
                <a:solidFill>
                  <a:schemeClr val="tx1"/>
                </a:solidFill>
                <a:latin typeface="Times New Roman" pitchFamily="18" charset="0"/>
              </a:rPr>
              <a:pPr eaLnBrk="1" hangingPunct="1"/>
              <a:t>37</a:t>
            </a:fld>
            <a:endParaRPr lang="en-GB" sz="1400" b="0">
              <a:solidFill>
                <a:schemeClr val="tx1"/>
              </a:solidFill>
              <a:latin typeface="Times New Roman" pitchFamily="18" charset="0"/>
            </a:endParaRPr>
          </a:p>
        </p:txBody>
      </p:sp>
      <p:sp>
        <p:nvSpPr>
          <p:cNvPr id="41987" name="Rectangle 2"/>
          <p:cNvSpPr>
            <a:spLocks noChangeArrowheads="1"/>
          </p:cNvSpPr>
          <p:nvPr/>
        </p:nvSpPr>
        <p:spPr bwMode="auto">
          <a:xfrm>
            <a:off x="4411663" y="1435100"/>
            <a:ext cx="5121275" cy="313055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988" name="Rectangle 3"/>
          <p:cNvSpPr>
            <a:spLocks noGrp="1" noChangeArrowheads="1"/>
          </p:cNvSpPr>
          <p:nvPr>
            <p:ph type="title"/>
          </p:nvPr>
        </p:nvSpPr>
        <p:spPr/>
        <p:txBody>
          <a:bodyPr/>
          <a:lstStyle/>
          <a:p>
            <a:pPr eaLnBrk="1" hangingPunct="1"/>
            <a:r>
              <a:rPr lang="de-DE" dirty="0" smtClean="0"/>
              <a:t>Beschleunigung durch ein zeitlich veränderliches Magnetfeld: Betatron</a:t>
            </a:r>
            <a:endParaRPr lang="de-DE" sz="1400" dirty="0" smtClean="0"/>
          </a:p>
        </p:txBody>
      </p:sp>
      <p:sp>
        <p:nvSpPr>
          <p:cNvPr id="41989" name="Rectangle 4"/>
          <p:cNvSpPr>
            <a:spLocks noGrp="1" noChangeArrowheads="1"/>
          </p:cNvSpPr>
          <p:nvPr>
            <p:ph type="body" idx="1"/>
          </p:nvPr>
        </p:nvSpPr>
        <p:spPr/>
        <p:txBody>
          <a:bodyPr/>
          <a:lstStyle/>
          <a:p>
            <a:pPr eaLnBrk="1" hangingPunct="1"/>
            <a:endParaRPr lang="de-DE" smtClean="0"/>
          </a:p>
          <a:p>
            <a:pPr eaLnBrk="1" hangingPunct="1">
              <a:buFontTx/>
              <a:buChar char="•"/>
            </a:pPr>
            <a:endParaRPr lang="de-DE" smtClean="0"/>
          </a:p>
        </p:txBody>
      </p:sp>
      <p:sp>
        <p:nvSpPr>
          <p:cNvPr id="41990" name="Text Box 5"/>
          <p:cNvSpPr txBox="1">
            <a:spLocks noChangeArrowheads="1"/>
          </p:cNvSpPr>
          <p:nvPr/>
        </p:nvSpPr>
        <p:spPr bwMode="auto">
          <a:xfrm>
            <a:off x="292100" y="5237163"/>
            <a:ext cx="4410075"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r>
              <a:rPr lang="fr-CH" sz="1800" b="0">
                <a:solidFill>
                  <a:schemeClr val="tx1"/>
                </a:solidFill>
                <a:latin typeface="Arial" pitchFamily="34" charset="0"/>
              </a:rPr>
              <a:t>Ein zeitlich veränderliches Magnetfeld </a:t>
            </a:r>
          </a:p>
          <a:p>
            <a:pPr algn="ctr" eaLnBrk="1" hangingPunct="1"/>
            <a:r>
              <a:rPr lang="fr-CH" sz="1800" b="0">
                <a:solidFill>
                  <a:schemeClr val="tx1"/>
                </a:solidFill>
                <a:latin typeface="Arial" pitchFamily="34" charset="0"/>
              </a:rPr>
              <a:t>induziert im Vakuum ein elektrisches Feld</a:t>
            </a:r>
            <a:endParaRPr lang="en-GB" sz="1800" b="0">
              <a:solidFill>
                <a:schemeClr val="tx1"/>
              </a:solidFill>
              <a:latin typeface="Arial" pitchFamily="34" charset="0"/>
            </a:endParaRPr>
          </a:p>
        </p:txBody>
      </p:sp>
      <p:sp>
        <p:nvSpPr>
          <p:cNvPr id="41991" name="Rectangle 6"/>
          <p:cNvSpPr>
            <a:spLocks noChangeArrowheads="1"/>
          </p:cNvSpPr>
          <p:nvPr/>
        </p:nvSpPr>
        <p:spPr bwMode="auto">
          <a:xfrm>
            <a:off x="5095875" y="1898650"/>
            <a:ext cx="809625" cy="823913"/>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992" name="Rectangle 7"/>
          <p:cNvSpPr>
            <a:spLocks noChangeArrowheads="1"/>
          </p:cNvSpPr>
          <p:nvPr/>
        </p:nvSpPr>
        <p:spPr bwMode="auto">
          <a:xfrm>
            <a:off x="5095875" y="3159125"/>
            <a:ext cx="809625" cy="823913"/>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993" name="Rectangle 8"/>
          <p:cNvSpPr>
            <a:spLocks noChangeArrowheads="1"/>
          </p:cNvSpPr>
          <p:nvPr/>
        </p:nvSpPr>
        <p:spPr bwMode="auto">
          <a:xfrm>
            <a:off x="7999413" y="1898650"/>
            <a:ext cx="808037" cy="823913"/>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994" name="Rectangle 9"/>
          <p:cNvSpPr>
            <a:spLocks noChangeArrowheads="1"/>
          </p:cNvSpPr>
          <p:nvPr/>
        </p:nvSpPr>
        <p:spPr bwMode="auto">
          <a:xfrm>
            <a:off x="7999413" y="3159125"/>
            <a:ext cx="808037" cy="823913"/>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995" name="Oval 10"/>
          <p:cNvSpPr>
            <a:spLocks noChangeArrowheads="1"/>
          </p:cNvSpPr>
          <p:nvPr/>
        </p:nvSpPr>
        <p:spPr bwMode="auto">
          <a:xfrm>
            <a:off x="7258050" y="2805113"/>
            <a:ext cx="754063" cy="3349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996" name="Oval 11"/>
          <p:cNvSpPr>
            <a:spLocks noChangeArrowheads="1"/>
          </p:cNvSpPr>
          <p:nvPr/>
        </p:nvSpPr>
        <p:spPr bwMode="auto">
          <a:xfrm>
            <a:off x="5905500" y="2805113"/>
            <a:ext cx="752475" cy="3349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997" name="Line 12"/>
          <p:cNvSpPr>
            <a:spLocks noChangeShapeType="1"/>
          </p:cNvSpPr>
          <p:nvPr/>
        </p:nvSpPr>
        <p:spPr bwMode="auto">
          <a:xfrm>
            <a:off x="6183313" y="2484438"/>
            <a:ext cx="0" cy="976312"/>
          </a:xfrm>
          <a:prstGeom prst="line">
            <a:avLst/>
          </a:prstGeom>
          <a:noFill/>
          <a:ln w="19050">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998" name="Line 13"/>
          <p:cNvSpPr>
            <a:spLocks noChangeShapeType="1"/>
          </p:cNvSpPr>
          <p:nvPr/>
        </p:nvSpPr>
        <p:spPr bwMode="auto">
          <a:xfrm>
            <a:off x="6348413" y="2484438"/>
            <a:ext cx="0" cy="976312"/>
          </a:xfrm>
          <a:prstGeom prst="line">
            <a:avLst/>
          </a:prstGeom>
          <a:noFill/>
          <a:ln w="19050">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999" name="Line 14"/>
          <p:cNvSpPr>
            <a:spLocks noChangeShapeType="1"/>
          </p:cNvSpPr>
          <p:nvPr/>
        </p:nvSpPr>
        <p:spPr bwMode="auto">
          <a:xfrm>
            <a:off x="6534150" y="2484438"/>
            <a:ext cx="0" cy="976312"/>
          </a:xfrm>
          <a:prstGeom prst="line">
            <a:avLst/>
          </a:prstGeom>
          <a:noFill/>
          <a:ln w="19050">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2000" name="Line 15"/>
          <p:cNvSpPr>
            <a:spLocks noChangeShapeType="1"/>
          </p:cNvSpPr>
          <p:nvPr/>
        </p:nvSpPr>
        <p:spPr bwMode="auto">
          <a:xfrm>
            <a:off x="6740525" y="2484438"/>
            <a:ext cx="0" cy="976312"/>
          </a:xfrm>
          <a:prstGeom prst="line">
            <a:avLst/>
          </a:prstGeom>
          <a:noFill/>
          <a:ln w="19050">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2001" name="Line 16"/>
          <p:cNvSpPr>
            <a:spLocks noChangeShapeType="1"/>
          </p:cNvSpPr>
          <p:nvPr/>
        </p:nvSpPr>
        <p:spPr bwMode="auto">
          <a:xfrm>
            <a:off x="6942138" y="2484438"/>
            <a:ext cx="0" cy="976312"/>
          </a:xfrm>
          <a:prstGeom prst="line">
            <a:avLst/>
          </a:prstGeom>
          <a:noFill/>
          <a:ln w="19050">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2002" name="Line 17"/>
          <p:cNvSpPr>
            <a:spLocks noChangeShapeType="1"/>
          </p:cNvSpPr>
          <p:nvPr/>
        </p:nvSpPr>
        <p:spPr bwMode="auto">
          <a:xfrm>
            <a:off x="7107238" y="2484438"/>
            <a:ext cx="0" cy="976312"/>
          </a:xfrm>
          <a:prstGeom prst="line">
            <a:avLst/>
          </a:prstGeom>
          <a:noFill/>
          <a:ln w="19050">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2003" name="Line 18"/>
          <p:cNvSpPr>
            <a:spLocks noChangeShapeType="1"/>
          </p:cNvSpPr>
          <p:nvPr/>
        </p:nvSpPr>
        <p:spPr bwMode="auto">
          <a:xfrm>
            <a:off x="7300913" y="2484438"/>
            <a:ext cx="0" cy="976312"/>
          </a:xfrm>
          <a:prstGeom prst="line">
            <a:avLst/>
          </a:prstGeom>
          <a:noFill/>
          <a:ln w="19050">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2004" name="Line 19"/>
          <p:cNvSpPr>
            <a:spLocks noChangeShapeType="1"/>
          </p:cNvSpPr>
          <p:nvPr/>
        </p:nvSpPr>
        <p:spPr bwMode="auto">
          <a:xfrm>
            <a:off x="7502525" y="2484438"/>
            <a:ext cx="0" cy="976312"/>
          </a:xfrm>
          <a:prstGeom prst="line">
            <a:avLst/>
          </a:prstGeom>
          <a:noFill/>
          <a:ln w="19050">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2005" name="Line 20"/>
          <p:cNvSpPr>
            <a:spLocks noChangeShapeType="1"/>
          </p:cNvSpPr>
          <p:nvPr/>
        </p:nvSpPr>
        <p:spPr bwMode="auto">
          <a:xfrm>
            <a:off x="7667625" y="2484438"/>
            <a:ext cx="0" cy="976312"/>
          </a:xfrm>
          <a:prstGeom prst="line">
            <a:avLst/>
          </a:prstGeom>
          <a:noFill/>
          <a:ln w="19050">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2006" name="Line 21"/>
          <p:cNvSpPr>
            <a:spLocks noChangeShapeType="1"/>
          </p:cNvSpPr>
          <p:nvPr/>
        </p:nvSpPr>
        <p:spPr bwMode="auto">
          <a:xfrm>
            <a:off x="7832725" y="2484438"/>
            <a:ext cx="0" cy="976312"/>
          </a:xfrm>
          <a:prstGeom prst="line">
            <a:avLst/>
          </a:prstGeom>
          <a:noFill/>
          <a:ln w="19050">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2007" name="Line 22"/>
          <p:cNvSpPr>
            <a:spLocks noChangeShapeType="1"/>
          </p:cNvSpPr>
          <p:nvPr/>
        </p:nvSpPr>
        <p:spPr bwMode="auto">
          <a:xfrm>
            <a:off x="6003925" y="2474913"/>
            <a:ext cx="0" cy="976312"/>
          </a:xfrm>
          <a:prstGeom prst="line">
            <a:avLst/>
          </a:prstGeom>
          <a:noFill/>
          <a:ln w="19050">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2008" name="Oval 23"/>
          <p:cNvSpPr>
            <a:spLocks noChangeArrowheads="1"/>
          </p:cNvSpPr>
          <p:nvPr/>
        </p:nvSpPr>
        <p:spPr bwMode="auto">
          <a:xfrm>
            <a:off x="412750" y="2338388"/>
            <a:ext cx="3481388" cy="800100"/>
          </a:xfrm>
          <a:prstGeom prst="ellipse">
            <a:avLst/>
          </a:prstGeom>
          <a:noFill/>
          <a:ln w="76200">
            <a:solidFill>
              <a:srgbClr val="66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2009" name="Line 24"/>
          <p:cNvSpPr>
            <a:spLocks noChangeShapeType="1"/>
          </p:cNvSpPr>
          <p:nvPr/>
        </p:nvSpPr>
        <p:spPr bwMode="auto">
          <a:xfrm>
            <a:off x="2151063" y="1676400"/>
            <a:ext cx="0" cy="1411288"/>
          </a:xfrm>
          <a:prstGeom prst="line">
            <a:avLst/>
          </a:prstGeom>
          <a:noFill/>
          <a:ln w="76200">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2010" name="Line 25"/>
          <p:cNvSpPr>
            <a:spLocks noChangeShapeType="1"/>
          </p:cNvSpPr>
          <p:nvPr/>
        </p:nvSpPr>
        <p:spPr bwMode="auto">
          <a:xfrm>
            <a:off x="2151063" y="3203575"/>
            <a:ext cx="0" cy="414338"/>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aphicFrame>
        <p:nvGraphicFramePr>
          <p:cNvPr id="42011" name="Object 26"/>
          <p:cNvGraphicFramePr>
            <a:graphicFrameLocks noChangeAspect="1"/>
          </p:cNvGraphicFramePr>
          <p:nvPr/>
        </p:nvGraphicFramePr>
        <p:xfrm>
          <a:off x="2414588" y="1319213"/>
          <a:ext cx="858837" cy="608012"/>
        </p:xfrm>
        <a:graphic>
          <a:graphicData uri="http://schemas.openxmlformats.org/presentationml/2006/ole">
            <mc:AlternateContent xmlns:mc="http://schemas.openxmlformats.org/markup-compatibility/2006">
              <mc:Choice xmlns:v="urn:schemas-microsoft-com:vml" Requires="v">
                <p:oleObj spid="_x0000_s42092" name="Equation" r:id="rId4" imgW="469696" imgH="355446" progId="Equation.3">
                  <p:embed/>
                </p:oleObj>
              </mc:Choice>
              <mc:Fallback>
                <p:oleObj name="Equation" r:id="rId4" imgW="469696" imgH="355446" progId="Equation.3">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4588" y="1319213"/>
                        <a:ext cx="858837" cy="608012"/>
                      </a:xfrm>
                      <a:prstGeom prst="rect">
                        <a:avLst/>
                      </a:prstGeom>
                      <a:solidFill>
                        <a:srgbClr val="EAEAE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12" name="Object 27"/>
          <p:cNvGraphicFramePr>
            <a:graphicFrameLocks noChangeAspect="1"/>
          </p:cNvGraphicFramePr>
          <p:nvPr/>
        </p:nvGraphicFramePr>
        <p:xfrm>
          <a:off x="2719388" y="3173413"/>
          <a:ext cx="760412" cy="608012"/>
        </p:xfrm>
        <a:graphic>
          <a:graphicData uri="http://schemas.openxmlformats.org/presentationml/2006/ole">
            <mc:AlternateContent xmlns:mc="http://schemas.openxmlformats.org/markup-compatibility/2006">
              <mc:Choice xmlns:v="urn:schemas-microsoft-com:vml" Requires="v">
                <p:oleObj spid="_x0000_s42093" name="Equation" r:id="rId6" imgW="444114" imgH="355292" progId="Equation.3">
                  <p:embed/>
                </p:oleObj>
              </mc:Choice>
              <mc:Fallback>
                <p:oleObj name="Equation" r:id="rId6" imgW="444114" imgH="355292" progId="Equation.3">
                  <p:embed/>
                  <p:pic>
                    <p:nvPicPr>
                      <p:cNvPr id="0" name="Object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9388" y="3173413"/>
                        <a:ext cx="760412" cy="608012"/>
                      </a:xfrm>
                      <a:prstGeom prst="rect">
                        <a:avLst/>
                      </a:prstGeom>
                      <a:solidFill>
                        <a:srgbClr val="EAEAE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013" name="Line 28"/>
          <p:cNvSpPr>
            <a:spLocks noChangeShapeType="1"/>
          </p:cNvSpPr>
          <p:nvPr/>
        </p:nvSpPr>
        <p:spPr bwMode="auto">
          <a:xfrm>
            <a:off x="8397875" y="3970338"/>
            <a:ext cx="0" cy="1309687"/>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2014" name="Line 29"/>
          <p:cNvSpPr>
            <a:spLocks noChangeShapeType="1"/>
          </p:cNvSpPr>
          <p:nvPr/>
        </p:nvSpPr>
        <p:spPr bwMode="auto">
          <a:xfrm flipH="1">
            <a:off x="7085013" y="3617913"/>
            <a:ext cx="501650" cy="104775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2015" name="Line 30"/>
          <p:cNvSpPr>
            <a:spLocks noChangeShapeType="1"/>
          </p:cNvSpPr>
          <p:nvPr/>
        </p:nvSpPr>
        <p:spPr bwMode="auto">
          <a:xfrm>
            <a:off x="6315075" y="3568700"/>
            <a:ext cx="588963" cy="1103313"/>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2016" name="Text Box 31"/>
          <p:cNvSpPr txBox="1">
            <a:spLocks noChangeArrowheads="1"/>
          </p:cNvSpPr>
          <p:nvPr/>
        </p:nvSpPr>
        <p:spPr bwMode="auto">
          <a:xfrm>
            <a:off x="6223000" y="4683125"/>
            <a:ext cx="1673225"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r>
              <a:rPr lang="fr-CH" sz="1600" b="0">
                <a:solidFill>
                  <a:schemeClr val="tx1"/>
                </a:solidFill>
                <a:latin typeface="Arial" pitchFamily="34" charset="0"/>
              </a:rPr>
              <a:t>Vakuumkammer</a:t>
            </a:r>
            <a:endParaRPr lang="en-GB" sz="1600" b="0">
              <a:solidFill>
                <a:schemeClr val="tx1"/>
              </a:solidFill>
              <a:latin typeface="Arial" pitchFamily="34" charset="0"/>
            </a:endParaRPr>
          </a:p>
        </p:txBody>
      </p:sp>
      <p:sp>
        <p:nvSpPr>
          <p:cNvPr id="42017" name="Text Box 32"/>
          <p:cNvSpPr txBox="1">
            <a:spLocks noChangeArrowheads="1"/>
          </p:cNvSpPr>
          <p:nvPr/>
        </p:nvSpPr>
        <p:spPr bwMode="auto">
          <a:xfrm>
            <a:off x="7713663" y="5311775"/>
            <a:ext cx="1577975" cy="34607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r>
              <a:rPr lang="fr-CH" sz="1600" b="0">
                <a:solidFill>
                  <a:schemeClr val="tx1"/>
                </a:solidFill>
                <a:latin typeface="Arial" pitchFamily="34" charset="0"/>
              </a:rPr>
              <a:t>Spulenwindung</a:t>
            </a:r>
            <a:endParaRPr lang="en-GB" sz="1600" b="0">
              <a:solidFill>
                <a:schemeClr val="tx1"/>
              </a:solidFill>
              <a:latin typeface="Arial" pitchFamily="34" charset="0"/>
            </a:endParaRPr>
          </a:p>
        </p:txBody>
      </p:sp>
      <p:sp>
        <p:nvSpPr>
          <p:cNvPr id="42018" name="Text Box 33"/>
          <p:cNvSpPr txBox="1">
            <a:spLocks noChangeArrowheads="1"/>
          </p:cNvSpPr>
          <p:nvPr/>
        </p:nvSpPr>
        <p:spPr bwMode="auto">
          <a:xfrm>
            <a:off x="5476875" y="5335588"/>
            <a:ext cx="1071563"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r>
              <a:rPr lang="fr-CH" sz="1600" b="0">
                <a:solidFill>
                  <a:schemeClr val="tx1"/>
                </a:solidFill>
                <a:latin typeface="Arial" pitchFamily="34" charset="0"/>
              </a:rPr>
              <a:t>Eisenjoch</a:t>
            </a:r>
            <a:endParaRPr lang="en-GB" sz="1600" b="0">
              <a:solidFill>
                <a:schemeClr val="tx1"/>
              </a:solidFill>
              <a:latin typeface="Arial" pitchFamily="34" charset="0"/>
            </a:endParaRPr>
          </a:p>
        </p:txBody>
      </p:sp>
      <p:sp>
        <p:nvSpPr>
          <p:cNvPr id="42019" name="Line 34"/>
          <p:cNvSpPr>
            <a:spLocks noChangeShapeType="1"/>
          </p:cNvSpPr>
          <p:nvPr/>
        </p:nvSpPr>
        <p:spPr bwMode="auto">
          <a:xfrm>
            <a:off x="5424488" y="4457700"/>
            <a:ext cx="669925" cy="896938"/>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42020" name="Group 35"/>
          <p:cNvGrpSpPr>
            <a:grpSpLocks/>
          </p:cNvGrpSpPr>
          <p:nvPr/>
        </p:nvGrpSpPr>
        <p:grpSpPr bwMode="auto">
          <a:xfrm>
            <a:off x="5314950" y="2089150"/>
            <a:ext cx="404813" cy="396875"/>
            <a:chOff x="3340" y="988"/>
            <a:chExt cx="255" cy="250"/>
          </a:xfrm>
        </p:grpSpPr>
        <p:grpSp>
          <p:nvGrpSpPr>
            <p:cNvPr id="42039" name="Group 36"/>
            <p:cNvGrpSpPr>
              <a:grpSpLocks/>
            </p:cNvGrpSpPr>
            <p:nvPr/>
          </p:nvGrpSpPr>
          <p:grpSpPr bwMode="auto">
            <a:xfrm>
              <a:off x="3340" y="988"/>
              <a:ext cx="255" cy="250"/>
              <a:chOff x="1379" y="2714"/>
              <a:chExt cx="235" cy="250"/>
            </a:xfrm>
          </p:grpSpPr>
          <p:sp>
            <p:nvSpPr>
              <p:cNvPr id="42042" name="Oval 37"/>
              <p:cNvSpPr>
                <a:spLocks noChangeArrowheads="1"/>
              </p:cNvSpPr>
              <p:nvPr/>
            </p:nvSpPr>
            <p:spPr bwMode="auto">
              <a:xfrm>
                <a:off x="1425" y="2767"/>
                <a:ext cx="144" cy="144"/>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2043" name="Text Box 38"/>
              <p:cNvSpPr txBox="1">
                <a:spLocks noChangeArrowheads="1"/>
              </p:cNvSpPr>
              <p:nvPr/>
            </p:nvSpPr>
            <p:spPr bwMode="auto">
              <a:xfrm>
                <a:off x="1379" y="2714"/>
                <a:ext cx="2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endParaRPr lang="en-US" b="0">
                  <a:solidFill>
                    <a:schemeClr val="tx1"/>
                  </a:solidFill>
                  <a:latin typeface="Arial" pitchFamily="34" charset="0"/>
                </a:endParaRPr>
              </a:p>
            </p:txBody>
          </p:sp>
        </p:grpSp>
        <p:sp>
          <p:nvSpPr>
            <p:cNvPr id="42040" name="Line 39"/>
            <p:cNvSpPr>
              <a:spLocks noChangeShapeType="1"/>
            </p:cNvSpPr>
            <p:nvPr/>
          </p:nvSpPr>
          <p:spPr bwMode="auto">
            <a:xfrm>
              <a:off x="3408" y="1065"/>
              <a:ext cx="114"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
          <p:nvSpPr>
            <p:cNvPr id="42041" name="Line 40"/>
            <p:cNvSpPr>
              <a:spLocks noChangeShapeType="1"/>
            </p:cNvSpPr>
            <p:nvPr/>
          </p:nvSpPr>
          <p:spPr bwMode="auto">
            <a:xfrm flipH="1">
              <a:off x="3420" y="1056"/>
              <a:ext cx="90" cy="1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grpSp>
      <p:grpSp>
        <p:nvGrpSpPr>
          <p:cNvPr id="42021" name="Group 41"/>
          <p:cNvGrpSpPr>
            <a:grpSpLocks/>
          </p:cNvGrpSpPr>
          <p:nvPr/>
        </p:nvGrpSpPr>
        <p:grpSpPr bwMode="auto">
          <a:xfrm>
            <a:off x="8180388" y="2106613"/>
            <a:ext cx="404812" cy="396875"/>
            <a:chOff x="5153" y="1023"/>
            <a:chExt cx="255" cy="250"/>
          </a:xfrm>
        </p:grpSpPr>
        <p:grpSp>
          <p:nvGrpSpPr>
            <p:cNvPr id="42035" name="Group 42"/>
            <p:cNvGrpSpPr>
              <a:grpSpLocks/>
            </p:cNvGrpSpPr>
            <p:nvPr/>
          </p:nvGrpSpPr>
          <p:grpSpPr bwMode="auto">
            <a:xfrm>
              <a:off x="5153" y="1023"/>
              <a:ext cx="255" cy="250"/>
              <a:chOff x="4425" y="1177"/>
              <a:chExt cx="235" cy="250"/>
            </a:xfrm>
          </p:grpSpPr>
          <p:sp>
            <p:nvSpPr>
              <p:cNvPr id="42037" name="Oval 43"/>
              <p:cNvSpPr>
                <a:spLocks noChangeArrowheads="1"/>
              </p:cNvSpPr>
              <p:nvPr/>
            </p:nvSpPr>
            <p:spPr bwMode="auto">
              <a:xfrm>
                <a:off x="4471" y="1242"/>
                <a:ext cx="144" cy="144"/>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2038" name="Text Box 44"/>
              <p:cNvSpPr txBox="1">
                <a:spLocks noChangeArrowheads="1"/>
              </p:cNvSpPr>
              <p:nvPr/>
            </p:nvSpPr>
            <p:spPr bwMode="auto">
              <a:xfrm>
                <a:off x="4425" y="1177"/>
                <a:ext cx="2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endParaRPr lang="en-US" b="0">
                  <a:solidFill>
                    <a:schemeClr val="tx1"/>
                  </a:solidFill>
                  <a:latin typeface="Arial" pitchFamily="34" charset="0"/>
                </a:endParaRPr>
              </a:p>
            </p:txBody>
          </p:sp>
        </p:grpSp>
        <p:sp>
          <p:nvSpPr>
            <p:cNvPr id="42036" name="Oval 45"/>
            <p:cNvSpPr>
              <a:spLocks noChangeArrowheads="1"/>
            </p:cNvSpPr>
            <p:nvPr/>
          </p:nvSpPr>
          <p:spPr bwMode="auto">
            <a:xfrm>
              <a:off x="5266" y="1150"/>
              <a:ext cx="28" cy="2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42022" name="Group 46"/>
          <p:cNvGrpSpPr>
            <a:grpSpLocks/>
          </p:cNvGrpSpPr>
          <p:nvPr/>
        </p:nvGrpSpPr>
        <p:grpSpPr bwMode="auto">
          <a:xfrm>
            <a:off x="8212138" y="3367088"/>
            <a:ext cx="404812" cy="396875"/>
            <a:chOff x="5402" y="1836"/>
            <a:chExt cx="255" cy="250"/>
          </a:xfrm>
        </p:grpSpPr>
        <p:grpSp>
          <p:nvGrpSpPr>
            <p:cNvPr id="42031" name="Group 47"/>
            <p:cNvGrpSpPr>
              <a:grpSpLocks/>
            </p:cNvGrpSpPr>
            <p:nvPr/>
          </p:nvGrpSpPr>
          <p:grpSpPr bwMode="auto">
            <a:xfrm>
              <a:off x="5402" y="1836"/>
              <a:ext cx="255" cy="250"/>
              <a:chOff x="4425" y="1177"/>
              <a:chExt cx="235" cy="250"/>
            </a:xfrm>
          </p:grpSpPr>
          <p:sp>
            <p:nvSpPr>
              <p:cNvPr id="42033" name="Oval 48"/>
              <p:cNvSpPr>
                <a:spLocks noChangeArrowheads="1"/>
              </p:cNvSpPr>
              <p:nvPr/>
            </p:nvSpPr>
            <p:spPr bwMode="auto">
              <a:xfrm>
                <a:off x="4471" y="1242"/>
                <a:ext cx="144" cy="144"/>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2034" name="Text Box 49"/>
              <p:cNvSpPr txBox="1">
                <a:spLocks noChangeArrowheads="1"/>
              </p:cNvSpPr>
              <p:nvPr/>
            </p:nvSpPr>
            <p:spPr bwMode="auto">
              <a:xfrm>
                <a:off x="4425" y="1177"/>
                <a:ext cx="2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endParaRPr lang="en-US" b="0">
                  <a:solidFill>
                    <a:schemeClr val="tx1"/>
                  </a:solidFill>
                  <a:latin typeface="Arial" pitchFamily="34" charset="0"/>
                </a:endParaRPr>
              </a:p>
            </p:txBody>
          </p:sp>
        </p:grpSp>
        <p:sp>
          <p:nvSpPr>
            <p:cNvPr id="42032" name="Oval 50"/>
            <p:cNvSpPr>
              <a:spLocks noChangeArrowheads="1"/>
            </p:cNvSpPr>
            <p:nvPr/>
          </p:nvSpPr>
          <p:spPr bwMode="auto">
            <a:xfrm>
              <a:off x="5515" y="1963"/>
              <a:ext cx="28" cy="2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42023" name="Group 51"/>
          <p:cNvGrpSpPr>
            <a:grpSpLocks/>
          </p:cNvGrpSpPr>
          <p:nvPr/>
        </p:nvGrpSpPr>
        <p:grpSpPr bwMode="auto">
          <a:xfrm>
            <a:off x="5300663" y="3370263"/>
            <a:ext cx="406400" cy="396875"/>
            <a:chOff x="3340" y="988"/>
            <a:chExt cx="255" cy="250"/>
          </a:xfrm>
        </p:grpSpPr>
        <p:grpSp>
          <p:nvGrpSpPr>
            <p:cNvPr id="42026" name="Group 52"/>
            <p:cNvGrpSpPr>
              <a:grpSpLocks/>
            </p:cNvGrpSpPr>
            <p:nvPr/>
          </p:nvGrpSpPr>
          <p:grpSpPr bwMode="auto">
            <a:xfrm>
              <a:off x="3340" y="988"/>
              <a:ext cx="255" cy="250"/>
              <a:chOff x="1379" y="2714"/>
              <a:chExt cx="235" cy="250"/>
            </a:xfrm>
          </p:grpSpPr>
          <p:sp>
            <p:nvSpPr>
              <p:cNvPr id="42029" name="Oval 53"/>
              <p:cNvSpPr>
                <a:spLocks noChangeArrowheads="1"/>
              </p:cNvSpPr>
              <p:nvPr/>
            </p:nvSpPr>
            <p:spPr bwMode="auto">
              <a:xfrm>
                <a:off x="1425" y="2767"/>
                <a:ext cx="144" cy="144"/>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2030" name="Text Box 54"/>
              <p:cNvSpPr txBox="1">
                <a:spLocks noChangeArrowheads="1"/>
              </p:cNvSpPr>
              <p:nvPr/>
            </p:nvSpPr>
            <p:spPr bwMode="auto">
              <a:xfrm>
                <a:off x="1379" y="2714"/>
                <a:ext cx="2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endParaRPr lang="en-US" b="0">
                  <a:solidFill>
                    <a:schemeClr val="tx1"/>
                  </a:solidFill>
                  <a:latin typeface="Arial" pitchFamily="34" charset="0"/>
                </a:endParaRPr>
              </a:p>
            </p:txBody>
          </p:sp>
        </p:grpSp>
        <p:sp>
          <p:nvSpPr>
            <p:cNvPr id="42027" name="Line 55"/>
            <p:cNvSpPr>
              <a:spLocks noChangeShapeType="1"/>
            </p:cNvSpPr>
            <p:nvPr/>
          </p:nvSpPr>
          <p:spPr bwMode="auto">
            <a:xfrm>
              <a:off x="3408" y="1065"/>
              <a:ext cx="114"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
          <p:nvSpPr>
            <p:cNvPr id="42028" name="Line 56"/>
            <p:cNvSpPr>
              <a:spLocks noChangeShapeType="1"/>
            </p:cNvSpPr>
            <p:nvPr/>
          </p:nvSpPr>
          <p:spPr bwMode="auto">
            <a:xfrm flipH="1">
              <a:off x="3420" y="1056"/>
              <a:ext cx="90" cy="1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grpSp>
      <p:sp>
        <p:nvSpPr>
          <p:cNvPr id="42024" name="Line 57"/>
          <p:cNvSpPr>
            <a:spLocks noChangeShapeType="1"/>
          </p:cNvSpPr>
          <p:nvPr/>
        </p:nvSpPr>
        <p:spPr bwMode="auto">
          <a:xfrm>
            <a:off x="2124075" y="3141663"/>
            <a:ext cx="296863" cy="0"/>
          </a:xfrm>
          <a:prstGeom prst="line">
            <a:avLst/>
          </a:prstGeom>
          <a:noFill/>
          <a:ln w="57150">
            <a:solidFill>
              <a:srgbClr val="33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
        <p:nvSpPr>
          <p:cNvPr id="42025" name="Text Box 58"/>
          <p:cNvSpPr txBox="1">
            <a:spLocks noChangeArrowheads="1"/>
          </p:cNvSpPr>
          <p:nvPr/>
        </p:nvSpPr>
        <p:spPr bwMode="auto">
          <a:xfrm>
            <a:off x="23813" y="6542088"/>
            <a:ext cx="11858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r>
              <a:rPr lang="en-US" sz="1200" b="0"/>
              <a:t>nur im Script</a:t>
            </a:r>
            <a:endParaRPr lang="en-GB" sz="1200" b="0"/>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C66F4696-D0A8-4136-ACEC-CA07C355071E}" type="slidenum">
              <a:rPr lang="en-GB" sz="1400" b="0">
                <a:solidFill>
                  <a:schemeClr val="tx1"/>
                </a:solidFill>
                <a:latin typeface="Times New Roman" pitchFamily="18" charset="0"/>
              </a:rPr>
              <a:pPr eaLnBrk="1" hangingPunct="1"/>
              <a:t>38</a:t>
            </a:fld>
            <a:endParaRPr lang="en-GB" sz="1400" b="0">
              <a:solidFill>
                <a:schemeClr val="tx1"/>
              </a:solidFill>
              <a:latin typeface="Times New Roman" pitchFamily="18" charset="0"/>
            </a:endParaRPr>
          </a:p>
        </p:txBody>
      </p:sp>
      <p:sp>
        <p:nvSpPr>
          <p:cNvPr id="43011" name="Line 2"/>
          <p:cNvSpPr>
            <a:spLocks noChangeShapeType="1"/>
          </p:cNvSpPr>
          <p:nvPr/>
        </p:nvSpPr>
        <p:spPr bwMode="auto">
          <a:xfrm flipV="1">
            <a:off x="795338" y="3670300"/>
            <a:ext cx="2373312" cy="2306638"/>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12" name="Line 3"/>
          <p:cNvSpPr>
            <a:spLocks noChangeShapeType="1"/>
          </p:cNvSpPr>
          <p:nvPr/>
        </p:nvSpPr>
        <p:spPr bwMode="auto">
          <a:xfrm flipV="1">
            <a:off x="795338" y="5591175"/>
            <a:ext cx="5356225"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13" name="Line 4"/>
          <p:cNvSpPr>
            <a:spLocks noChangeShapeType="1"/>
          </p:cNvSpPr>
          <p:nvPr/>
        </p:nvSpPr>
        <p:spPr bwMode="auto">
          <a:xfrm flipV="1">
            <a:off x="1217613" y="3670300"/>
            <a:ext cx="0" cy="2306638"/>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14" name="Rectangle 5"/>
          <p:cNvSpPr>
            <a:spLocks noGrp="1" noChangeArrowheads="1"/>
          </p:cNvSpPr>
          <p:nvPr>
            <p:ph type="title"/>
          </p:nvPr>
        </p:nvSpPr>
        <p:spPr/>
        <p:txBody>
          <a:bodyPr/>
          <a:lstStyle/>
          <a:p>
            <a:pPr eaLnBrk="1" hangingPunct="1"/>
            <a:r>
              <a:rPr lang="de-DE" smtClean="0"/>
              <a:t>Induktionsgesetz</a:t>
            </a:r>
          </a:p>
        </p:txBody>
      </p:sp>
      <p:sp>
        <p:nvSpPr>
          <p:cNvPr id="43015" name="Rectangle 6"/>
          <p:cNvSpPr>
            <a:spLocks noGrp="1" noChangeArrowheads="1"/>
          </p:cNvSpPr>
          <p:nvPr>
            <p:ph type="body" idx="1"/>
          </p:nvPr>
        </p:nvSpPr>
        <p:spPr/>
        <p:txBody>
          <a:bodyPr/>
          <a:lstStyle/>
          <a:p>
            <a:pPr eaLnBrk="1" hangingPunct="1">
              <a:buFontTx/>
              <a:buChar char="•"/>
            </a:pPr>
            <a:endParaRPr lang="de-DE" smtClean="0"/>
          </a:p>
          <a:p>
            <a:pPr eaLnBrk="1" hangingPunct="1">
              <a:buFontTx/>
              <a:buChar char="•"/>
            </a:pPr>
            <a:endParaRPr lang="de-DE" smtClean="0"/>
          </a:p>
          <a:p>
            <a:pPr eaLnBrk="1" hangingPunct="1">
              <a:buFontTx/>
              <a:buChar char="•"/>
            </a:pPr>
            <a:endParaRPr lang="de-DE" smtClean="0"/>
          </a:p>
          <a:p>
            <a:pPr eaLnBrk="1" hangingPunct="1">
              <a:buFontTx/>
              <a:buChar char="•"/>
            </a:pPr>
            <a:endParaRPr lang="de-DE" smtClean="0"/>
          </a:p>
        </p:txBody>
      </p:sp>
      <p:sp>
        <p:nvSpPr>
          <p:cNvPr id="43016" name="Line 7"/>
          <p:cNvSpPr>
            <a:spLocks noChangeShapeType="1"/>
          </p:cNvSpPr>
          <p:nvPr/>
        </p:nvSpPr>
        <p:spPr bwMode="auto">
          <a:xfrm flipH="1">
            <a:off x="1217613" y="4759325"/>
            <a:ext cx="819150" cy="831850"/>
          </a:xfrm>
          <a:prstGeom prst="line">
            <a:avLst/>
          </a:prstGeom>
          <a:noFill/>
          <a:ln w="76200">
            <a:solidFill>
              <a:srgbClr val="66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17" name="Line 8"/>
          <p:cNvSpPr>
            <a:spLocks noChangeShapeType="1"/>
          </p:cNvSpPr>
          <p:nvPr/>
        </p:nvSpPr>
        <p:spPr bwMode="auto">
          <a:xfrm flipH="1">
            <a:off x="4621213" y="4759325"/>
            <a:ext cx="819150" cy="831850"/>
          </a:xfrm>
          <a:prstGeom prst="line">
            <a:avLst/>
          </a:prstGeom>
          <a:noFill/>
          <a:ln w="76200">
            <a:solidFill>
              <a:srgbClr val="66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18" name="Line 9"/>
          <p:cNvSpPr>
            <a:spLocks noChangeShapeType="1"/>
          </p:cNvSpPr>
          <p:nvPr/>
        </p:nvSpPr>
        <p:spPr bwMode="auto">
          <a:xfrm flipH="1" flipV="1">
            <a:off x="2036763" y="4759325"/>
            <a:ext cx="3403600" cy="0"/>
          </a:xfrm>
          <a:prstGeom prst="line">
            <a:avLst/>
          </a:prstGeom>
          <a:noFill/>
          <a:ln w="76200">
            <a:solidFill>
              <a:srgbClr val="66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19" name="Line 10"/>
          <p:cNvSpPr>
            <a:spLocks noChangeShapeType="1"/>
          </p:cNvSpPr>
          <p:nvPr/>
        </p:nvSpPr>
        <p:spPr bwMode="auto">
          <a:xfrm>
            <a:off x="3403600" y="4116388"/>
            <a:ext cx="0" cy="2030412"/>
          </a:xfrm>
          <a:prstGeom prst="line">
            <a:avLst/>
          </a:prstGeom>
          <a:noFill/>
          <a:ln w="76200">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020" name="Line 11"/>
          <p:cNvSpPr>
            <a:spLocks noChangeShapeType="1"/>
          </p:cNvSpPr>
          <p:nvPr/>
        </p:nvSpPr>
        <p:spPr bwMode="auto">
          <a:xfrm flipH="1" flipV="1">
            <a:off x="1217613" y="5591175"/>
            <a:ext cx="3403600" cy="0"/>
          </a:xfrm>
          <a:prstGeom prst="line">
            <a:avLst/>
          </a:prstGeom>
          <a:noFill/>
          <a:ln w="76200">
            <a:solidFill>
              <a:srgbClr val="66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aphicFrame>
        <p:nvGraphicFramePr>
          <p:cNvPr id="43021" name="Object 12"/>
          <p:cNvGraphicFramePr>
            <a:graphicFrameLocks noChangeAspect="1"/>
          </p:cNvGraphicFramePr>
          <p:nvPr/>
        </p:nvGraphicFramePr>
        <p:xfrm>
          <a:off x="3856038" y="3867150"/>
          <a:ext cx="346075" cy="498475"/>
        </p:xfrm>
        <a:graphic>
          <a:graphicData uri="http://schemas.openxmlformats.org/presentationml/2006/ole">
            <mc:AlternateContent xmlns:mc="http://schemas.openxmlformats.org/markup-compatibility/2006">
              <mc:Choice xmlns:v="urn:schemas-microsoft-com:vml" Requires="v">
                <p:oleObj spid="_x0000_s43073" name="Equation" r:id="rId4" imgW="203112" imgH="291973" progId="Equation.3">
                  <p:embed/>
                </p:oleObj>
              </mc:Choice>
              <mc:Fallback>
                <p:oleObj name="Equation" r:id="rId4" imgW="203112" imgH="291973"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6038" y="3867150"/>
                        <a:ext cx="346075" cy="498475"/>
                      </a:xfrm>
                      <a:prstGeom prst="rect">
                        <a:avLst/>
                      </a:prstGeom>
                      <a:solidFill>
                        <a:srgbClr val="EAEAE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22" name="Text Box 13"/>
          <p:cNvSpPr txBox="1">
            <a:spLocks noChangeArrowheads="1"/>
          </p:cNvSpPr>
          <p:nvPr/>
        </p:nvSpPr>
        <p:spPr bwMode="auto">
          <a:xfrm>
            <a:off x="3849688" y="5999163"/>
            <a:ext cx="5195887"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r>
              <a:rPr lang="fr-CH" sz="1800" b="0">
                <a:solidFill>
                  <a:schemeClr val="tx1"/>
                </a:solidFill>
                <a:latin typeface="Arial" pitchFamily="34" charset="0"/>
              </a:rPr>
              <a:t>Ein zeitlich veränderliches Magnetfeld </a:t>
            </a:r>
          </a:p>
          <a:p>
            <a:pPr algn="ctr" eaLnBrk="1" hangingPunct="1"/>
            <a:r>
              <a:rPr lang="fr-CH" sz="1800" b="0">
                <a:solidFill>
                  <a:schemeClr val="tx1"/>
                </a:solidFill>
                <a:latin typeface="Arial" pitchFamily="34" charset="0"/>
              </a:rPr>
              <a:t>induziert in einem Leiter einen elektrischen Strom</a:t>
            </a:r>
            <a:endParaRPr lang="en-GB" sz="1800" b="0">
              <a:solidFill>
                <a:schemeClr val="tx1"/>
              </a:solidFill>
              <a:latin typeface="Arial" pitchFamily="34" charset="0"/>
            </a:endParaRPr>
          </a:p>
        </p:txBody>
      </p:sp>
      <p:graphicFrame>
        <p:nvGraphicFramePr>
          <p:cNvPr id="43023" name="Object 14"/>
          <p:cNvGraphicFramePr>
            <a:graphicFrameLocks/>
          </p:cNvGraphicFramePr>
          <p:nvPr/>
        </p:nvGraphicFramePr>
        <p:xfrm>
          <a:off x="1668463" y="1400175"/>
          <a:ext cx="5699125" cy="1600200"/>
        </p:xfrm>
        <a:graphic>
          <a:graphicData uri="http://schemas.openxmlformats.org/presentationml/2006/ole">
            <mc:AlternateContent xmlns:mc="http://schemas.openxmlformats.org/markup-compatibility/2006">
              <mc:Choice xmlns:v="urn:schemas-microsoft-com:vml" Requires="v">
                <p:oleObj spid="_x0000_s43074" name="Equation" r:id="rId6" imgW="5842000" imgH="1600200" progId="Equation.3">
                  <p:embed/>
                </p:oleObj>
              </mc:Choice>
              <mc:Fallback>
                <p:oleObj name="Equation" r:id="rId6" imgW="5842000" imgH="1600200" progId="Equation.3">
                  <p:embed/>
                  <p:pic>
                    <p:nvPicPr>
                      <p:cNvPr id="0" name="Object 1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8463" y="1400175"/>
                        <a:ext cx="5699125" cy="16002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24" name="Text Box 15"/>
          <p:cNvSpPr txBox="1">
            <a:spLocks noChangeArrowheads="1"/>
          </p:cNvSpPr>
          <p:nvPr/>
        </p:nvSpPr>
        <p:spPr bwMode="auto">
          <a:xfrm>
            <a:off x="23813" y="6542088"/>
            <a:ext cx="11858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r>
              <a:rPr lang="en-US" sz="1200" b="0"/>
              <a:t>nur im Script</a:t>
            </a:r>
            <a:endParaRPr lang="en-GB" sz="1200" b="0"/>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CF9FEB36-90B4-4AAB-8046-58BA6072D270}" type="slidenum">
              <a:rPr lang="en-GB" sz="1400" b="0">
                <a:solidFill>
                  <a:schemeClr val="tx1"/>
                </a:solidFill>
                <a:latin typeface="Times New Roman" pitchFamily="18" charset="0"/>
              </a:rPr>
              <a:pPr eaLnBrk="1" hangingPunct="1"/>
              <a:t>39</a:t>
            </a:fld>
            <a:endParaRPr lang="en-GB" sz="1400" b="0">
              <a:solidFill>
                <a:schemeClr val="tx1"/>
              </a:solidFill>
              <a:latin typeface="Times New Roman" pitchFamily="18" charset="0"/>
            </a:endParaRPr>
          </a:p>
        </p:txBody>
      </p:sp>
      <p:sp>
        <p:nvSpPr>
          <p:cNvPr id="44035" name="Rectangle 2"/>
          <p:cNvSpPr>
            <a:spLocks noGrp="1" noChangeArrowheads="1"/>
          </p:cNvSpPr>
          <p:nvPr>
            <p:ph type="title"/>
          </p:nvPr>
        </p:nvSpPr>
        <p:spPr/>
        <p:txBody>
          <a:bodyPr/>
          <a:lstStyle/>
          <a:p>
            <a:pPr eaLnBrk="1" hangingPunct="1"/>
            <a:r>
              <a:rPr lang="de-DE" smtClean="0"/>
              <a:t>Betatron</a:t>
            </a:r>
          </a:p>
        </p:txBody>
      </p:sp>
      <p:sp>
        <p:nvSpPr>
          <p:cNvPr id="44036" name="Rectangle 3"/>
          <p:cNvSpPr>
            <a:spLocks noGrp="1" noChangeArrowheads="1"/>
          </p:cNvSpPr>
          <p:nvPr>
            <p:ph type="body" idx="1"/>
          </p:nvPr>
        </p:nvSpPr>
        <p:spPr/>
        <p:txBody>
          <a:bodyPr/>
          <a:lstStyle/>
          <a:p>
            <a:pPr eaLnBrk="1" hangingPunct="1">
              <a:buFontTx/>
              <a:buChar char="•"/>
            </a:pPr>
            <a:r>
              <a:rPr lang="de-DE" smtClean="0"/>
              <a:t>Das erste Betatron wurde von </a:t>
            </a:r>
            <a:r>
              <a:rPr lang="de-DE" b="1" smtClean="0">
                <a:solidFill>
                  <a:srgbClr val="FF3300"/>
                </a:solidFill>
              </a:rPr>
              <a:t>D.W.Kerst 1940</a:t>
            </a:r>
            <a:r>
              <a:rPr lang="de-DE" smtClean="0"/>
              <a:t> an der Universität Illinois gebaut. Elektronen wurden bis 2.3 MeV beschleunigt.</a:t>
            </a:r>
          </a:p>
          <a:p>
            <a:pPr eaLnBrk="1" hangingPunct="1">
              <a:buFontTx/>
              <a:buChar char="•"/>
            </a:pPr>
            <a:r>
              <a:rPr lang="de-DE" smtClean="0"/>
              <a:t>Wenig später wurde ein Betatron mit einer Energie von bis zu 20 MeV realisiert.</a:t>
            </a:r>
          </a:p>
          <a:p>
            <a:pPr eaLnBrk="1" hangingPunct="1">
              <a:buFontTx/>
              <a:buChar char="•"/>
            </a:pPr>
            <a:r>
              <a:rPr lang="de-DE" smtClean="0"/>
              <a:t>Heute werden Betatrons insbesonders für medizinische Anwendungen benutzt.</a:t>
            </a:r>
          </a:p>
          <a:p>
            <a:pPr eaLnBrk="1" hangingPunct="1">
              <a:buFontTx/>
              <a:buChar char="•"/>
            </a:pPr>
            <a:endParaRPr lang="de-DE" smtClean="0"/>
          </a:p>
          <a:p>
            <a:pPr eaLnBrk="1" hangingPunct="1">
              <a:buFontTx/>
              <a:buChar char="•"/>
            </a:pPr>
            <a:r>
              <a:rPr lang="de-DE" smtClean="0"/>
              <a:t>Das Spulenfeld wird mit einem Wechselstrom erzeugt</a:t>
            </a:r>
          </a:p>
        </p:txBody>
      </p:sp>
      <p:graphicFrame>
        <p:nvGraphicFramePr>
          <p:cNvPr id="44037" name="Object 4"/>
          <p:cNvGraphicFramePr>
            <a:graphicFrameLocks/>
          </p:cNvGraphicFramePr>
          <p:nvPr/>
        </p:nvGraphicFramePr>
        <p:xfrm>
          <a:off x="1263650" y="3975100"/>
          <a:ext cx="5416550" cy="2743200"/>
        </p:xfrm>
        <a:graphic>
          <a:graphicData uri="http://schemas.openxmlformats.org/presentationml/2006/ole">
            <mc:AlternateContent xmlns:mc="http://schemas.openxmlformats.org/markup-compatibility/2006">
              <mc:Choice xmlns:v="urn:schemas-microsoft-com:vml" Requires="v">
                <p:oleObj spid="_x0000_s44063" name="Equation" r:id="rId4" imgW="5511800" imgH="2743200" progId="Equation.3">
                  <p:embed/>
                </p:oleObj>
              </mc:Choice>
              <mc:Fallback>
                <p:oleObj name="Equation" r:id="rId4" imgW="5511800" imgH="2743200" progId="Equation.3">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3650" y="3975100"/>
                        <a:ext cx="5416550" cy="27432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38" name="Text Box 5"/>
          <p:cNvSpPr txBox="1">
            <a:spLocks noChangeArrowheads="1"/>
          </p:cNvSpPr>
          <p:nvPr/>
        </p:nvSpPr>
        <p:spPr bwMode="auto">
          <a:xfrm>
            <a:off x="23813" y="6542088"/>
            <a:ext cx="11858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r>
              <a:rPr lang="en-US" sz="1200" b="0"/>
              <a:t>nur im Script</a:t>
            </a:r>
            <a:endParaRPr lang="en-GB" sz="1200" b="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410A2650-E6CB-44D8-8938-72D1B0E73692}" type="slidenum">
              <a:rPr lang="en-GB" sz="1400" b="0">
                <a:solidFill>
                  <a:schemeClr val="tx1"/>
                </a:solidFill>
                <a:latin typeface="Times New Roman" pitchFamily="18" charset="0"/>
              </a:rPr>
              <a:pPr eaLnBrk="1" hangingPunct="1"/>
              <a:t>4</a:t>
            </a:fld>
            <a:endParaRPr lang="en-GB" sz="1400" b="0">
              <a:solidFill>
                <a:schemeClr val="tx1"/>
              </a:solidFill>
              <a:latin typeface="Times New Roman" pitchFamily="18" charset="0"/>
            </a:endParaRPr>
          </a:p>
        </p:txBody>
      </p:sp>
      <p:pic>
        <p:nvPicPr>
          <p:cNvPr id="7171" name="Picture 2" descr="CockcrogtWal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descr="Disch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0688" y="336550"/>
            <a:ext cx="3792537"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70BDAD2F-7476-4B8B-99F3-F8082FDF02A7}" type="slidenum">
              <a:rPr lang="en-GB" sz="1400" b="0">
                <a:solidFill>
                  <a:schemeClr val="tx1"/>
                </a:solidFill>
                <a:latin typeface="Times New Roman" pitchFamily="18" charset="0"/>
              </a:rPr>
              <a:pPr eaLnBrk="1" hangingPunct="1"/>
              <a:t>40</a:t>
            </a:fld>
            <a:endParaRPr lang="en-GB" sz="1400" b="0">
              <a:solidFill>
                <a:schemeClr val="tx1"/>
              </a:solidFill>
              <a:latin typeface="Times New Roman" pitchFamily="18" charset="0"/>
            </a:endParaRPr>
          </a:p>
        </p:txBody>
      </p:sp>
      <p:sp>
        <p:nvSpPr>
          <p:cNvPr id="45059" name="Rectangle 2"/>
          <p:cNvSpPr>
            <a:spLocks noGrp="1" noChangeArrowheads="1"/>
          </p:cNvSpPr>
          <p:nvPr>
            <p:ph type="title"/>
          </p:nvPr>
        </p:nvSpPr>
        <p:spPr/>
        <p:txBody>
          <a:bodyPr/>
          <a:lstStyle/>
          <a:p>
            <a:pPr eaLnBrk="1" hangingPunct="1"/>
            <a:r>
              <a:rPr lang="de-DE" dirty="0" smtClean="0"/>
              <a:t>Parameter eines Betatron</a:t>
            </a:r>
          </a:p>
        </p:txBody>
      </p:sp>
      <p:pic>
        <p:nvPicPr>
          <p:cNvPr id="450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3" y="1636713"/>
            <a:ext cx="8229600" cy="4633912"/>
          </a:xfrm>
          <a:prstGeom prst="rect">
            <a:avLst/>
          </a:prstGeom>
          <a:noFill/>
          <a:ln w="952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1" name="Text Box 4"/>
          <p:cNvSpPr txBox="1">
            <a:spLocks noChangeArrowheads="1"/>
          </p:cNvSpPr>
          <p:nvPr/>
        </p:nvSpPr>
        <p:spPr bwMode="auto">
          <a:xfrm>
            <a:off x="23813" y="6542088"/>
            <a:ext cx="11858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r>
              <a:rPr lang="en-US" sz="1200" b="0"/>
              <a:t>nur im Script</a:t>
            </a:r>
            <a:endParaRPr lang="en-GB" sz="1200" b="0"/>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73452529-4B81-4CC9-9DE1-F2E67E3017D8}" type="slidenum">
              <a:rPr lang="en-GB" sz="1400" b="0">
                <a:solidFill>
                  <a:schemeClr val="tx1"/>
                </a:solidFill>
                <a:latin typeface="Times New Roman" pitchFamily="18" charset="0"/>
              </a:rPr>
              <a:pPr eaLnBrk="1" hangingPunct="1"/>
              <a:t>5</a:t>
            </a:fld>
            <a:endParaRPr lang="en-GB" sz="1400" b="0">
              <a:solidFill>
                <a:schemeClr val="tx1"/>
              </a:solidFill>
              <a:latin typeface="Times New Roman" pitchFamily="18" charset="0"/>
            </a:endParaRPr>
          </a:p>
        </p:txBody>
      </p:sp>
      <p:sp>
        <p:nvSpPr>
          <p:cNvPr id="8195" name="Rectangle 2"/>
          <p:cNvSpPr>
            <a:spLocks noGrp="1" noChangeArrowheads="1"/>
          </p:cNvSpPr>
          <p:nvPr>
            <p:ph type="title"/>
          </p:nvPr>
        </p:nvSpPr>
        <p:spPr>
          <a:xfrm>
            <a:off x="1201738" y="0"/>
            <a:ext cx="8704262" cy="762000"/>
          </a:xfrm>
        </p:spPr>
        <p:txBody>
          <a:bodyPr/>
          <a:lstStyle/>
          <a:p>
            <a:pPr eaLnBrk="1" hangingPunct="1"/>
            <a:r>
              <a:rPr lang="en-US" dirty="0" smtClean="0"/>
              <a:t>From DC to RF accelerators</a:t>
            </a:r>
            <a:endParaRPr lang="de-DE" dirty="0" smtClean="0"/>
          </a:p>
        </p:txBody>
      </p:sp>
      <p:sp>
        <p:nvSpPr>
          <p:cNvPr id="8196" name="Rectangle 3"/>
          <p:cNvSpPr>
            <a:spLocks noGrp="1" noChangeArrowheads="1"/>
          </p:cNvSpPr>
          <p:nvPr>
            <p:ph type="body" idx="1"/>
          </p:nvPr>
        </p:nvSpPr>
        <p:spPr>
          <a:xfrm>
            <a:off x="365125" y="1143000"/>
            <a:ext cx="9210675" cy="5181600"/>
          </a:xfrm>
        </p:spPr>
        <p:txBody>
          <a:bodyPr/>
          <a:lstStyle/>
          <a:p>
            <a:pPr eaLnBrk="1" hangingPunct="1">
              <a:buFontTx/>
              <a:buChar char="•"/>
            </a:pPr>
            <a:r>
              <a:rPr lang="en-US" sz="2400" dirty="0" smtClean="0"/>
              <a:t>The limit of high-voltage equipment is several million volts. The plants are very complex for higher energy, and higher voltage cause spark discharges.</a:t>
            </a:r>
          </a:p>
          <a:p>
            <a:pPr eaLnBrk="1" hangingPunct="1">
              <a:buFontTx/>
              <a:buChar char="•"/>
            </a:pPr>
            <a:endParaRPr lang="de-DE" sz="2400" dirty="0" smtClean="0"/>
          </a:p>
          <a:p>
            <a:pPr eaLnBrk="1" hangingPunct="1">
              <a:buFontTx/>
              <a:buChar char="•"/>
            </a:pPr>
            <a:r>
              <a:rPr lang="en-US" sz="2400" dirty="0" smtClean="0"/>
              <a:t>Proposal of the Swedish scientist </a:t>
            </a:r>
            <a:r>
              <a:rPr lang="en-US" sz="2400" b="1" dirty="0" err="1" smtClean="0">
                <a:solidFill>
                  <a:srgbClr val="FF0000"/>
                </a:solidFill>
              </a:rPr>
              <a:t>Ising</a:t>
            </a:r>
            <a:r>
              <a:rPr lang="en-US" sz="2400" b="1" dirty="0" smtClean="0">
                <a:solidFill>
                  <a:srgbClr val="FF0000"/>
                </a:solidFill>
              </a:rPr>
              <a:t> 1924 </a:t>
            </a:r>
            <a:r>
              <a:rPr lang="en-US" sz="2400" dirty="0" smtClean="0"/>
              <a:t>to use fast-changing high-frequency voltage to accelerate instead of DC</a:t>
            </a:r>
            <a:r>
              <a:rPr lang="de-DE" sz="2400" dirty="0" smtClean="0"/>
              <a:t>.</a:t>
            </a:r>
          </a:p>
          <a:p>
            <a:pPr eaLnBrk="1" hangingPunct="1">
              <a:buFontTx/>
              <a:buChar char="•"/>
            </a:pPr>
            <a:endParaRPr lang="de-DE" sz="2400" dirty="0" smtClean="0"/>
          </a:p>
          <a:p>
            <a:pPr eaLnBrk="1" hangingPunct="1">
              <a:buFontTx/>
              <a:buChar char="•"/>
            </a:pPr>
            <a:r>
              <a:rPr lang="en-US" sz="2400" dirty="0" smtClean="0"/>
              <a:t>The </a:t>
            </a:r>
            <a:r>
              <a:rPr lang="en-US" sz="2400" dirty="0"/>
              <a:t>Norwegian scientist </a:t>
            </a:r>
            <a:r>
              <a:rPr lang="en-US" sz="2400" dirty="0" smtClean="0"/>
              <a:t> </a:t>
            </a:r>
            <a:r>
              <a:rPr lang="en-US" sz="2400" b="1" dirty="0" err="1" smtClean="0">
                <a:solidFill>
                  <a:srgbClr val="FF0000"/>
                </a:solidFill>
              </a:rPr>
              <a:t>Wideröe</a:t>
            </a:r>
            <a:r>
              <a:rPr lang="en-US" sz="2400" b="1" dirty="0" smtClean="0">
                <a:solidFill>
                  <a:srgbClr val="FF0000"/>
                </a:solidFill>
              </a:rPr>
              <a:t> 1928 </a:t>
            </a:r>
            <a:r>
              <a:rPr lang="en-US" sz="2400" dirty="0" smtClean="0"/>
              <a:t>successfully tested the first linear accelerator, which is based on this principle.</a:t>
            </a:r>
          </a:p>
          <a:p>
            <a:pPr eaLnBrk="1" hangingPunct="1">
              <a:buFontTx/>
              <a:buChar char="•"/>
            </a:pPr>
            <a:endParaRPr lang="de-DE" sz="2400" dirty="0" smtClean="0"/>
          </a:p>
          <a:p>
            <a:pPr eaLnBrk="1" hangingPunct="1">
              <a:buFontTx/>
              <a:buChar char="•"/>
            </a:pPr>
            <a:r>
              <a:rPr lang="en-US" sz="2400" dirty="0" smtClean="0"/>
              <a:t>Today almost all accelerators use RF systems for accelerating particles.</a:t>
            </a:r>
            <a:endParaRPr lang="de-DE" sz="2400" dirty="0" smtClean="0"/>
          </a:p>
          <a:p>
            <a:pPr eaLnBrk="1" hangingPunct="1">
              <a:buFontTx/>
              <a:buChar char="•"/>
            </a:pPr>
            <a:endParaRPr lang="de-DE" sz="2400" dirty="0" smtClean="0"/>
          </a:p>
          <a:p>
            <a:pPr eaLnBrk="1" hangingPunct="1">
              <a:buFontTx/>
              <a:buChar char="•"/>
            </a:pPr>
            <a:endParaRPr lang="de-DE" sz="2400" dirty="0" smtClean="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23AB97AA-868B-4835-B357-EB4C7E155DA4}" type="slidenum">
              <a:rPr lang="en-GB" sz="1400" b="0">
                <a:solidFill>
                  <a:schemeClr val="tx1"/>
                </a:solidFill>
                <a:latin typeface="Times New Roman" pitchFamily="18" charset="0"/>
              </a:rPr>
              <a:pPr eaLnBrk="1" hangingPunct="1"/>
              <a:t>6</a:t>
            </a:fld>
            <a:endParaRPr lang="en-GB" sz="1400" b="0">
              <a:solidFill>
                <a:schemeClr val="tx1"/>
              </a:solidFill>
              <a:latin typeface="Times New Roman" pitchFamily="18" charset="0"/>
            </a:endParaRPr>
          </a:p>
        </p:txBody>
      </p:sp>
      <p:sp>
        <p:nvSpPr>
          <p:cNvPr id="9219" name="Rectangle 2"/>
          <p:cNvSpPr>
            <a:spLocks noGrp="1" noChangeArrowheads="1"/>
          </p:cNvSpPr>
          <p:nvPr>
            <p:ph type="title"/>
          </p:nvPr>
        </p:nvSpPr>
        <p:spPr>
          <a:xfrm>
            <a:off x="1236663" y="0"/>
            <a:ext cx="8669337" cy="762000"/>
          </a:xfrm>
        </p:spPr>
        <p:txBody>
          <a:bodyPr/>
          <a:lstStyle/>
          <a:p>
            <a:pPr eaLnBrk="1" hangingPunct="1"/>
            <a:r>
              <a:rPr lang="en-US" dirty="0" smtClean="0"/>
              <a:t>Acceleration with a high-frequency electric field</a:t>
            </a:r>
            <a:endParaRPr lang="de-DE" dirty="0" smtClean="0"/>
          </a:p>
        </p:txBody>
      </p:sp>
      <p:sp>
        <p:nvSpPr>
          <p:cNvPr id="9220" name="Rectangle 7"/>
          <p:cNvSpPr>
            <a:spLocks noChangeArrowheads="1"/>
          </p:cNvSpPr>
          <p:nvPr/>
        </p:nvSpPr>
        <p:spPr bwMode="auto">
          <a:xfrm>
            <a:off x="700088" y="1425575"/>
            <a:ext cx="30745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b="0" dirty="0" smtClean="0">
                <a:solidFill>
                  <a:srgbClr val="000000"/>
                </a:solidFill>
                <a:latin typeface="Arial" pitchFamily="34" charset="0"/>
              </a:rPr>
              <a:t>The voltage changes with time: </a:t>
            </a:r>
            <a:endParaRPr lang="de-DE" dirty="0"/>
          </a:p>
        </p:txBody>
      </p:sp>
      <p:sp>
        <p:nvSpPr>
          <p:cNvPr id="9221" name="Rectangle 8"/>
          <p:cNvSpPr>
            <a:spLocks noChangeArrowheads="1"/>
          </p:cNvSpPr>
          <p:nvPr/>
        </p:nvSpPr>
        <p:spPr bwMode="auto">
          <a:xfrm>
            <a:off x="719138" y="1857375"/>
            <a:ext cx="1555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b="0">
                <a:solidFill>
                  <a:srgbClr val="000000"/>
                </a:solidFill>
                <a:latin typeface="Arial" pitchFamily="34" charset="0"/>
              </a:rPr>
              <a:t>U</a:t>
            </a:r>
            <a:endParaRPr lang="de-DE"/>
          </a:p>
        </p:txBody>
      </p:sp>
      <p:sp>
        <p:nvSpPr>
          <p:cNvPr id="9222" name="Rectangle 9"/>
          <p:cNvSpPr>
            <a:spLocks noChangeArrowheads="1"/>
          </p:cNvSpPr>
          <p:nvPr/>
        </p:nvSpPr>
        <p:spPr bwMode="auto">
          <a:xfrm>
            <a:off x="1003300" y="1857375"/>
            <a:ext cx="603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b="0">
                <a:solidFill>
                  <a:srgbClr val="000000"/>
                </a:solidFill>
                <a:latin typeface="Arial" pitchFamily="34" charset="0"/>
              </a:rPr>
              <a:t>t</a:t>
            </a:r>
            <a:endParaRPr lang="de-DE"/>
          </a:p>
        </p:txBody>
      </p:sp>
      <p:sp>
        <p:nvSpPr>
          <p:cNvPr id="9223" name="Rectangle 10"/>
          <p:cNvSpPr>
            <a:spLocks noChangeArrowheads="1"/>
          </p:cNvSpPr>
          <p:nvPr/>
        </p:nvSpPr>
        <p:spPr bwMode="auto">
          <a:xfrm>
            <a:off x="912813" y="1857375"/>
            <a:ext cx="7143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b="0">
                <a:solidFill>
                  <a:srgbClr val="000000"/>
                </a:solidFill>
                <a:latin typeface="Arial" pitchFamily="34" charset="0"/>
              </a:rPr>
              <a:t>(</a:t>
            </a:r>
            <a:endParaRPr lang="de-DE"/>
          </a:p>
        </p:txBody>
      </p:sp>
      <p:sp>
        <p:nvSpPr>
          <p:cNvPr id="9224" name="Rectangle 11"/>
          <p:cNvSpPr>
            <a:spLocks noChangeArrowheads="1"/>
          </p:cNvSpPr>
          <p:nvPr/>
        </p:nvSpPr>
        <p:spPr bwMode="auto">
          <a:xfrm>
            <a:off x="1074738" y="1857375"/>
            <a:ext cx="7143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b="0">
                <a:solidFill>
                  <a:srgbClr val="000000"/>
                </a:solidFill>
                <a:latin typeface="Arial" pitchFamily="34" charset="0"/>
              </a:rPr>
              <a:t>)</a:t>
            </a:r>
            <a:endParaRPr lang="de-DE"/>
          </a:p>
        </p:txBody>
      </p:sp>
      <p:sp>
        <p:nvSpPr>
          <p:cNvPr id="9225" name="Rectangle 12"/>
          <p:cNvSpPr>
            <a:spLocks noChangeArrowheads="1"/>
          </p:cNvSpPr>
          <p:nvPr/>
        </p:nvSpPr>
        <p:spPr bwMode="auto">
          <a:xfrm>
            <a:off x="1511300" y="1857375"/>
            <a:ext cx="1555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b="0">
                <a:solidFill>
                  <a:srgbClr val="000000"/>
                </a:solidFill>
                <a:latin typeface="Arial" pitchFamily="34" charset="0"/>
              </a:rPr>
              <a:t>U</a:t>
            </a:r>
            <a:endParaRPr lang="de-DE"/>
          </a:p>
        </p:txBody>
      </p:sp>
      <p:sp>
        <p:nvSpPr>
          <p:cNvPr id="9226" name="Rectangle 13"/>
          <p:cNvSpPr>
            <a:spLocks noChangeArrowheads="1"/>
          </p:cNvSpPr>
          <p:nvPr/>
        </p:nvSpPr>
        <p:spPr bwMode="auto">
          <a:xfrm>
            <a:off x="1682750" y="1936750"/>
            <a:ext cx="120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b="0">
                <a:solidFill>
                  <a:srgbClr val="000000"/>
                </a:solidFill>
                <a:latin typeface="Arial" pitchFamily="34" charset="0"/>
              </a:rPr>
              <a:t>0</a:t>
            </a:r>
            <a:endParaRPr lang="de-DE"/>
          </a:p>
        </p:txBody>
      </p:sp>
      <p:sp>
        <p:nvSpPr>
          <p:cNvPr id="9227" name="Rectangle 14"/>
          <p:cNvSpPr>
            <a:spLocks noChangeArrowheads="1"/>
          </p:cNvSpPr>
          <p:nvPr/>
        </p:nvSpPr>
        <p:spPr bwMode="auto">
          <a:xfrm>
            <a:off x="1916113" y="1857375"/>
            <a:ext cx="2762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b="0">
                <a:solidFill>
                  <a:srgbClr val="000000"/>
                </a:solidFill>
                <a:latin typeface="Arial" pitchFamily="34" charset="0"/>
              </a:rPr>
              <a:t>sin</a:t>
            </a:r>
            <a:endParaRPr lang="de-DE"/>
          </a:p>
        </p:txBody>
      </p:sp>
      <p:sp>
        <p:nvSpPr>
          <p:cNvPr id="9228" name="Rectangle 15"/>
          <p:cNvSpPr>
            <a:spLocks noChangeArrowheads="1"/>
          </p:cNvSpPr>
          <p:nvPr/>
        </p:nvSpPr>
        <p:spPr bwMode="auto">
          <a:xfrm>
            <a:off x="2341563" y="1857375"/>
            <a:ext cx="120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b="0">
                <a:solidFill>
                  <a:srgbClr val="000000"/>
                </a:solidFill>
                <a:latin typeface="Arial" pitchFamily="34" charset="0"/>
              </a:rPr>
              <a:t>2</a:t>
            </a:r>
            <a:endParaRPr lang="de-DE"/>
          </a:p>
        </p:txBody>
      </p:sp>
      <p:sp>
        <p:nvSpPr>
          <p:cNvPr id="9229" name="Rectangle 16"/>
          <p:cNvSpPr>
            <a:spLocks noChangeArrowheads="1"/>
          </p:cNvSpPr>
          <p:nvPr/>
        </p:nvSpPr>
        <p:spPr bwMode="auto">
          <a:xfrm>
            <a:off x="2574925" y="1831975"/>
            <a:ext cx="1190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b="0">
                <a:solidFill>
                  <a:srgbClr val="000000"/>
                </a:solidFill>
                <a:latin typeface="Symbol" pitchFamily="18" charset="2"/>
              </a:rPr>
              <a:t>p</a:t>
            </a:r>
            <a:endParaRPr lang="de-DE"/>
          </a:p>
        </p:txBody>
      </p:sp>
      <p:sp>
        <p:nvSpPr>
          <p:cNvPr id="9230" name="Rectangle 17"/>
          <p:cNvSpPr>
            <a:spLocks noChangeArrowheads="1"/>
          </p:cNvSpPr>
          <p:nvPr/>
        </p:nvSpPr>
        <p:spPr bwMode="auto">
          <a:xfrm>
            <a:off x="2493963" y="1831975"/>
            <a:ext cx="53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b="0">
                <a:solidFill>
                  <a:srgbClr val="000000"/>
                </a:solidFill>
                <a:latin typeface="Symbol" pitchFamily="18" charset="2"/>
              </a:rPr>
              <a:t>×</a:t>
            </a:r>
            <a:endParaRPr lang="de-DE"/>
          </a:p>
        </p:txBody>
      </p:sp>
      <p:sp>
        <p:nvSpPr>
          <p:cNvPr id="9231" name="Rectangle 18"/>
          <p:cNvSpPr>
            <a:spLocks noChangeArrowheads="1"/>
          </p:cNvSpPr>
          <p:nvPr/>
        </p:nvSpPr>
        <p:spPr bwMode="auto">
          <a:xfrm>
            <a:off x="2717800" y="1857375"/>
            <a:ext cx="603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b="0">
                <a:solidFill>
                  <a:srgbClr val="000000"/>
                </a:solidFill>
                <a:latin typeface="Arial" pitchFamily="34" charset="0"/>
              </a:rPr>
              <a:t>f</a:t>
            </a:r>
            <a:endParaRPr lang="de-DE"/>
          </a:p>
        </p:txBody>
      </p:sp>
      <p:sp>
        <p:nvSpPr>
          <p:cNvPr id="9232" name="Rectangle 19"/>
          <p:cNvSpPr>
            <a:spLocks noChangeArrowheads="1"/>
          </p:cNvSpPr>
          <p:nvPr/>
        </p:nvSpPr>
        <p:spPr bwMode="auto">
          <a:xfrm>
            <a:off x="2787650" y="1936750"/>
            <a:ext cx="1317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b="0">
                <a:solidFill>
                  <a:srgbClr val="000000"/>
                </a:solidFill>
                <a:latin typeface="Arial" pitchFamily="34" charset="0"/>
              </a:rPr>
              <a:t>rf</a:t>
            </a:r>
            <a:endParaRPr lang="de-DE"/>
          </a:p>
        </p:txBody>
      </p:sp>
      <p:sp>
        <p:nvSpPr>
          <p:cNvPr id="9233" name="Rectangle 20"/>
          <p:cNvSpPr>
            <a:spLocks noChangeArrowheads="1"/>
          </p:cNvSpPr>
          <p:nvPr/>
        </p:nvSpPr>
        <p:spPr bwMode="auto">
          <a:xfrm>
            <a:off x="3041650" y="1857375"/>
            <a:ext cx="603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b="0">
                <a:solidFill>
                  <a:srgbClr val="000000"/>
                </a:solidFill>
                <a:latin typeface="Arial" pitchFamily="34" charset="0"/>
              </a:rPr>
              <a:t>t</a:t>
            </a:r>
            <a:endParaRPr lang="de-DE"/>
          </a:p>
        </p:txBody>
      </p:sp>
      <p:sp>
        <p:nvSpPr>
          <p:cNvPr id="9234" name="Rectangle 21"/>
          <p:cNvSpPr>
            <a:spLocks noChangeArrowheads="1"/>
          </p:cNvSpPr>
          <p:nvPr/>
        </p:nvSpPr>
        <p:spPr bwMode="auto">
          <a:xfrm>
            <a:off x="2960688" y="1831975"/>
            <a:ext cx="53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b="0">
                <a:solidFill>
                  <a:srgbClr val="000000"/>
                </a:solidFill>
                <a:latin typeface="Symbol" pitchFamily="18" charset="2"/>
              </a:rPr>
              <a:t>×</a:t>
            </a:r>
            <a:endParaRPr lang="de-DE"/>
          </a:p>
        </p:txBody>
      </p:sp>
      <p:sp>
        <p:nvSpPr>
          <p:cNvPr id="9235" name="Rectangle 22"/>
          <p:cNvSpPr>
            <a:spLocks noChangeArrowheads="1"/>
          </p:cNvSpPr>
          <p:nvPr/>
        </p:nvSpPr>
        <p:spPr bwMode="auto">
          <a:xfrm>
            <a:off x="2251075" y="1716088"/>
            <a:ext cx="12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0" b="0">
                <a:solidFill>
                  <a:srgbClr val="000000"/>
                </a:solidFill>
                <a:latin typeface="Symbol" pitchFamily="18" charset="2"/>
              </a:rPr>
              <a:t>(</a:t>
            </a:r>
            <a:endParaRPr lang="de-DE"/>
          </a:p>
        </p:txBody>
      </p:sp>
      <p:sp>
        <p:nvSpPr>
          <p:cNvPr id="9236" name="Rectangle 23"/>
          <p:cNvSpPr>
            <a:spLocks noChangeArrowheads="1"/>
          </p:cNvSpPr>
          <p:nvPr/>
        </p:nvSpPr>
        <p:spPr bwMode="auto">
          <a:xfrm>
            <a:off x="3113088" y="1716088"/>
            <a:ext cx="12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0" b="0">
                <a:solidFill>
                  <a:srgbClr val="000000"/>
                </a:solidFill>
                <a:latin typeface="Symbol" pitchFamily="18" charset="2"/>
              </a:rPr>
              <a:t>)</a:t>
            </a:r>
            <a:endParaRPr lang="de-DE"/>
          </a:p>
        </p:txBody>
      </p:sp>
      <p:sp>
        <p:nvSpPr>
          <p:cNvPr id="9237" name="Rectangle 24"/>
          <p:cNvSpPr>
            <a:spLocks noChangeArrowheads="1"/>
          </p:cNvSpPr>
          <p:nvPr/>
        </p:nvSpPr>
        <p:spPr bwMode="auto">
          <a:xfrm>
            <a:off x="1835150" y="1831975"/>
            <a:ext cx="53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b="0">
                <a:solidFill>
                  <a:srgbClr val="000000"/>
                </a:solidFill>
                <a:latin typeface="Symbol" pitchFamily="18" charset="2"/>
              </a:rPr>
              <a:t>×</a:t>
            </a:r>
            <a:endParaRPr lang="de-DE"/>
          </a:p>
        </p:txBody>
      </p:sp>
      <p:sp>
        <p:nvSpPr>
          <p:cNvPr id="9238" name="Rectangle 25"/>
          <p:cNvSpPr>
            <a:spLocks noChangeArrowheads="1"/>
          </p:cNvSpPr>
          <p:nvPr/>
        </p:nvSpPr>
        <p:spPr bwMode="auto">
          <a:xfrm>
            <a:off x="1227138" y="1831975"/>
            <a:ext cx="17938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b="0">
                <a:solidFill>
                  <a:srgbClr val="000000"/>
                </a:solidFill>
                <a:latin typeface="Symbol" pitchFamily="18" charset="2"/>
              </a:rPr>
              <a:t>:=</a:t>
            </a:r>
            <a:endParaRPr lang="de-DE"/>
          </a:p>
        </p:txBody>
      </p:sp>
      <p:sp>
        <p:nvSpPr>
          <p:cNvPr id="9239" name="Rectangle 26"/>
          <p:cNvSpPr>
            <a:spLocks noChangeArrowheads="1"/>
          </p:cNvSpPr>
          <p:nvPr/>
        </p:nvSpPr>
        <p:spPr bwMode="auto">
          <a:xfrm>
            <a:off x="700088" y="2414588"/>
            <a:ext cx="109324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b="0" dirty="0" smtClean="0">
                <a:solidFill>
                  <a:srgbClr val="000000"/>
                </a:solidFill>
                <a:latin typeface="Arial" pitchFamily="34" charset="0"/>
              </a:rPr>
              <a:t>Frequecy </a:t>
            </a:r>
            <a:r>
              <a:rPr lang="de-DE" sz="1700" b="0" dirty="0">
                <a:solidFill>
                  <a:srgbClr val="000000"/>
                </a:solidFill>
                <a:latin typeface="Arial" pitchFamily="34" charset="0"/>
              </a:rPr>
              <a:t>: </a:t>
            </a:r>
            <a:endParaRPr lang="de-DE" dirty="0"/>
          </a:p>
        </p:txBody>
      </p:sp>
      <p:sp>
        <p:nvSpPr>
          <p:cNvPr id="9240" name="Rectangle 27"/>
          <p:cNvSpPr>
            <a:spLocks noChangeArrowheads="1"/>
          </p:cNvSpPr>
          <p:nvPr/>
        </p:nvSpPr>
        <p:spPr bwMode="auto">
          <a:xfrm>
            <a:off x="1976438" y="2422525"/>
            <a:ext cx="603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b="0">
                <a:solidFill>
                  <a:srgbClr val="000000"/>
                </a:solidFill>
                <a:latin typeface="Arial" pitchFamily="34" charset="0"/>
              </a:rPr>
              <a:t>f</a:t>
            </a:r>
            <a:endParaRPr lang="de-DE"/>
          </a:p>
        </p:txBody>
      </p:sp>
      <p:sp>
        <p:nvSpPr>
          <p:cNvPr id="9241" name="Rectangle 28"/>
          <p:cNvSpPr>
            <a:spLocks noChangeArrowheads="1"/>
          </p:cNvSpPr>
          <p:nvPr/>
        </p:nvSpPr>
        <p:spPr bwMode="auto">
          <a:xfrm>
            <a:off x="2047875" y="2501900"/>
            <a:ext cx="1317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b="0">
                <a:solidFill>
                  <a:srgbClr val="000000"/>
                </a:solidFill>
                <a:latin typeface="Arial" pitchFamily="34" charset="0"/>
              </a:rPr>
              <a:t>rf</a:t>
            </a:r>
            <a:endParaRPr lang="de-DE"/>
          </a:p>
        </p:txBody>
      </p:sp>
      <p:sp>
        <p:nvSpPr>
          <p:cNvPr id="9242" name="Rectangle 29"/>
          <p:cNvSpPr>
            <a:spLocks noChangeArrowheads="1"/>
          </p:cNvSpPr>
          <p:nvPr/>
        </p:nvSpPr>
        <p:spPr bwMode="auto">
          <a:xfrm>
            <a:off x="2493963" y="2422525"/>
            <a:ext cx="3619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b="0">
                <a:solidFill>
                  <a:srgbClr val="000000"/>
                </a:solidFill>
                <a:latin typeface="Arial" pitchFamily="34" charset="0"/>
              </a:rPr>
              <a:t>100</a:t>
            </a:r>
            <a:endParaRPr lang="de-DE"/>
          </a:p>
        </p:txBody>
      </p:sp>
      <p:sp>
        <p:nvSpPr>
          <p:cNvPr id="9243" name="Rectangle 30"/>
          <p:cNvSpPr>
            <a:spLocks noChangeArrowheads="1"/>
          </p:cNvSpPr>
          <p:nvPr/>
        </p:nvSpPr>
        <p:spPr bwMode="auto">
          <a:xfrm>
            <a:off x="2930525" y="2422525"/>
            <a:ext cx="4429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b="0">
                <a:solidFill>
                  <a:srgbClr val="000000"/>
                </a:solidFill>
                <a:latin typeface="Arial" pitchFamily="34" charset="0"/>
              </a:rPr>
              <a:t>MHz</a:t>
            </a:r>
            <a:endParaRPr lang="de-DE"/>
          </a:p>
        </p:txBody>
      </p:sp>
      <p:sp>
        <p:nvSpPr>
          <p:cNvPr id="9244" name="Rectangle 31"/>
          <p:cNvSpPr>
            <a:spLocks noChangeArrowheads="1"/>
          </p:cNvSpPr>
          <p:nvPr/>
        </p:nvSpPr>
        <p:spPr bwMode="auto">
          <a:xfrm>
            <a:off x="2281238" y="2397125"/>
            <a:ext cx="119062"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b="0">
                <a:solidFill>
                  <a:srgbClr val="000000"/>
                </a:solidFill>
                <a:latin typeface="Symbol" pitchFamily="18" charset="2"/>
              </a:rPr>
              <a:t>=</a:t>
            </a:r>
            <a:endParaRPr lang="de-DE"/>
          </a:p>
        </p:txBody>
      </p:sp>
      <p:sp>
        <p:nvSpPr>
          <p:cNvPr id="9245" name="Rectangle 32"/>
          <p:cNvSpPr>
            <a:spLocks noChangeArrowheads="1"/>
          </p:cNvSpPr>
          <p:nvPr/>
        </p:nvSpPr>
        <p:spPr bwMode="auto">
          <a:xfrm>
            <a:off x="700088" y="2836863"/>
            <a:ext cx="183223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b="0" dirty="0" smtClean="0">
                <a:solidFill>
                  <a:srgbClr val="000000"/>
                </a:solidFill>
                <a:latin typeface="Arial" pitchFamily="34" charset="0"/>
              </a:rPr>
              <a:t>Maximum voltage: </a:t>
            </a:r>
            <a:endParaRPr lang="de-DE" dirty="0"/>
          </a:p>
        </p:txBody>
      </p:sp>
      <p:sp>
        <p:nvSpPr>
          <p:cNvPr id="9246" name="Rectangle 33"/>
          <p:cNvSpPr>
            <a:spLocks noChangeArrowheads="1"/>
          </p:cNvSpPr>
          <p:nvPr/>
        </p:nvSpPr>
        <p:spPr bwMode="auto">
          <a:xfrm>
            <a:off x="3092450" y="2846388"/>
            <a:ext cx="1555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b="0">
                <a:solidFill>
                  <a:srgbClr val="000000"/>
                </a:solidFill>
                <a:latin typeface="Arial" pitchFamily="34" charset="0"/>
              </a:rPr>
              <a:t>U</a:t>
            </a:r>
            <a:endParaRPr lang="de-DE"/>
          </a:p>
        </p:txBody>
      </p:sp>
      <p:sp>
        <p:nvSpPr>
          <p:cNvPr id="9247" name="Rectangle 34"/>
          <p:cNvSpPr>
            <a:spLocks noChangeArrowheads="1"/>
          </p:cNvSpPr>
          <p:nvPr/>
        </p:nvSpPr>
        <p:spPr bwMode="auto">
          <a:xfrm>
            <a:off x="3265488" y="2925763"/>
            <a:ext cx="1206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b="0">
                <a:solidFill>
                  <a:srgbClr val="000000"/>
                </a:solidFill>
                <a:latin typeface="Arial" pitchFamily="34" charset="0"/>
              </a:rPr>
              <a:t>0</a:t>
            </a:r>
            <a:endParaRPr lang="de-DE"/>
          </a:p>
        </p:txBody>
      </p:sp>
      <p:sp>
        <p:nvSpPr>
          <p:cNvPr id="9248" name="Rectangle 35"/>
          <p:cNvSpPr>
            <a:spLocks noChangeArrowheads="1"/>
          </p:cNvSpPr>
          <p:nvPr/>
        </p:nvSpPr>
        <p:spPr bwMode="auto">
          <a:xfrm>
            <a:off x="3690938" y="2846388"/>
            <a:ext cx="1206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b="0">
                <a:solidFill>
                  <a:srgbClr val="000000"/>
                </a:solidFill>
                <a:latin typeface="Arial" pitchFamily="34" charset="0"/>
              </a:rPr>
              <a:t>1</a:t>
            </a:r>
            <a:endParaRPr lang="de-DE"/>
          </a:p>
        </p:txBody>
      </p:sp>
      <p:sp>
        <p:nvSpPr>
          <p:cNvPr id="9249" name="Rectangle 36"/>
          <p:cNvSpPr>
            <a:spLocks noChangeArrowheads="1"/>
          </p:cNvSpPr>
          <p:nvPr/>
        </p:nvSpPr>
        <p:spPr bwMode="auto">
          <a:xfrm>
            <a:off x="4076700" y="2846388"/>
            <a:ext cx="2413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b="0">
                <a:solidFill>
                  <a:srgbClr val="000000"/>
                </a:solidFill>
                <a:latin typeface="Arial" pitchFamily="34" charset="0"/>
              </a:rPr>
              <a:t>10</a:t>
            </a:r>
            <a:endParaRPr lang="de-DE"/>
          </a:p>
        </p:txBody>
      </p:sp>
      <p:sp>
        <p:nvSpPr>
          <p:cNvPr id="9250" name="Rectangle 37"/>
          <p:cNvSpPr>
            <a:spLocks noChangeArrowheads="1"/>
          </p:cNvSpPr>
          <p:nvPr/>
        </p:nvSpPr>
        <p:spPr bwMode="auto">
          <a:xfrm>
            <a:off x="4349750" y="274955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0">
                <a:solidFill>
                  <a:srgbClr val="000000"/>
                </a:solidFill>
                <a:latin typeface="Arial" pitchFamily="34" charset="0"/>
              </a:rPr>
              <a:t>6</a:t>
            </a:r>
            <a:endParaRPr lang="de-DE"/>
          </a:p>
        </p:txBody>
      </p:sp>
      <p:sp>
        <p:nvSpPr>
          <p:cNvPr id="9251" name="Rectangle 38"/>
          <p:cNvSpPr>
            <a:spLocks noChangeArrowheads="1"/>
          </p:cNvSpPr>
          <p:nvPr/>
        </p:nvSpPr>
        <p:spPr bwMode="auto">
          <a:xfrm>
            <a:off x="3883025" y="2820988"/>
            <a:ext cx="1190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b="0">
                <a:solidFill>
                  <a:srgbClr val="000000"/>
                </a:solidFill>
                <a:latin typeface="Symbol" pitchFamily="18" charset="2"/>
              </a:rPr>
              <a:t>´</a:t>
            </a:r>
            <a:endParaRPr lang="de-DE"/>
          </a:p>
        </p:txBody>
      </p:sp>
      <p:sp>
        <p:nvSpPr>
          <p:cNvPr id="9252" name="Rectangle 39"/>
          <p:cNvSpPr>
            <a:spLocks noChangeArrowheads="1"/>
          </p:cNvSpPr>
          <p:nvPr/>
        </p:nvSpPr>
        <p:spPr bwMode="auto">
          <a:xfrm>
            <a:off x="4511675" y="2846388"/>
            <a:ext cx="1444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b="0">
                <a:solidFill>
                  <a:srgbClr val="000000"/>
                </a:solidFill>
                <a:latin typeface="Arial" pitchFamily="34" charset="0"/>
              </a:rPr>
              <a:t>V</a:t>
            </a:r>
            <a:endParaRPr lang="de-DE"/>
          </a:p>
        </p:txBody>
      </p:sp>
      <p:sp>
        <p:nvSpPr>
          <p:cNvPr id="9253" name="Rectangle 40"/>
          <p:cNvSpPr>
            <a:spLocks noChangeArrowheads="1"/>
          </p:cNvSpPr>
          <p:nvPr/>
        </p:nvSpPr>
        <p:spPr bwMode="auto">
          <a:xfrm>
            <a:off x="3478213" y="2820988"/>
            <a:ext cx="11906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b="0">
                <a:solidFill>
                  <a:srgbClr val="000000"/>
                </a:solidFill>
                <a:latin typeface="Symbol" pitchFamily="18" charset="2"/>
              </a:rPr>
              <a:t>=</a:t>
            </a:r>
            <a:endParaRPr lang="de-DE"/>
          </a:p>
        </p:txBody>
      </p:sp>
      <p:sp>
        <p:nvSpPr>
          <p:cNvPr id="9254" name="Line 41"/>
          <p:cNvSpPr>
            <a:spLocks noChangeShapeType="1"/>
          </p:cNvSpPr>
          <p:nvPr/>
        </p:nvSpPr>
        <p:spPr bwMode="auto">
          <a:xfrm>
            <a:off x="2098675" y="4187825"/>
            <a:ext cx="1588" cy="1906588"/>
          </a:xfrm>
          <a:prstGeom prst="line">
            <a:avLst/>
          </a:prstGeom>
          <a:noFill/>
          <a:ln w="0">
            <a:solidFill>
              <a:srgbClr val="00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255" name="Line 42"/>
          <p:cNvSpPr>
            <a:spLocks noChangeShapeType="1"/>
          </p:cNvSpPr>
          <p:nvPr/>
        </p:nvSpPr>
        <p:spPr bwMode="auto">
          <a:xfrm>
            <a:off x="3660775" y="4187825"/>
            <a:ext cx="1588" cy="1906588"/>
          </a:xfrm>
          <a:prstGeom prst="line">
            <a:avLst/>
          </a:prstGeom>
          <a:noFill/>
          <a:ln w="0">
            <a:solidFill>
              <a:srgbClr val="00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256" name="Line 43"/>
          <p:cNvSpPr>
            <a:spLocks noChangeShapeType="1"/>
          </p:cNvSpPr>
          <p:nvPr/>
        </p:nvSpPr>
        <p:spPr bwMode="auto">
          <a:xfrm>
            <a:off x="5221288" y="4187825"/>
            <a:ext cx="1587" cy="1906588"/>
          </a:xfrm>
          <a:prstGeom prst="line">
            <a:avLst/>
          </a:prstGeom>
          <a:noFill/>
          <a:ln w="0">
            <a:solidFill>
              <a:srgbClr val="00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257" name="Line 44"/>
          <p:cNvSpPr>
            <a:spLocks noChangeShapeType="1"/>
          </p:cNvSpPr>
          <p:nvPr/>
        </p:nvSpPr>
        <p:spPr bwMode="auto">
          <a:xfrm>
            <a:off x="6783388" y="4187825"/>
            <a:ext cx="1587" cy="1906588"/>
          </a:xfrm>
          <a:prstGeom prst="line">
            <a:avLst/>
          </a:prstGeom>
          <a:noFill/>
          <a:ln w="0">
            <a:solidFill>
              <a:srgbClr val="00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258" name="Line 45"/>
          <p:cNvSpPr>
            <a:spLocks noChangeShapeType="1"/>
          </p:cNvSpPr>
          <p:nvPr/>
        </p:nvSpPr>
        <p:spPr bwMode="auto">
          <a:xfrm>
            <a:off x="8343900" y="4187825"/>
            <a:ext cx="1588" cy="1906588"/>
          </a:xfrm>
          <a:prstGeom prst="line">
            <a:avLst/>
          </a:prstGeom>
          <a:noFill/>
          <a:ln w="0">
            <a:solidFill>
              <a:srgbClr val="00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259" name="Line 46"/>
          <p:cNvSpPr>
            <a:spLocks noChangeShapeType="1"/>
          </p:cNvSpPr>
          <p:nvPr/>
        </p:nvSpPr>
        <p:spPr bwMode="auto">
          <a:xfrm>
            <a:off x="2098675" y="6094413"/>
            <a:ext cx="6245225" cy="1587"/>
          </a:xfrm>
          <a:prstGeom prst="line">
            <a:avLst/>
          </a:prstGeom>
          <a:noFill/>
          <a:ln w="0">
            <a:solidFill>
              <a:srgbClr val="00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260" name="Line 47"/>
          <p:cNvSpPr>
            <a:spLocks noChangeShapeType="1"/>
          </p:cNvSpPr>
          <p:nvPr/>
        </p:nvSpPr>
        <p:spPr bwMode="auto">
          <a:xfrm>
            <a:off x="2098675" y="5618163"/>
            <a:ext cx="6245225" cy="1587"/>
          </a:xfrm>
          <a:prstGeom prst="line">
            <a:avLst/>
          </a:prstGeom>
          <a:noFill/>
          <a:ln w="0">
            <a:solidFill>
              <a:srgbClr val="00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261" name="Line 48"/>
          <p:cNvSpPr>
            <a:spLocks noChangeShapeType="1"/>
          </p:cNvSpPr>
          <p:nvPr/>
        </p:nvSpPr>
        <p:spPr bwMode="auto">
          <a:xfrm>
            <a:off x="2098675" y="5141913"/>
            <a:ext cx="6245225" cy="1587"/>
          </a:xfrm>
          <a:prstGeom prst="line">
            <a:avLst/>
          </a:prstGeom>
          <a:noFill/>
          <a:ln w="0">
            <a:solidFill>
              <a:srgbClr val="00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262" name="Line 49"/>
          <p:cNvSpPr>
            <a:spLocks noChangeShapeType="1"/>
          </p:cNvSpPr>
          <p:nvPr/>
        </p:nvSpPr>
        <p:spPr bwMode="auto">
          <a:xfrm>
            <a:off x="2098675" y="4664075"/>
            <a:ext cx="6245225" cy="1588"/>
          </a:xfrm>
          <a:prstGeom prst="line">
            <a:avLst/>
          </a:prstGeom>
          <a:noFill/>
          <a:ln w="0">
            <a:solidFill>
              <a:srgbClr val="00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263" name="Line 50"/>
          <p:cNvSpPr>
            <a:spLocks noChangeShapeType="1"/>
          </p:cNvSpPr>
          <p:nvPr/>
        </p:nvSpPr>
        <p:spPr bwMode="auto">
          <a:xfrm>
            <a:off x="2098675" y="4187825"/>
            <a:ext cx="6245225" cy="1588"/>
          </a:xfrm>
          <a:prstGeom prst="line">
            <a:avLst/>
          </a:prstGeom>
          <a:noFill/>
          <a:ln w="0">
            <a:solidFill>
              <a:srgbClr val="00FF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264" name="Line 51"/>
          <p:cNvSpPr>
            <a:spLocks noChangeShapeType="1"/>
          </p:cNvSpPr>
          <p:nvPr/>
        </p:nvSpPr>
        <p:spPr bwMode="auto">
          <a:xfrm>
            <a:off x="1724025" y="6332538"/>
            <a:ext cx="90488"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265" name="Rectangle 52"/>
          <p:cNvSpPr>
            <a:spLocks noChangeArrowheads="1"/>
          </p:cNvSpPr>
          <p:nvPr/>
        </p:nvSpPr>
        <p:spPr bwMode="auto">
          <a:xfrm>
            <a:off x="1784350" y="623570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0">
                <a:solidFill>
                  <a:srgbClr val="000000"/>
                </a:solidFill>
                <a:latin typeface="Arial" pitchFamily="34" charset="0"/>
              </a:rPr>
              <a:t>1</a:t>
            </a:r>
            <a:endParaRPr lang="de-DE"/>
          </a:p>
        </p:txBody>
      </p:sp>
      <p:sp>
        <p:nvSpPr>
          <p:cNvPr id="9266" name="Rectangle 53"/>
          <p:cNvSpPr>
            <a:spLocks noChangeArrowheads="1"/>
          </p:cNvSpPr>
          <p:nvPr/>
        </p:nvSpPr>
        <p:spPr bwMode="auto">
          <a:xfrm>
            <a:off x="1946275" y="6156325"/>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0">
                <a:solidFill>
                  <a:srgbClr val="000000"/>
                </a:solidFill>
                <a:latin typeface="Symbol" pitchFamily="18" charset="2"/>
              </a:rPr>
              <a:t>.</a:t>
            </a:r>
            <a:endParaRPr lang="de-DE"/>
          </a:p>
        </p:txBody>
      </p:sp>
      <p:sp>
        <p:nvSpPr>
          <p:cNvPr id="9267" name="Rectangle 54"/>
          <p:cNvSpPr>
            <a:spLocks noChangeArrowheads="1"/>
          </p:cNvSpPr>
          <p:nvPr/>
        </p:nvSpPr>
        <p:spPr bwMode="auto">
          <a:xfrm>
            <a:off x="1997075" y="6235700"/>
            <a:ext cx="21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0">
                <a:solidFill>
                  <a:srgbClr val="000000"/>
                </a:solidFill>
                <a:latin typeface="Arial" pitchFamily="34" charset="0"/>
              </a:rPr>
              <a:t>10</a:t>
            </a:r>
            <a:endParaRPr lang="de-DE"/>
          </a:p>
        </p:txBody>
      </p:sp>
      <p:sp>
        <p:nvSpPr>
          <p:cNvPr id="9268" name="Line 55"/>
          <p:cNvSpPr>
            <a:spLocks noChangeShapeType="1"/>
          </p:cNvSpPr>
          <p:nvPr/>
        </p:nvSpPr>
        <p:spPr bwMode="auto">
          <a:xfrm>
            <a:off x="2241550" y="6226175"/>
            <a:ext cx="90488"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269" name="Rectangle 56"/>
          <p:cNvSpPr>
            <a:spLocks noChangeArrowheads="1"/>
          </p:cNvSpPr>
          <p:nvPr/>
        </p:nvSpPr>
        <p:spPr bwMode="auto">
          <a:xfrm>
            <a:off x="2301875" y="614680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300" b="0">
                <a:solidFill>
                  <a:srgbClr val="000000"/>
                </a:solidFill>
                <a:latin typeface="Arial" pitchFamily="34" charset="0"/>
              </a:rPr>
              <a:t>8</a:t>
            </a:r>
            <a:endParaRPr lang="de-DE"/>
          </a:p>
        </p:txBody>
      </p:sp>
      <p:sp>
        <p:nvSpPr>
          <p:cNvPr id="9270" name="Line 57"/>
          <p:cNvSpPr>
            <a:spLocks noChangeShapeType="1"/>
          </p:cNvSpPr>
          <p:nvPr/>
        </p:nvSpPr>
        <p:spPr bwMode="auto">
          <a:xfrm>
            <a:off x="3284538" y="6332538"/>
            <a:ext cx="92075"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271" name="Rectangle 58"/>
          <p:cNvSpPr>
            <a:spLocks noChangeArrowheads="1"/>
          </p:cNvSpPr>
          <p:nvPr/>
        </p:nvSpPr>
        <p:spPr bwMode="auto">
          <a:xfrm>
            <a:off x="3346450" y="623570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0">
                <a:solidFill>
                  <a:srgbClr val="000000"/>
                </a:solidFill>
                <a:latin typeface="Arial" pitchFamily="34" charset="0"/>
              </a:rPr>
              <a:t>5</a:t>
            </a:r>
            <a:endParaRPr lang="de-DE"/>
          </a:p>
        </p:txBody>
      </p:sp>
      <p:sp>
        <p:nvSpPr>
          <p:cNvPr id="9272" name="Rectangle 59"/>
          <p:cNvSpPr>
            <a:spLocks noChangeArrowheads="1"/>
          </p:cNvSpPr>
          <p:nvPr/>
        </p:nvSpPr>
        <p:spPr bwMode="auto">
          <a:xfrm>
            <a:off x="3508375" y="6156325"/>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0">
                <a:solidFill>
                  <a:srgbClr val="000000"/>
                </a:solidFill>
                <a:latin typeface="Symbol" pitchFamily="18" charset="2"/>
              </a:rPr>
              <a:t>.</a:t>
            </a:r>
            <a:endParaRPr lang="de-DE"/>
          </a:p>
        </p:txBody>
      </p:sp>
      <p:sp>
        <p:nvSpPr>
          <p:cNvPr id="9273" name="Rectangle 60"/>
          <p:cNvSpPr>
            <a:spLocks noChangeArrowheads="1"/>
          </p:cNvSpPr>
          <p:nvPr/>
        </p:nvSpPr>
        <p:spPr bwMode="auto">
          <a:xfrm>
            <a:off x="3559175" y="6235700"/>
            <a:ext cx="21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0">
                <a:solidFill>
                  <a:srgbClr val="000000"/>
                </a:solidFill>
                <a:latin typeface="Arial" pitchFamily="34" charset="0"/>
              </a:rPr>
              <a:t>10</a:t>
            </a:r>
            <a:endParaRPr lang="de-DE"/>
          </a:p>
        </p:txBody>
      </p:sp>
      <p:sp>
        <p:nvSpPr>
          <p:cNvPr id="9274" name="Line 61"/>
          <p:cNvSpPr>
            <a:spLocks noChangeShapeType="1"/>
          </p:cNvSpPr>
          <p:nvPr/>
        </p:nvSpPr>
        <p:spPr bwMode="auto">
          <a:xfrm>
            <a:off x="3802063" y="6226175"/>
            <a:ext cx="9207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275" name="Rectangle 62"/>
          <p:cNvSpPr>
            <a:spLocks noChangeArrowheads="1"/>
          </p:cNvSpPr>
          <p:nvPr/>
        </p:nvSpPr>
        <p:spPr bwMode="auto">
          <a:xfrm>
            <a:off x="3862388" y="614680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300" b="0">
                <a:solidFill>
                  <a:srgbClr val="000000"/>
                </a:solidFill>
                <a:latin typeface="Arial" pitchFamily="34" charset="0"/>
              </a:rPr>
              <a:t>9</a:t>
            </a:r>
            <a:endParaRPr lang="de-DE"/>
          </a:p>
        </p:txBody>
      </p:sp>
      <p:sp>
        <p:nvSpPr>
          <p:cNvPr id="9276" name="Rectangle 63"/>
          <p:cNvSpPr>
            <a:spLocks noChangeArrowheads="1"/>
          </p:cNvSpPr>
          <p:nvPr/>
        </p:nvSpPr>
        <p:spPr bwMode="auto">
          <a:xfrm>
            <a:off x="5200650" y="623570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0">
                <a:solidFill>
                  <a:srgbClr val="000000"/>
                </a:solidFill>
                <a:latin typeface="Arial" pitchFamily="34" charset="0"/>
              </a:rPr>
              <a:t>0</a:t>
            </a:r>
            <a:endParaRPr lang="de-DE"/>
          </a:p>
        </p:txBody>
      </p:sp>
      <p:sp>
        <p:nvSpPr>
          <p:cNvPr id="9277" name="Rectangle 64"/>
          <p:cNvSpPr>
            <a:spLocks noChangeArrowheads="1"/>
          </p:cNvSpPr>
          <p:nvPr/>
        </p:nvSpPr>
        <p:spPr bwMode="auto">
          <a:xfrm>
            <a:off x="6448425" y="623570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0">
                <a:solidFill>
                  <a:srgbClr val="000000"/>
                </a:solidFill>
                <a:latin typeface="Arial" pitchFamily="34" charset="0"/>
              </a:rPr>
              <a:t>5</a:t>
            </a:r>
            <a:endParaRPr lang="de-DE"/>
          </a:p>
        </p:txBody>
      </p:sp>
      <p:sp>
        <p:nvSpPr>
          <p:cNvPr id="9278" name="Rectangle 65"/>
          <p:cNvSpPr>
            <a:spLocks noChangeArrowheads="1"/>
          </p:cNvSpPr>
          <p:nvPr/>
        </p:nvSpPr>
        <p:spPr bwMode="auto">
          <a:xfrm>
            <a:off x="6610350" y="6156325"/>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0">
                <a:solidFill>
                  <a:srgbClr val="000000"/>
                </a:solidFill>
                <a:latin typeface="Symbol" pitchFamily="18" charset="2"/>
              </a:rPr>
              <a:t>.</a:t>
            </a:r>
            <a:endParaRPr lang="de-DE"/>
          </a:p>
        </p:txBody>
      </p:sp>
      <p:sp>
        <p:nvSpPr>
          <p:cNvPr id="9279" name="Rectangle 66"/>
          <p:cNvSpPr>
            <a:spLocks noChangeArrowheads="1"/>
          </p:cNvSpPr>
          <p:nvPr/>
        </p:nvSpPr>
        <p:spPr bwMode="auto">
          <a:xfrm>
            <a:off x="6661150" y="6235700"/>
            <a:ext cx="21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0">
                <a:solidFill>
                  <a:srgbClr val="000000"/>
                </a:solidFill>
                <a:latin typeface="Arial" pitchFamily="34" charset="0"/>
              </a:rPr>
              <a:t>10</a:t>
            </a:r>
            <a:endParaRPr lang="de-DE"/>
          </a:p>
        </p:txBody>
      </p:sp>
      <p:sp>
        <p:nvSpPr>
          <p:cNvPr id="9280" name="Line 67"/>
          <p:cNvSpPr>
            <a:spLocks noChangeShapeType="1"/>
          </p:cNvSpPr>
          <p:nvPr/>
        </p:nvSpPr>
        <p:spPr bwMode="auto">
          <a:xfrm>
            <a:off x="6904038" y="6226175"/>
            <a:ext cx="9207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281" name="Rectangle 68"/>
          <p:cNvSpPr>
            <a:spLocks noChangeArrowheads="1"/>
          </p:cNvSpPr>
          <p:nvPr/>
        </p:nvSpPr>
        <p:spPr bwMode="auto">
          <a:xfrm>
            <a:off x="6965950" y="614680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300" b="0">
                <a:solidFill>
                  <a:srgbClr val="000000"/>
                </a:solidFill>
                <a:latin typeface="Arial" pitchFamily="34" charset="0"/>
              </a:rPr>
              <a:t>9</a:t>
            </a:r>
            <a:endParaRPr lang="de-DE"/>
          </a:p>
        </p:txBody>
      </p:sp>
      <p:sp>
        <p:nvSpPr>
          <p:cNvPr id="9282" name="Rectangle 69"/>
          <p:cNvSpPr>
            <a:spLocks noChangeArrowheads="1"/>
          </p:cNvSpPr>
          <p:nvPr/>
        </p:nvSpPr>
        <p:spPr bwMode="auto">
          <a:xfrm>
            <a:off x="8010525" y="623570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0">
                <a:solidFill>
                  <a:srgbClr val="000000"/>
                </a:solidFill>
                <a:latin typeface="Arial" pitchFamily="34" charset="0"/>
              </a:rPr>
              <a:t>1</a:t>
            </a:r>
            <a:endParaRPr lang="de-DE"/>
          </a:p>
        </p:txBody>
      </p:sp>
      <p:sp>
        <p:nvSpPr>
          <p:cNvPr id="9283" name="Rectangle 70"/>
          <p:cNvSpPr>
            <a:spLocks noChangeArrowheads="1"/>
          </p:cNvSpPr>
          <p:nvPr/>
        </p:nvSpPr>
        <p:spPr bwMode="auto">
          <a:xfrm>
            <a:off x="8172450" y="6156325"/>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0">
                <a:solidFill>
                  <a:srgbClr val="000000"/>
                </a:solidFill>
                <a:latin typeface="Symbol" pitchFamily="18" charset="2"/>
              </a:rPr>
              <a:t>.</a:t>
            </a:r>
            <a:endParaRPr lang="de-DE"/>
          </a:p>
        </p:txBody>
      </p:sp>
      <p:sp>
        <p:nvSpPr>
          <p:cNvPr id="9284" name="Rectangle 71"/>
          <p:cNvSpPr>
            <a:spLocks noChangeArrowheads="1"/>
          </p:cNvSpPr>
          <p:nvPr/>
        </p:nvSpPr>
        <p:spPr bwMode="auto">
          <a:xfrm>
            <a:off x="8223250" y="6235700"/>
            <a:ext cx="21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0">
                <a:solidFill>
                  <a:srgbClr val="000000"/>
                </a:solidFill>
                <a:latin typeface="Arial" pitchFamily="34" charset="0"/>
              </a:rPr>
              <a:t>10</a:t>
            </a:r>
            <a:endParaRPr lang="de-DE"/>
          </a:p>
        </p:txBody>
      </p:sp>
      <p:sp>
        <p:nvSpPr>
          <p:cNvPr id="9285" name="Line 72"/>
          <p:cNvSpPr>
            <a:spLocks noChangeShapeType="1"/>
          </p:cNvSpPr>
          <p:nvPr/>
        </p:nvSpPr>
        <p:spPr bwMode="auto">
          <a:xfrm>
            <a:off x="8466138" y="6226175"/>
            <a:ext cx="9207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286" name="Rectangle 73"/>
          <p:cNvSpPr>
            <a:spLocks noChangeArrowheads="1"/>
          </p:cNvSpPr>
          <p:nvPr/>
        </p:nvSpPr>
        <p:spPr bwMode="auto">
          <a:xfrm>
            <a:off x="8526463" y="614680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300" b="0">
                <a:solidFill>
                  <a:srgbClr val="000000"/>
                </a:solidFill>
                <a:latin typeface="Arial" pitchFamily="34" charset="0"/>
              </a:rPr>
              <a:t>8</a:t>
            </a:r>
            <a:endParaRPr lang="de-DE"/>
          </a:p>
        </p:txBody>
      </p:sp>
      <p:sp>
        <p:nvSpPr>
          <p:cNvPr id="9287" name="Line 74"/>
          <p:cNvSpPr>
            <a:spLocks noChangeShapeType="1"/>
          </p:cNvSpPr>
          <p:nvPr/>
        </p:nvSpPr>
        <p:spPr bwMode="auto">
          <a:xfrm>
            <a:off x="1247775" y="6103938"/>
            <a:ext cx="90488"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288" name="Rectangle 75"/>
          <p:cNvSpPr>
            <a:spLocks noChangeArrowheads="1"/>
          </p:cNvSpPr>
          <p:nvPr/>
        </p:nvSpPr>
        <p:spPr bwMode="auto">
          <a:xfrm>
            <a:off x="1308100" y="6005513"/>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0">
                <a:solidFill>
                  <a:srgbClr val="000000"/>
                </a:solidFill>
                <a:latin typeface="Arial" pitchFamily="34" charset="0"/>
              </a:rPr>
              <a:t>1</a:t>
            </a:r>
            <a:endParaRPr lang="de-DE"/>
          </a:p>
        </p:txBody>
      </p:sp>
      <p:sp>
        <p:nvSpPr>
          <p:cNvPr id="9289" name="Rectangle 76"/>
          <p:cNvSpPr>
            <a:spLocks noChangeArrowheads="1"/>
          </p:cNvSpPr>
          <p:nvPr/>
        </p:nvSpPr>
        <p:spPr bwMode="auto">
          <a:xfrm>
            <a:off x="1470025" y="5927725"/>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0">
                <a:solidFill>
                  <a:srgbClr val="000000"/>
                </a:solidFill>
                <a:latin typeface="Symbol" pitchFamily="18" charset="2"/>
              </a:rPr>
              <a:t>.</a:t>
            </a:r>
            <a:endParaRPr lang="de-DE"/>
          </a:p>
        </p:txBody>
      </p:sp>
      <p:sp>
        <p:nvSpPr>
          <p:cNvPr id="9290" name="Rectangle 77"/>
          <p:cNvSpPr>
            <a:spLocks noChangeArrowheads="1"/>
          </p:cNvSpPr>
          <p:nvPr/>
        </p:nvSpPr>
        <p:spPr bwMode="auto">
          <a:xfrm>
            <a:off x="1520825" y="6005513"/>
            <a:ext cx="21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0">
                <a:solidFill>
                  <a:srgbClr val="000000"/>
                </a:solidFill>
                <a:latin typeface="Arial" pitchFamily="34" charset="0"/>
              </a:rPr>
              <a:t>10</a:t>
            </a:r>
            <a:endParaRPr lang="de-DE"/>
          </a:p>
        </p:txBody>
      </p:sp>
      <p:sp>
        <p:nvSpPr>
          <p:cNvPr id="9291" name="Rectangle 78"/>
          <p:cNvSpPr>
            <a:spLocks noChangeArrowheads="1"/>
          </p:cNvSpPr>
          <p:nvPr/>
        </p:nvSpPr>
        <p:spPr bwMode="auto">
          <a:xfrm>
            <a:off x="1763713" y="5916613"/>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300" b="0">
                <a:solidFill>
                  <a:srgbClr val="000000"/>
                </a:solidFill>
                <a:latin typeface="Arial" pitchFamily="34" charset="0"/>
              </a:rPr>
              <a:t>6</a:t>
            </a:r>
            <a:endParaRPr lang="de-DE"/>
          </a:p>
        </p:txBody>
      </p:sp>
      <p:sp>
        <p:nvSpPr>
          <p:cNvPr id="9292" name="Line 79"/>
          <p:cNvSpPr>
            <a:spLocks noChangeShapeType="1"/>
          </p:cNvSpPr>
          <p:nvPr/>
        </p:nvSpPr>
        <p:spPr bwMode="auto">
          <a:xfrm>
            <a:off x="1247775" y="5626100"/>
            <a:ext cx="90488"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293" name="Rectangle 80"/>
          <p:cNvSpPr>
            <a:spLocks noChangeArrowheads="1"/>
          </p:cNvSpPr>
          <p:nvPr/>
        </p:nvSpPr>
        <p:spPr bwMode="auto">
          <a:xfrm>
            <a:off x="1308100" y="5529263"/>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0">
                <a:solidFill>
                  <a:srgbClr val="000000"/>
                </a:solidFill>
                <a:latin typeface="Arial" pitchFamily="34" charset="0"/>
              </a:rPr>
              <a:t>5</a:t>
            </a:r>
            <a:endParaRPr lang="de-DE"/>
          </a:p>
        </p:txBody>
      </p:sp>
      <p:sp>
        <p:nvSpPr>
          <p:cNvPr id="9294" name="Rectangle 81"/>
          <p:cNvSpPr>
            <a:spLocks noChangeArrowheads="1"/>
          </p:cNvSpPr>
          <p:nvPr/>
        </p:nvSpPr>
        <p:spPr bwMode="auto">
          <a:xfrm>
            <a:off x="1470025" y="5451475"/>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0">
                <a:solidFill>
                  <a:srgbClr val="000000"/>
                </a:solidFill>
                <a:latin typeface="Symbol" pitchFamily="18" charset="2"/>
              </a:rPr>
              <a:t>.</a:t>
            </a:r>
            <a:endParaRPr lang="de-DE"/>
          </a:p>
        </p:txBody>
      </p:sp>
      <p:sp>
        <p:nvSpPr>
          <p:cNvPr id="9295" name="Rectangle 82"/>
          <p:cNvSpPr>
            <a:spLocks noChangeArrowheads="1"/>
          </p:cNvSpPr>
          <p:nvPr/>
        </p:nvSpPr>
        <p:spPr bwMode="auto">
          <a:xfrm>
            <a:off x="1520825" y="5529263"/>
            <a:ext cx="21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0">
                <a:solidFill>
                  <a:srgbClr val="000000"/>
                </a:solidFill>
                <a:latin typeface="Arial" pitchFamily="34" charset="0"/>
              </a:rPr>
              <a:t>10</a:t>
            </a:r>
            <a:endParaRPr lang="de-DE"/>
          </a:p>
        </p:txBody>
      </p:sp>
      <p:sp>
        <p:nvSpPr>
          <p:cNvPr id="9296" name="Rectangle 83"/>
          <p:cNvSpPr>
            <a:spLocks noChangeArrowheads="1"/>
          </p:cNvSpPr>
          <p:nvPr/>
        </p:nvSpPr>
        <p:spPr bwMode="auto">
          <a:xfrm>
            <a:off x="1763713" y="5440363"/>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300" b="0">
                <a:solidFill>
                  <a:srgbClr val="000000"/>
                </a:solidFill>
                <a:latin typeface="Arial" pitchFamily="34" charset="0"/>
              </a:rPr>
              <a:t>5</a:t>
            </a:r>
            <a:endParaRPr lang="de-DE"/>
          </a:p>
        </p:txBody>
      </p:sp>
      <p:sp>
        <p:nvSpPr>
          <p:cNvPr id="9297" name="Rectangle 84"/>
          <p:cNvSpPr>
            <a:spLocks noChangeArrowheads="1"/>
          </p:cNvSpPr>
          <p:nvPr/>
        </p:nvSpPr>
        <p:spPr bwMode="auto">
          <a:xfrm>
            <a:off x="1885950" y="5053013"/>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0">
                <a:solidFill>
                  <a:srgbClr val="000000"/>
                </a:solidFill>
                <a:latin typeface="Arial" pitchFamily="34" charset="0"/>
              </a:rPr>
              <a:t>0</a:t>
            </a:r>
            <a:endParaRPr lang="de-DE"/>
          </a:p>
        </p:txBody>
      </p:sp>
      <p:sp>
        <p:nvSpPr>
          <p:cNvPr id="9298" name="Rectangle 85"/>
          <p:cNvSpPr>
            <a:spLocks noChangeArrowheads="1"/>
          </p:cNvSpPr>
          <p:nvPr/>
        </p:nvSpPr>
        <p:spPr bwMode="auto">
          <a:xfrm>
            <a:off x="1317625" y="4575175"/>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0">
                <a:solidFill>
                  <a:srgbClr val="000000"/>
                </a:solidFill>
                <a:latin typeface="Arial" pitchFamily="34" charset="0"/>
              </a:rPr>
              <a:t>5</a:t>
            </a:r>
            <a:endParaRPr lang="de-DE"/>
          </a:p>
        </p:txBody>
      </p:sp>
      <p:sp>
        <p:nvSpPr>
          <p:cNvPr id="9299" name="Rectangle 86"/>
          <p:cNvSpPr>
            <a:spLocks noChangeArrowheads="1"/>
          </p:cNvSpPr>
          <p:nvPr/>
        </p:nvSpPr>
        <p:spPr bwMode="auto">
          <a:xfrm>
            <a:off x="1479550" y="4497388"/>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0">
                <a:solidFill>
                  <a:srgbClr val="000000"/>
                </a:solidFill>
                <a:latin typeface="Symbol" pitchFamily="18" charset="2"/>
              </a:rPr>
              <a:t>.</a:t>
            </a:r>
            <a:endParaRPr lang="de-DE"/>
          </a:p>
        </p:txBody>
      </p:sp>
      <p:sp>
        <p:nvSpPr>
          <p:cNvPr id="9300" name="Rectangle 87"/>
          <p:cNvSpPr>
            <a:spLocks noChangeArrowheads="1"/>
          </p:cNvSpPr>
          <p:nvPr/>
        </p:nvSpPr>
        <p:spPr bwMode="auto">
          <a:xfrm>
            <a:off x="1530350" y="4575175"/>
            <a:ext cx="21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0">
                <a:solidFill>
                  <a:srgbClr val="000000"/>
                </a:solidFill>
                <a:latin typeface="Arial" pitchFamily="34" charset="0"/>
              </a:rPr>
              <a:t>10</a:t>
            </a:r>
            <a:endParaRPr lang="de-DE"/>
          </a:p>
        </p:txBody>
      </p:sp>
      <p:sp>
        <p:nvSpPr>
          <p:cNvPr id="9301" name="Rectangle 88"/>
          <p:cNvSpPr>
            <a:spLocks noChangeArrowheads="1"/>
          </p:cNvSpPr>
          <p:nvPr/>
        </p:nvSpPr>
        <p:spPr bwMode="auto">
          <a:xfrm>
            <a:off x="1774825" y="4487863"/>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300" b="0">
                <a:solidFill>
                  <a:srgbClr val="000000"/>
                </a:solidFill>
                <a:latin typeface="Arial" pitchFamily="34" charset="0"/>
              </a:rPr>
              <a:t>5</a:t>
            </a:r>
            <a:endParaRPr lang="de-DE"/>
          </a:p>
        </p:txBody>
      </p:sp>
      <p:sp>
        <p:nvSpPr>
          <p:cNvPr id="9302" name="Rectangle 89"/>
          <p:cNvSpPr>
            <a:spLocks noChangeArrowheads="1"/>
          </p:cNvSpPr>
          <p:nvPr/>
        </p:nvSpPr>
        <p:spPr bwMode="auto">
          <a:xfrm>
            <a:off x="1317625" y="4098925"/>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0">
                <a:solidFill>
                  <a:srgbClr val="000000"/>
                </a:solidFill>
                <a:latin typeface="Arial" pitchFamily="34" charset="0"/>
              </a:rPr>
              <a:t>1</a:t>
            </a:r>
            <a:endParaRPr lang="de-DE"/>
          </a:p>
        </p:txBody>
      </p:sp>
      <p:sp>
        <p:nvSpPr>
          <p:cNvPr id="9303" name="Rectangle 90"/>
          <p:cNvSpPr>
            <a:spLocks noChangeArrowheads="1"/>
          </p:cNvSpPr>
          <p:nvPr/>
        </p:nvSpPr>
        <p:spPr bwMode="auto">
          <a:xfrm>
            <a:off x="1479550" y="4021138"/>
            <a:ext cx="47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0">
                <a:solidFill>
                  <a:srgbClr val="000000"/>
                </a:solidFill>
                <a:latin typeface="Symbol" pitchFamily="18" charset="2"/>
              </a:rPr>
              <a:t>.</a:t>
            </a:r>
            <a:endParaRPr lang="de-DE"/>
          </a:p>
        </p:txBody>
      </p:sp>
      <p:sp>
        <p:nvSpPr>
          <p:cNvPr id="9304" name="Rectangle 91"/>
          <p:cNvSpPr>
            <a:spLocks noChangeArrowheads="1"/>
          </p:cNvSpPr>
          <p:nvPr/>
        </p:nvSpPr>
        <p:spPr bwMode="auto">
          <a:xfrm>
            <a:off x="1530350" y="4098925"/>
            <a:ext cx="21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0">
                <a:solidFill>
                  <a:srgbClr val="000000"/>
                </a:solidFill>
                <a:latin typeface="Arial" pitchFamily="34" charset="0"/>
              </a:rPr>
              <a:t>10</a:t>
            </a:r>
            <a:endParaRPr lang="de-DE"/>
          </a:p>
        </p:txBody>
      </p:sp>
      <p:sp>
        <p:nvSpPr>
          <p:cNvPr id="9305" name="Rectangle 92"/>
          <p:cNvSpPr>
            <a:spLocks noChangeArrowheads="1"/>
          </p:cNvSpPr>
          <p:nvPr/>
        </p:nvSpPr>
        <p:spPr bwMode="auto">
          <a:xfrm>
            <a:off x="1774825" y="401002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300" b="0">
                <a:solidFill>
                  <a:srgbClr val="000000"/>
                </a:solidFill>
                <a:latin typeface="Arial" pitchFamily="34" charset="0"/>
              </a:rPr>
              <a:t>6</a:t>
            </a:r>
            <a:endParaRPr lang="de-DE"/>
          </a:p>
        </p:txBody>
      </p:sp>
      <p:sp>
        <p:nvSpPr>
          <p:cNvPr id="9306" name="Rectangle 93"/>
          <p:cNvSpPr>
            <a:spLocks noChangeArrowheads="1"/>
          </p:cNvSpPr>
          <p:nvPr/>
        </p:nvSpPr>
        <p:spPr bwMode="auto">
          <a:xfrm>
            <a:off x="2098675" y="4187825"/>
            <a:ext cx="6245225" cy="19065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307" name="Freeform 94"/>
          <p:cNvSpPr>
            <a:spLocks/>
          </p:cNvSpPr>
          <p:nvPr/>
        </p:nvSpPr>
        <p:spPr bwMode="auto">
          <a:xfrm>
            <a:off x="2108200" y="4187825"/>
            <a:ext cx="6246813" cy="1906588"/>
          </a:xfrm>
          <a:custGeom>
            <a:avLst/>
            <a:gdLst>
              <a:gd name="T0" fmla="*/ 81127 w 616"/>
              <a:gd name="T1" fmla="*/ 785585 h 216"/>
              <a:gd name="T2" fmla="*/ 172396 w 616"/>
              <a:gd name="T3" fmla="*/ 609049 h 216"/>
              <a:gd name="T4" fmla="*/ 273805 w 616"/>
              <a:gd name="T5" fmla="*/ 450167 h 216"/>
              <a:gd name="T6" fmla="*/ 365073 w 616"/>
              <a:gd name="T7" fmla="*/ 308938 h 216"/>
              <a:gd name="T8" fmla="*/ 456342 w 616"/>
              <a:gd name="T9" fmla="*/ 185363 h 216"/>
              <a:gd name="T10" fmla="*/ 567892 w 616"/>
              <a:gd name="T11" fmla="*/ 79441 h 216"/>
              <a:gd name="T12" fmla="*/ 679442 w 616"/>
              <a:gd name="T13" fmla="*/ 8827 h 216"/>
              <a:gd name="T14" fmla="*/ 821415 w 616"/>
              <a:gd name="T15" fmla="*/ 0 h 216"/>
              <a:gd name="T16" fmla="*/ 943107 w 616"/>
              <a:gd name="T17" fmla="*/ 44134 h 216"/>
              <a:gd name="T18" fmla="*/ 1054657 w 616"/>
              <a:gd name="T19" fmla="*/ 141229 h 216"/>
              <a:gd name="T20" fmla="*/ 1145925 w 616"/>
              <a:gd name="T21" fmla="*/ 255977 h 216"/>
              <a:gd name="T22" fmla="*/ 1247334 w 616"/>
              <a:gd name="T23" fmla="*/ 388379 h 216"/>
              <a:gd name="T24" fmla="*/ 1338603 w 616"/>
              <a:gd name="T25" fmla="*/ 547261 h 216"/>
              <a:gd name="T26" fmla="*/ 1429871 w 616"/>
              <a:gd name="T27" fmla="*/ 714971 h 216"/>
              <a:gd name="T28" fmla="*/ 1521140 w 616"/>
              <a:gd name="T29" fmla="*/ 891506 h 216"/>
              <a:gd name="T30" fmla="*/ 1622549 w 616"/>
              <a:gd name="T31" fmla="*/ 1068042 h 216"/>
              <a:gd name="T32" fmla="*/ 1713817 w 616"/>
              <a:gd name="T33" fmla="*/ 1244578 h 216"/>
              <a:gd name="T34" fmla="*/ 1805086 w 616"/>
              <a:gd name="T35" fmla="*/ 1412287 h 216"/>
              <a:gd name="T36" fmla="*/ 1896354 w 616"/>
              <a:gd name="T37" fmla="*/ 1553516 h 216"/>
              <a:gd name="T38" fmla="*/ 1997763 w 616"/>
              <a:gd name="T39" fmla="*/ 1685918 h 216"/>
              <a:gd name="T40" fmla="*/ 2099173 w 616"/>
              <a:gd name="T41" fmla="*/ 1791840 h 216"/>
              <a:gd name="T42" fmla="*/ 2220864 w 616"/>
              <a:gd name="T43" fmla="*/ 1871281 h 216"/>
              <a:gd name="T44" fmla="*/ 2342555 w 616"/>
              <a:gd name="T45" fmla="*/ 1906588 h 216"/>
              <a:gd name="T46" fmla="*/ 2454105 w 616"/>
              <a:gd name="T47" fmla="*/ 1871281 h 216"/>
              <a:gd name="T48" fmla="*/ 2575796 w 616"/>
              <a:gd name="T49" fmla="*/ 1791840 h 216"/>
              <a:gd name="T50" fmla="*/ 2677206 w 616"/>
              <a:gd name="T51" fmla="*/ 1685918 h 216"/>
              <a:gd name="T52" fmla="*/ 2778615 w 616"/>
              <a:gd name="T53" fmla="*/ 1553516 h 216"/>
              <a:gd name="T54" fmla="*/ 2869883 w 616"/>
              <a:gd name="T55" fmla="*/ 1412287 h 216"/>
              <a:gd name="T56" fmla="*/ 2961152 w 616"/>
              <a:gd name="T57" fmla="*/ 1244578 h 216"/>
              <a:gd name="T58" fmla="*/ 3052420 w 616"/>
              <a:gd name="T59" fmla="*/ 1068042 h 216"/>
              <a:gd name="T60" fmla="*/ 3153829 w 616"/>
              <a:gd name="T61" fmla="*/ 891506 h 216"/>
              <a:gd name="T62" fmla="*/ 3245098 w 616"/>
              <a:gd name="T63" fmla="*/ 714971 h 216"/>
              <a:gd name="T64" fmla="*/ 3336366 w 616"/>
              <a:gd name="T65" fmla="*/ 547261 h 216"/>
              <a:gd name="T66" fmla="*/ 3427634 w 616"/>
              <a:gd name="T67" fmla="*/ 388379 h 216"/>
              <a:gd name="T68" fmla="*/ 3529044 w 616"/>
              <a:gd name="T69" fmla="*/ 255977 h 216"/>
              <a:gd name="T70" fmla="*/ 3620312 w 616"/>
              <a:gd name="T71" fmla="*/ 141229 h 216"/>
              <a:gd name="T72" fmla="*/ 3731862 w 616"/>
              <a:gd name="T73" fmla="*/ 44134 h 216"/>
              <a:gd name="T74" fmla="*/ 3853553 w 616"/>
              <a:gd name="T75" fmla="*/ 0 h 216"/>
              <a:gd name="T76" fmla="*/ 3995526 w 616"/>
              <a:gd name="T77" fmla="*/ 8827 h 216"/>
              <a:gd name="T78" fmla="*/ 4107077 w 616"/>
              <a:gd name="T79" fmla="*/ 79441 h 216"/>
              <a:gd name="T80" fmla="*/ 4218627 w 616"/>
              <a:gd name="T81" fmla="*/ 185363 h 216"/>
              <a:gd name="T82" fmla="*/ 4309895 w 616"/>
              <a:gd name="T83" fmla="*/ 308938 h 216"/>
              <a:gd name="T84" fmla="*/ 4401164 w 616"/>
              <a:gd name="T85" fmla="*/ 450167 h 216"/>
              <a:gd name="T86" fmla="*/ 4502573 w 616"/>
              <a:gd name="T87" fmla="*/ 609049 h 216"/>
              <a:gd name="T88" fmla="*/ 4593841 w 616"/>
              <a:gd name="T89" fmla="*/ 785585 h 216"/>
              <a:gd name="T90" fmla="*/ 4685110 w 616"/>
              <a:gd name="T91" fmla="*/ 962121 h 216"/>
              <a:gd name="T92" fmla="*/ 4776378 w 616"/>
              <a:gd name="T93" fmla="*/ 1138657 h 216"/>
              <a:gd name="T94" fmla="*/ 4877787 w 616"/>
              <a:gd name="T95" fmla="*/ 1315193 h 216"/>
              <a:gd name="T96" fmla="*/ 4969056 w 616"/>
              <a:gd name="T97" fmla="*/ 1474075 h 216"/>
              <a:gd name="T98" fmla="*/ 5060324 w 616"/>
              <a:gd name="T99" fmla="*/ 1606477 h 216"/>
              <a:gd name="T100" fmla="*/ 5151593 w 616"/>
              <a:gd name="T101" fmla="*/ 1730052 h 216"/>
              <a:gd name="T102" fmla="*/ 5273284 w 616"/>
              <a:gd name="T103" fmla="*/ 1835974 h 216"/>
              <a:gd name="T104" fmla="*/ 5384834 w 616"/>
              <a:gd name="T105" fmla="*/ 1888934 h 216"/>
              <a:gd name="T106" fmla="*/ 5516666 w 616"/>
              <a:gd name="T107" fmla="*/ 1897761 h 216"/>
              <a:gd name="T108" fmla="*/ 5628216 w 616"/>
              <a:gd name="T109" fmla="*/ 1844800 h 216"/>
              <a:gd name="T110" fmla="*/ 5749907 w 616"/>
              <a:gd name="T111" fmla="*/ 1747706 h 216"/>
              <a:gd name="T112" fmla="*/ 5841176 w 616"/>
              <a:gd name="T113" fmla="*/ 1632957 h 216"/>
              <a:gd name="T114" fmla="*/ 5932444 w 616"/>
              <a:gd name="T115" fmla="*/ 1500555 h 216"/>
              <a:gd name="T116" fmla="*/ 6033853 w 616"/>
              <a:gd name="T117" fmla="*/ 1341673 h 216"/>
              <a:gd name="T118" fmla="*/ 6125122 w 616"/>
              <a:gd name="T119" fmla="*/ 1173964 h 216"/>
              <a:gd name="T120" fmla="*/ 6216390 w 616"/>
              <a:gd name="T121" fmla="*/ 997428 h 2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6" h="216">
                <a:moveTo>
                  <a:pt x="0" y="107"/>
                </a:moveTo>
                <a:lnTo>
                  <a:pt x="0" y="106"/>
                </a:lnTo>
                <a:lnTo>
                  <a:pt x="1" y="105"/>
                </a:lnTo>
                <a:lnTo>
                  <a:pt x="1" y="103"/>
                </a:lnTo>
                <a:lnTo>
                  <a:pt x="2" y="102"/>
                </a:lnTo>
                <a:lnTo>
                  <a:pt x="3" y="101"/>
                </a:lnTo>
                <a:lnTo>
                  <a:pt x="3" y="99"/>
                </a:lnTo>
                <a:lnTo>
                  <a:pt x="4" y="98"/>
                </a:lnTo>
                <a:lnTo>
                  <a:pt x="4" y="97"/>
                </a:lnTo>
                <a:lnTo>
                  <a:pt x="5" y="95"/>
                </a:lnTo>
                <a:lnTo>
                  <a:pt x="6" y="94"/>
                </a:lnTo>
                <a:lnTo>
                  <a:pt x="6" y="93"/>
                </a:lnTo>
                <a:lnTo>
                  <a:pt x="7" y="91"/>
                </a:lnTo>
                <a:lnTo>
                  <a:pt x="8" y="90"/>
                </a:lnTo>
                <a:lnTo>
                  <a:pt x="8" y="89"/>
                </a:lnTo>
                <a:lnTo>
                  <a:pt x="9" y="87"/>
                </a:lnTo>
                <a:lnTo>
                  <a:pt x="9" y="86"/>
                </a:lnTo>
                <a:lnTo>
                  <a:pt x="10" y="85"/>
                </a:lnTo>
                <a:lnTo>
                  <a:pt x="11" y="83"/>
                </a:lnTo>
                <a:lnTo>
                  <a:pt x="11" y="82"/>
                </a:lnTo>
                <a:lnTo>
                  <a:pt x="12" y="81"/>
                </a:lnTo>
                <a:lnTo>
                  <a:pt x="12" y="79"/>
                </a:lnTo>
                <a:lnTo>
                  <a:pt x="13" y="78"/>
                </a:lnTo>
                <a:lnTo>
                  <a:pt x="14" y="77"/>
                </a:lnTo>
                <a:lnTo>
                  <a:pt x="14" y="75"/>
                </a:lnTo>
                <a:lnTo>
                  <a:pt x="15" y="74"/>
                </a:lnTo>
                <a:lnTo>
                  <a:pt x="16" y="73"/>
                </a:lnTo>
                <a:lnTo>
                  <a:pt x="16" y="72"/>
                </a:lnTo>
                <a:lnTo>
                  <a:pt x="17" y="70"/>
                </a:lnTo>
                <a:lnTo>
                  <a:pt x="17" y="69"/>
                </a:lnTo>
                <a:lnTo>
                  <a:pt x="18" y="68"/>
                </a:lnTo>
                <a:lnTo>
                  <a:pt x="19" y="66"/>
                </a:lnTo>
                <a:lnTo>
                  <a:pt x="19" y="65"/>
                </a:lnTo>
                <a:lnTo>
                  <a:pt x="20" y="64"/>
                </a:lnTo>
                <a:lnTo>
                  <a:pt x="20" y="63"/>
                </a:lnTo>
                <a:lnTo>
                  <a:pt x="21" y="62"/>
                </a:lnTo>
                <a:lnTo>
                  <a:pt x="22" y="60"/>
                </a:lnTo>
                <a:lnTo>
                  <a:pt x="22" y="59"/>
                </a:lnTo>
                <a:lnTo>
                  <a:pt x="23" y="58"/>
                </a:lnTo>
                <a:lnTo>
                  <a:pt x="24" y="57"/>
                </a:lnTo>
                <a:lnTo>
                  <a:pt x="24" y="55"/>
                </a:lnTo>
                <a:lnTo>
                  <a:pt x="25" y="54"/>
                </a:lnTo>
                <a:lnTo>
                  <a:pt x="25" y="53"/>
                </a:lnTo>
                <a:lnTo>
                  <a:pt x="26" y="52"/>
                </a:lnTo>
                <a:lnTo>
                  <a:pt x="27" y="51"/>
                </a:lnTo>
                <a:lnTo>
                  <a:pt x="27" y="50"/>
                </a:lnTo>
                <a:lnTo>
                  <a:pt x="28" y="48"/>
                </a:lnTo>
                <a:lnTo>
                  <a:pt x="28" y="47"/>
                </a:lnTo>
                <a:lnTo>
                  <a:pt x="29" y="46"/>
                </a:lnTo>
                <a:lnTo>
                  <a:pt x="30" y="45"/>
                </a:lnTo>
                <a:lnTo>
                  <a:pt x="30" y="44"/>
                </a:lnTo>
                <a:lnTo>
                  <a:pt x="31" y="43"/>
                </a:lnTo>
                <a:lnTo>
                  <a:pt x="32" y="42"/>
                </a:lnTo>
                <a:lnTo>
                  <a:pt x="32" y="41"/>
                </a:lnTo>
                <a:lnTo>
                  <a:pt x="33" y="40"/>
                </a:lnTo>
                <a:lnTo>
                  <a:pt x="33" y="39"/>
                </a:lnTo>
                <a:lnTo>
                  <a:pt x="34" y="38"/>
                </a:lnTo>
                <a:lnTo>
                  <a:pt x="35" y="37"/>
                </a:lnTo>
                <a:lnTo>
                  <a:pt x="35" y="36"/>
                </a:lnTo>
                <a:lnTo>
                  <a:pt x="36" y="35"/>
                </a:lnTo>
                <a:lnTo>
                  <a:pt x="36" y="34"/>
                </a:lnTo>
                <a:lnTo>
                  <a:pt x="37" y="33"/>
                </a:lnTo>
                <a:lnTo>
                  <a:pt x="38" y="32"/>
                </a:lnTo>
                <a:lnTo>
                  <a:pt x="38" y="31"/>
                </a:lnTo>
                <a:lnTo>
                  <a:pt x="39" y="30"/>
                </a:lnTo>
                <a:lnTo>
                  <a:pt x="40" y="29"/>
                </a:lnTo>
                <a:lnTo>
                  <a:pt x="40" y="28"/>
                </a:lnTo>
                <a:lnTo>
                  <a:pt x="41" y="27"/>
                </a:lnTo>
                <a:lnTo>
                  <a:pt x="41" y="26"/>
                </a:lnTo>
                <a:lnTo>
                  <a:pt x="42" y="25"/>
                </a:lnTo>
                <a:lnTo>
                  <a:pt x="43" y="24"/>
                </a:lnTo>
                <a:lnTo>
                  <a:pt x="43" y="23"/>
                </a:lnTo>
                <a:lnTo>
                  <a:pt x="44" y="23"/>
                </a:lnTo>
                <a:lnTo>
                  <a:pt x="44" y="22"/>
                </a:lnTo>
                <a:lnTo>
                  <a:pt x="45" y="21"/>
                </a:lnTo>
                <a:lnTo>
                  <a:pt x="46" y="20"/>
                </a:lnTo>
                <a:lnTo>
                  <a:pt x="46" y="19"/>
                </a:lnTo>
                <a:lnTo>
                  <a:pt x="47" y="19"/>
                </a:lnTo>
                <a:lnTo>
                  <a:pt x="48" y="18"/>
                </a:lnTo>
                <a:lnTo>
                  <a:pt x="48" y="17"/>
                </a:lnTo>
                <a:lnTo>
                  <a:pt x="49" y="16"/>
                </a:lnTo>
                <a:lnTo>
                  <a:pt x="50" y="15"/>
                </a:lnTo>
                <a:lnTo>
                  <a:pt x="51" y="14"/>
                </a:lnTo>
                <a:lnTo>
                  <a:pt x="52" y="13"/>
                </a:lnTo>
                <a:lnTo>
                  <a:pt x="52" y="12"/>
                </a:lnTo>
                <a:lnTo>
                  <a:pt x="53" y="12"/>
                </a:lnTo>
                <a:lnTo>
                  <a:pt x="54" y="11"/>
                </a:lnTo>
                <a:lnTo>
                  <a:pt x="54" y="10"/>
                </a:lnTo>
                <a:lnTo>
                  <a:pt x="55" y="10"/>
                </a:lnTo>
                <a:lnTo>
                  <a:pt x="56" y="9"/>
                </a:lnTo>
                <a:lnTo>
                  <a:pt x="57" y="8"/>
                </a:lnTo>
                <a:lnTo>
                  <a:pt x="58" y="7"/>
                </a:lnTo>
                <a:lnTo>
                  <a:pt x="59" y="7"/>
                </a:lnTo>
                <a:lnTo>
                  <a:pt x="59" y="6"/>
                </a:lnTo>
                <a:lnTo>
                  <a:pt x="60" y="6"/>
                </a:lnTo>
                <a:lnTo>
                  <a:pt x="60" y="5"/>
                </a:lnTo>
                <a:lnTo>
                  <a:pt x="61" y="5"/>
                </a:lnTo>
                <a:lnTo>
                  <a:pt x="62" y="4"/>
                </a:lnTo>
                <a:lnTo>
                  <a:pt x="63" y="4"/>
                </a:lnTo>
                <a:lnTo>
                  <a:pt x="64" y="3"/>
                </a:lnTo>
                <a:lnTo>
                  <a:pt x="65" y="3"/>
                </a:lnTo>
                <a:lnTo>
                  <a:pt x="65" y="2"/>
                </a:lnTo>
                <a:lnTo>
                  <a:pt x="66" y="2"/>
                </a:lnTo>
                <a:lnTo>
                  <a:pt x="67" y="2"/>
                </a:lnTo>
                <a:lnTo>
                  <a:pt x="67" y="1"/>
                </a:lnTo>
                <a:lnTo>
                  <a:pt x="68" y="1"/>
                </a:lnTo>
                <a:lnTo>
                  <a:pt x="69" y="1"/>
                </a:lnTo>
                <a:lnTo>
                  <a:pt x="70" y="1"/>
                </a:lnTo>
                <a:lnTo>
                  <a:pt x="70" y="0"/>
                </a:lnTo>
                <a:lnTo>
                  <a:pt x="71" y="0"/>
                </a:lnTo>
                <a:lnTo>
                  <a:pt x="72" y="0"/>
                </a:lnTo>
                <a:lnTo>
                  <a:pt x="73" y="0"/>
                </a:lnTo>
                <a:lnTo>
                  <a:pt x="74" y="0"/>
                </a:lnTo>
                <a:lnTo>
                  <a:pt x="75" y="0"/>
                </a:lnTo>
                <a:lnTo>
                  <a:pt x="76" y="0"/>
                </a:lnTo>
                <a:lnTo>
                  <a:pt x="77" y="0"/>
                </a:lnTo>
                <a:lnTo>
                  <a:pt x="78" y="0"/>
                </a:lnTo>
                <a:lnTo>
                  <a:pt x="79" y="0"/>
                </a:lnTo>
                <a:lnTo>
                  <a:pt x="80" y="0"/>
                </a:lnTo>
                <a:lnTo>
                  <a:pt x="81" y="0"/>
                </a:lnTo>
                <a:lnTo>
                  <a:pt x="82" y="0"/>
                </a:lnTo>
                <a:lnTo>
                  <a:pt x="83" y="0"/>
                </a:lnTo>
                <a:lnTo>
                  <a:pt x="83" y="1"/>
                </a:lnTo>
                <a:lnTo>
                  <a:pt x="84" y="1"/>
                </a:lnTo>
                <a:lnTo>
                  <a:pt x="85" y="1"/>
                </a:lnTo>
                <a:lnTo>
                  <a:pt x="86" y="1"/>
                </a:lnTo>
                <a:lnTo>
                  <a:pt x="86" y="2"/>
                </a:lnTo>
                <a:lnTo>
                  <a:pt x="87" y="2"/>
                </a:lnTo>
                <a:lnTo>
                  <a:pt x="88" y="2"/>
                </a:lnTo>
                <a:lnTo>
                  <a:pt x="88" y="3"/>
                </a:lnTo>
                <a:lnTo>
                  <a:pt x="89" y="3"/>
                </a:lnTo>
                <a:lnTo>
                  <a:pt x="90" y="4"/>
                </a:lnTo>
                <a:lnTo>
                  <a:pt x="91" y="4"/>
                </a:lnTo>
                <a:lnTo>
                  <a:pt x="92" y="5"/>
                </a:lnTo>
                <a:lnTo>
                  <a:pt x="93" y="5"/>
                </a:lnTo>
                <a:lnTo>
                  <a:pt x="93" y="6"/>
                </a:lnTo>
                <a:lnTo>
                  <a:pt x="94" y="6"/>
                </a:lnTo>
                <a:lnTo>
                  <a:pt x="94" y="7"/>
                </a:lnTo>
                <a:lnTo>
                  <a:pt x="95" y="7"/>
                </a:lnTo>
                <a:lnTo>
                  <a:pt x="96" y="8"/>
                </a:lnTo>
                <a:lnTo>
                  <a:pt x="97" y="9"/>
                </a:lnTo>
                <a:lnTo>
                  <a:pt x="98" y="10"/>
                </a:lnTo>
                <a:lnTo>
                  <a:pt x="99" y="10"/>
                </a:lnTo>
                <a:lnTo>
                  <a:pt x="99" y="11"/>
                </a:lnTo>
                <a:lnTo>
                  <a:pt x="100" y="12"/>
                </a:lnTo>
                <a:lnTo>
                  <a:pt x="101" y="12"/>
                </a:lnTo>
                <a:lnTo>
                  <a:pt x="101" y="13"/>
                </a:lnTo>
                <a:lnTo>
                  <a:pt x="102" y="14"/>
                </a:lnTo>
                <a:lnTo>
                  <a:pt x="103" y="15"/>
                </a:lnTo>
                <a:lnTo>
                  <a:pt x="104" y="16"/>
                </a:lnTo>
                <a:lnTo>
                  <a:pt x="105" y="17"/>
                </a:lnTo>
                <a:lnTo>
                  <a:pt x="105" y="18"/>
                </a:lnTo>
                <a:lnTo>
                  <a:pt x="106" y="19"/>
                </a:lnTo>
                <a:lnTo>
                  <a:pt x="107" y="19"/>
                </a:lnTo>
                <a:lnTo>
                  <a:pt x="107" y="20"/>
                </a:lnTo>
                <a:lnTo>
                  <a:pt x="108" y="21"/>
                </a:lnTo>
                <a:lnTo>
                  <a:pt x="109" y="22"/>
                </a:lnTo>
                <a:lnTo>
                  <a:pt x="109" y="23"/>
                </a:lnTo>
                <a:lnTo>
                  <a:pt x="110" y="23"/>
                </a:lnTo>
                <a:lnTo>
                  <a:pt x="110" y="24"/>
                </a:lnTo>
                <a:lnTo>
                  <a:pt x="111" y="25"/>
                </a:lnTo>
                <a:lnTo>
                  <a:pt x="112" y="26"/>
                </a:lnTo>
                <a:lnTo>
                  <a:pt x="112" y="27"/>
                </a:lnTo>
                <a:lnTo>
                  <a:pt x="113" y="28"/>
                </a:lnTo>
                <a:lnTo>
                  <a:pt x="113" y="29"/>
                </a:lnTo>
                <a:lnTo>
                  <a:pt x="114" y="30"/>
                </a:lnTo>
                <a:lnTo>
                  <a:pt x="115" y="31"/>
                </a:lnTo>
                <a:lnTo>
                  <a:pt x="115" y="32"/>
                </a:lnTo>
                <a:lnTo>
                  <a:pt x="116" y="33"/>
                </a:lnTo>
                <a:lnTo>
                  <a:pt x="117" y="34"/>
                </a:lnTo>
                <a:lnTo>
                  <a:pt x="117" y="35"/>
                </a:lnTo>
                <a:lnTo>
                  <a:pt x="118" y="36"/>
                </a:lnTo>
                <a:lnTo>
                  <a:pt x="118" y="37"/>
                </a:lnTo>
                <a:lnTo>
                  <a:pt x="119" y="38"/>
                </a:lnTo>
                <a:lnTo>
                  <a:pt x="120" y="39"/>
                </a:lnTo>
                <a:lnTo>
                  <a:pt x="120" y="40"/>
                </a:lnTo>
                <a:lnTo>
                  <a:pt x="121" y="41"/>
                </a:lnTo>
                <a:lnTo>
                  <a:pt x="121" y="42"/>
                </a:lnTo>
                <a:lnTo>
                  <a:pt x="122" y="43"/>
                </a:lnTo>
                <a:lnTo>
                  <a:pt x="123" y="44"/>
                </a:lnTo>
                <a:lnTo>
                  <a:pt x="123" y="45"/>
                </a:lnTo>
                <a:lnTo>
                  <a:pt x="124" y="46"/>
                </a:lnTo>
                <a:lnTo>
                  <a:pt x="125" y="47"/>
                </a:lnTo>
                <a:lnTo>
                  <a:pt x="125" y="48"/>
                </a:lnTo>
                <a:lnTo>
                  <a:pt x="126" y="50"/>
                </a:lnTo>
                <a:lnTo>
                  <a:pt x="126" y="51"/>
                </a:lnTo>
                <a:lnTo>
                  <a:pt x="127" y="52"/>
                </a:lnTo>
                <a:lnTo>
                  <a:pt x="128" y="53"/>
                </a:lnTo>
                <a:lnTo>
                  <a:pt x="128" y="54"/>
                </a:lnTo>
                <a:lnTo>
                  <a:pt x="129" y="55"/>
                </a:lnTo>
                <a:lnTo>
                  <a:pt x="129" y="57"/>
                </a:lnTo>
                <a:lnTo>
                  <a:pt x="130" y="58"/>
                </a:lnTo>
                <a:lnTo>
                  <a:pt x="131" y="59"/>
                </a:lnTo>
                <a:lnTo>
                  <a:pt x="131" y="60"/>
                </a:lnTo>
                <a:lnTo>
                  <a:pt x="132" y="62"/>
                </a:lnTo>
                <a:lnTo>
                  <a:pt x="133" y="63"/>
                </a:lnTo>
                <a:lnTo>
                  <a:pt x="133" y="64"/>
                </a:lnTo>
                <a:lnTo>
                  <a:pt x="134" y="65"/>
                </a:lnTo>
                <a:lnTo>
                  <a:pt x="134" y="66"/>
                </a:lnTo>
                <a:lnTo>
                  <a:pt x="135" y="68"/>
                </a:lnTo>
                <a:lnTo>
                  <a:pt x="136" y="69"/>
                </a:lnTo>
                <a:lnTo>
                  <a:pt x="136" y="70"/>
                </a:lnTo>
                <a:lnTo>
                  <a:pt x="137" y="72"/>
                </a:lnTo>
                <a:lnTo>
                  <a:pt x="137" y="73"/>
                </a:lnTo>
                <a:lnTo>
                  <a:pt x="138" y="74"/>
                </a:lnTo>
                <a:lnTo>
                  <a:pt x="139" y="75"/>
                </a:lnTo>
                <a:lnTo>
                  <a:pt x="139" y="77"/>
                </a:lnTo>
                <a:lnTo>
                  <a:pt x="140" y="78"/>
                </a:lnTo>
                <a:lnTo>
                  <a:pt x="141" y="79"/>
                </a:lnTo>
                <a:lnTo>
                  <a:pt x="141" y="81"/>
                </a:lnTo>
                <a:lnTo>
                  <a:pt x="142" y="82"/>
                </a:lnTo>
                <a:lnTo>
                  <a:pt x="142" y="83"/>
                </a:lnTo>
                <a:lnTo>
                  <a:pt x="143" y="85"/>
                </a:lnTo>
                <a:lnTo>
                  <a:pt x="144" y="86"/>
                </a:lnTo>
                <a:lnTo>
                  <a:pt x="144" y="87"/>
                </a:lnTo>
                <a:lnTo>
                  <a:pt x="145" y="89"/>
                </a:lnTo>
                <a:lnTo>
                  <a:pt x="145" y="90"/>
                </a:lnTo>
                <a:lnTo>
                  <a:pt x="146" y="91"/>
                </a:lnTo>
                <a:lnTo>
                  <a:pt x="147" y="93"/>
                </a:lnTo>
                <a:lnTo>
                  <a:pt x="147" y="94"/>
                </a:lnTo>
                <a:lnTo>
                  <a:pt x="148" y="95"/>
                </a:lnTo>
                <a:lnTo>
                  <a:pt x="149" y="97"/>
                </a:lnTo>
                <a:lnTo>
                  <a:pt x="149" y="98"/>
                </a:lnTo>
                <a:lnTo>
                  <a:pt x="150" y="99"/>
                </a:lnTo>
                <a:lnTo>
                  <a:pt x="150" y="101"/>
                </a:lnTo>
                <a:lnTo>
                  <a:pt x="151" y="102"/>
                </a:lnTo>
                <a:lnTo>
                  <a:pt x="152" y="103"/>
                </a:lnTo>
                <a:lnTo>
                  <a:pt x="152" y="105"/>
                </a:lnTo>
                <a:lnTo>
                  <a:pt x="153" y="106"/>
                </a:lnTo>
                <a:lnTo>
                  <a:pt x="154" y="108"/>
                </a:lnTo>
                <a:lnTo>
                  <a:pt x="154" y="109"/>
                </a:lnTo>
                <a:lnTo>
                  <a:pt x="155" y="110"/>
                </a:lnTo>
                <a:lnTo>
                  <a:pt x="155" y="112"/>
                </a:lnTo>
                <a:lnTo>
                  <a:pt x="156" y="113"/>
                </a:lnTo>
                <a:lnTo>
                  <a:pt x="157" y="114"/>
                </a:lnTo>
                <a:lnTo>
                  <a:pt x="157" y="116"/>
                </a:lnTo>
                <a:lnTo>
                  <a:pt x="158" y="117"/>
                </a:lnTo>
                <a:lnTo>
                  <a:pt x="158" y="118"/>
                </a:lnTo>
                <a:lnTo>
                  <a:pt x="159" y="120"/>
                </a:lnTo>
                <a:lnTo>
                  <a:pt x="160" y="121"/>
                </a:lnTo>
                <a:lnTo>
                  <a:pt x="160" y="122"/>
                </a:lnTo>
                <a:lnTo>
                  <a:pt x="161" y="124"/>
                </a:lnTo>
                <a:lnTo>
                  <a:pt x="162" y="125"/>
                </a:lnTo>
                <a:lnTo>
                  <a:pt x="162" y="126"/>
                </a:lnTo>
                <a:lnTo>
                  <a:pt x="163" y="128"/>
                </a:lnTo>
                <a:lnTo>
                  <a:pt x="163" y="129"/>
                </a:lnTo>
                <a:lnTo>
                  <a:pt x="164" y="130"/>
                </a:lnTo>
                <a:lnTo>
                  <a:pt x="165" y="132"/>
                </a:lnTo>
                <a:lnTo>
                  <a:pt x="165" y="133"/>
                </a:lnTo>
                <a:lnTo>
                  <a:pt x="166" y="134"/>
                </a:lnTo>
                <a:lnTo>
                  <a:pt x="166" y="136"/>
                </a:lnTo>
                <a:lnTo>
                  <a:pt x="167" y="137"/>
                </a:lnTo>
                <a:lnTo>
                  <a:pt x="168" y="138"/>
                </a:lnTo>
                <a:lnTo>
                  <a:pt x="168" y="140"/>
                </a:lnTo>
                <a:lnTo>
                  <a:pt x="169" y="141"/>
                </a:lnTo>
                <a:lnTo>
                  <a:pt x="170" y="142"/>
                </a:lnTo>
                <a:lnTo>
                  <a:pt x="170" y="143"/>
                </a:lnTo>
                <a:lnTo>
                  <a:pt x="171" y="145"/>
                </a:lnTo>
                <a:lnTo>
                  <a:pt x="171" y="146"/>
                </a:lnTo>
                <a:lnTo>
                  <a:pt x="172" y="147"/>
                </a:lnTo>
                <a:lnTo>
                  <a:pt x="173" y="149"/>
                </a:lnTo>
                <a:lnTo>
                  <a:pt x="173" y="150"/>
                </a:lnTo>
                <a:lnTo>
                  <a:pt x="174" y="151"/>
                </a:lnTo>
                <a:lnTo>
                  <a:pt x="174" y="152"/>
                </a:lnTo>
                <a:lnTo>
                  <a:pt x="175" y="153"/>
                </a:lnTo>
                <a:lnTo>
                  <a:pt x="176" y="155"/>
                </a:lnTo>
                <a:lnTo>
                  <a:pt x="176" y="156"/>
                </a:lnTo>
                <a:lnTo>
                  <a:pt x="177" y="157"/>
                </a:lnTo>
                <a:lnTo>
                  <a:pt x="178" y="158"/>
                </a:lnTo>
                <a:lnTo>
                  <a:pt x="178" y="160"/>
                </a:lnTo>
                <a:lnTo>
                  <a:pt x="179" y="161"/>
                </a:lnTo>
                <a:lnTo>
                  <a:pt x="179" y="162"/>
                </a:lnTo>
                <a:lnTo>
                  <a:pt x="180" y="163"/>
                </a:lnTo>
                <a:lnTo>
                  <a:pt x="181" y="164"/>
                </a:lnTo>
                <a:lnTo>
                  <a:pt x="181" y="165"/>
                </a:lnTo>
                <a:lnTo>
                  <a:pt x="182" y="167"/>
                </a:lnTo>
                <a:lnTo>
                  <a:pt x="182" y="168"/>
                </a:lnTo>
                <a:lnTo>
                  <a:pt x="183" y="169"/>
                </a:lnTo>
                <a:lnTo>
                  <a:pt x="184" y="170"/>
                </a:lnTo>
                <a:lnTo>
                  <a:pt x="184" y="171"/>
                </a:lnTo>
                <a:lnTo>
                  <a:pt x="185" y="172"/>
                </a:lnTo>
                <a:lnTo>
                  <a:pt x="186" y="173"/>
                </a:lnTo>
                <a:lnTo>
                  <a:pt x="186" y="174"/>
                </a:lnTo>
                <a:lnTo>
                  <a:pt x="187" y="175"/>
                </a:lnTo>
                <a:lnTo>
                  <a:pt x="187" y="176"/>
                </a:lnTo>
                <a:lnTo>
                  <a:pt x="188" y="177"/>
                </a:lnTo>
                <a:lnTo>
                  <a:pt x="189" y="178"/>
                </a:lnTo>
                <a:lnTo>
                  <a:pt x="189" y="179"/>
                </a:lnTo>
                <a:lnTo>
                  <a:pt x="190" y="180"/>
                </a:lnTo>
                <a:lnTo>
                  <a:pt x="190" y="181"/>
                </a:lnTo>
                <a:lnTo>
                  <a:pt x="191" y="182"/>
                </a:lnTo>
                <a:lnTo>
                  <a:pt x="192" y="183"/>
                </a:lnTo>
                <a:lnTo>
                  <a:pt x="192" y="184"/>
                </a:lnTo>
                <a:lnTo>
                  <a:pt x="193" y="185"/>
                </a:lnTo>
                <a:lnTo>
                  <a:pt x="194" y="186"/>
                </a:lnTo>
                <a:lnTo>
                  <a:pt x="194" y="187"/>
                </a:lnTo>
                <a:lnTo>
                  <a:pt x="195" y="188"/>
                </a:lnTo>
                <a:lnTo>
                  <a:pt x="195" y="189"/>
                </a:lnTo>
                <a:lnTo>
                  <a:pt x="196" y="190"/>
                </a:lnTo>
                <a:lnTo>
                  <a:pt x="197" y="191"/>
                </a:lnTo>
                <a:lnTo>
                  <a:pt x="197" y="192"/>
                </a:lnTo>
                <a:lnTo>
                  <a:pt x="198" y="192"/>
                </a:lnTo>
                <a:lnTo>
                  <a:pt x="198" y="193"/>
                </a:lnTo>
                <a:lnTo>
                  <a:pt x="199" y="194"/>
                </a:lnTo>
                <a:lnTo>
                  <a:pt x="200" y="195"/>
                </a:lnTo>
                <a:lnTo>
                  <a:pt x="200" y="196"/>
                </a:lnTo>
                <a:lnTo>
                  <a:pt x="201" y="196"/>
                </a:lnTo>
                <a:lnTo>
                  <a:pt x="202" y="197"/>
                </a:lnTo>
                <a:lnTo>
                  <a:pt x="202" y="198"/>
                </a:lnTo>
                <a:lnTo>
                  <a:pt x="203" y="199"/>
                </a:lnTo>
                <a:lnTo>
                  <a:pt x="204" y="200"/>
                </a:lnTo>
                <a:lnTo>
                  <a:pt x="205" y="201"/>
                </a:lnTo>
                <a:lnTo>
                  <a:pt x="206" y="202"/>
                </a:lnTo>
                <a:lnTo>
                  <a:pt x="206" y="203"/>
                </a:lnTo>
                <a:lnTo>
                  <a:pt x="207" y="203"/>
                </a:lnTo>
                <a:lnTo>
                  <a:pt x="208" y="204"/>
                </a:lnTo>
                <a:lnTo>
                  <a:pt x="208" y="205"/>
                </a:lnTo>
                <a:lnTo>
                  <a:pt x="209" y="205"/>
                </a:lnTo>
                <a:lnTo>
                  <a:pt x="210" y="206"/>
                </a:lnTo>
                <a:lnTo>
                  <a:pt x="211" y="207"/>
                </a:lnTo>
                <a:lnTo>
                  <a:pt x="212" y="208"/>
                </a:lnTo>
                <a:lnTo>
                  <a:pt x="213" y="208"/>
                </a:lnTo>
                <a:lnTo>
                  <a:pt x="213" y="209"/>
                </a:lnTo>
                <a:lnTo>
                  <a:pt x="214" y="209"/>
                </a:lnTo>
                <a:lnTo>
                  <a:pt x="214" y="210"/>
                </a:lnTo>
                <a:lnTo>
                  <a:pt x="215" y="210"/>
                </a:lnTo>
                <a:lnTo>
                  <a:pt x="216" y="211"/>
                </a:lnTo>
                <a:lnTo>
                  <a:pt x="217" y="211"/>
                </a:lnTo>
                <a:lnTo>
                  <a:pt x="218" y="212"/>
                </a:lnTo>
                <a:lnTo>
                  <a:pt x="219" y="212"/>
                </a:lnTo>
                <a:lnTo>
                  <a:pt x="219" y="213"/>
                </a:lnTo>
                <a:lnTo>
                  <a:pt x="220" y="213"/>
                </a:lnTo>
                <a:lnTo>
                  <a:pt x="221" y="213"/>
                </a:lnTo>
                <a:lnTo>
                  <a:pt x="221" y="214"/>
                </a:lnTo>
                <a:lnTo>
                  <a:pt x="222" y="214"/>
                </a:lnTo>
                <a:lnTo>
                  <a:pt x="223" y="214"/>
                </a:lnTo>
                <a:lnTo>
                  <a:pt x="224" y="214"/>
                </a:lnTo>
                <a:lnTo>
                  <a:pt x="224" y="215"/>
                </a:lnTo>
                <a:lnTo>
                  <a:pt x="225" y="215"/>
                </a:lnTo>
                <a:lnTo>
                  <a:pt x="226" y="215"/>
                </a:lnTo>
                <a:lnTo>
                  <a:pt x="227" y="215"/>
                </a:lnTo>
                <a:lnTo>
                  <a:pt x="228" y="215"/>
                </a:lnTo>
                <a:lnTo>
                  <a:pt x="229" y="215"/>
                </a:lnTo>
                <a:lnTo>
                  <a:pt x="230" y="215"/>
                </a:lnTo>
                <a:lnTo>
                  <a:pt x="231" y="216"/>
                </a:lnTo>
                <a:lnTo>
                  <a:pt x="231" y="215"/>
                </a:lnTo>
                <a:lnTo>
                  <a:pt x="232" y="215"/>
                </a:lnTo>
                <a:lnTo>
                  <a:pt x="233" y="215"/>
                </a:lnTo>
                <a:lnTo>
                  <a:pt x="234" y="215"/>
                </a:lnTo>
                <a:lnTo>
                  <a:pt x="235" y="215"/>
                </a:lnTo>
                <a:lnTo>
                  <a:pt x="236" y="215"/>
                </a:lnTo>
                <a:lnTo>
                  <a:pt x="237" y="215"/>
                </a:lnTo>
                <a:lnTo>
                  <a:pt x="237" y="214"/>
                </a:lnTo>
                <a:lnTo>
                  <a:pt x="238" y="214"/>
                </a:lnTo>
                <a:lnTo>
                  <a:pt x="239" y="214"/>
                </a:lnTo>
                <a:lnTo>
                  <a:pt x="240" y="214"/>
                </a:lnTo>
                <a:lnTo>
                  <a:pt x="240" y="213"/>
                </a:lnTo>
                <a:lnTo>
                  <a:pt x="241" y="213"/>
                </a:lnTo>
                <a:lnTo>
                  <a:pt x="242" y="213"/>
                </a:lnTo>
                <a:lnTo>
                  <a:pt x="242" y="212"/>
                </a:lnTo>
                <a:lnTo>
                  <a:pt x="243" y="212"/>
                </a:lnTo>
                <a:lnTo>
                  <a:pt x="244" y="211"/>
                </a:lnTo>
                <a:lnTo>
                  <a:pt x="245" y="211"/>
                </a:lnTo>
                <a:lnTo>
                  <a:pt x="246" y="210"/>
                </a:lnTo>
                <a:lnTo>
                  <a:pt x="247" y="210"/>
                </a:lnTo>
                <a:lnTo>
                  <a:pt x="247" y="209"/>
                </a:lnTo>
                <a:lnTo>
                  <a:pt x="248" y="209"/>
                </a:lnTo>
                <a:lnTo>
                  <a:pt x="248" y="208"/>
                </a:lnTo>
                <a:lnTo>
                  <a:pt x="249" y="208"/>
                </a:lnTo>
                <a:lnTo>
                  <a:pt x="250" y="207"/>
                </a:lnTo>
                <a:lnTo>
                  <a:pt x="251" y="206"/>
                </a:lnTo>
                <a:lnTo>
                  <a:pt x="252" y="205"/>
                </a:lnTo>
                <a:lnTo>
                  <a:pt x="253" y="205"/>
                </a:lnTo>
                <a:lnTo>
                  <a:pt x="253" y="204"/>
                </a:lnTo>
                <a:lnTo>
                  <a:pt x="254" y="203"/>
                </a:lnTo>
                <a:lnTo>
                  <a:pt x="255" y="203"/>
                </a:lnTo>
                <a:lnTo>
                  <a:pt x="255" y="202"/>
                </a:lnTo>
                <a:lnTo>
                  <a:pt x="256" y="201"/>
                </a:lnTo>
                <a:lnTo>
                  <a:pt x="257" y="200"/>
                </a:lnTo>
                <a:lnTo>
                  <a:pt x="258" y="199"/>
                </a:lnTo>
                <a:lnTo>
                  <a:pt x="259" y="198"/>
                </a:lnTo>
                <a:lnTo>
                  <a:pt x="259" y="197"/>
                </a:lnTo>
                <a:lnTo>
                  <a:pt x="260" y="196"/>
                </a:lnTo>
                <a:lnTo>
                  <a:pt x="261" y="196"/>
                </a:lnTo>
                <a:lnTo>
                  <a:pt x="261" y="195"/>
                </a:lnTo>
                <a:lnTo>
                  <a:pt x="262" y="194"/>
                </a:lnTo>
                <a:lnTo>
                  <a:pt x="263" y="193"/>
                </a:lnTo>
                <a:lnTo>
                  <a:pt x="263" y="192"/>
                </a:lnTo>
                <a:lnTo>
                  <a:pt x="264" y="192"/>
                </a:lnTo>
                <a:lnTo>
                  <a:pt x="264" y="191"/>
                </a:lnTo>
                <a:lnTo>
                  <a:pt x="265" y="190"/>
                </a:lnTo>
                <a:lnTo>
                  <a:pt x="266" y="189"/>
                </a:lnTo>
                <a:lnTo>
                  <a:pt x="266" y="188"/>
                </a:lnTo>
                <a:lnTo>
                  <a:pt x="267" y="187"/>
                </a:lnTo>
                <a:lnTo>
                  <a:pt x="267" y="186"/>
                </a:lnTo>
                <a:lnTo>
                  <a:pt x="268" y="185"/>
                </a:lnTo>
                <a:lnTo>
                  <a:pt x="269" y="184"/>
                </a:lnTo>
                <a:lnTo>
                  <a:pt x="269" y="183"/>
                </a:lnTo>
                <a:lnTo>
                  <a:pt x="270" y="182"/>
                </a:lnTo>
                <a:lnTo>
                  <a:pt x="271" y="181"/>
                </a:lnTo>
                <a:lnTo>
                  <a:pt x="271" y="180"/>
                </a:lnTo>
                <a:lnTo>
                  <a:pt x="272" y="179"/>
                </a:lnTo>
                <a:lnTo>
                  <a:pt x="272" y="178"/>
                </a:lnTo>
                <a:lnTo>
                  <a:pt x="273" y="177"/>
                </a:lnTo>
                <a:lnTo>
                  <a:pt x="274" y="176"/>
                </a:lnTo>
                <a:lnTo>
                  <a:pt x="274" y="175"/>
                </a:lnTo>
                <a:lnTo>
                  <a:pt x="275" y="174"/>
                </a:lnTo>
                <a:lnTo>
                  <a:pt x="275" y="173"/>
                </a:lnTo>
                <a:lnTo>
                  <a:pt x="276" y="172"/>
                </a:lnTo>
                <a:lnTo>
                  <a:pt x="277" y="171"/>
                </a:lnTo>
                <a:lnTo>
                  <a:pt x="277" y="170"/>
                </a:lnTo>
                <a:lnTo>
                  <a:pt x="278" y="169"/>
                </a:lnTo>
                <a:lnTo>
                  <a:pt x="279" y="168"/>
                </a:lnTo>
                <a:lnTo>
                  <a:pt x="279" y="167"/>
                </a:lnTo>
                <a:lnTo>
                  <a:pt x="280" y="165"/>
                </a:lnTo>
                <a:lnTo>
                  <a:pt x="280" y="164"/>
                </a:lnTo>
                <a:lnTo>
                  <a:pt x="281" y="163"/>
                </a:lnTo>
                <a:lnTo>
                  <a:pt x="282" y="162"/>
                </a:lnTo>
                <a:lnTo>
                  <a:pt x="282" y="161"/>
                </a:lnTo>
                <a:lnTo>
                  <a:pt x="283" y="160"/>
                </a:lnTo>
                <a:lnTo>
                  <a:pt x="283" y="158"/>
                </a:lnTo>
                <a:lnTo>
                  <a:pt x="284" y="157"/>
                </a:lnTo>
                <a:lnTo>
                  <a:pt x="285" y="156"/>
                </a:lnTo>
                <a:lnTo>
                  <a:pt x="285" y="155"/>
                </a:lnTo>
                <a:lnTo>
                  <a:pt x="286" y="153"/>
                </a:lnTo>
                <a:lnTo>
                  <a:pt x="287" y="152"/>
                </a:lnTo>
                <a:lnTo>
                  <a:pt x="287" y="151"/>
                </a:lnTo>
                <a:lnTo>
                  <a:pt x="288" y="150"/>
                </a:lnTo>
                <a:lnTo>
                  <a:pt x="288" y="149"/>
                </a:lnTo>
                <a:lnTo>
                  <a:pt x="289" y="147"/>
                </a:lnTo>
                <a:lnTo>
                  <a:pt x="290" y="146"/>
                </a:lnTo>
                <a:lnTo>
                  <a:pt x="290" y="145"/>
                </a:lnTo>
                <a:lnTo>
                  <a:pt x="291" y="143"/>
                </a:lnTo>
                <a:lnTo>
                  <a:pt x="291" y="142"/>
                </a:lnTo>
                <a:lnTo>
                  <a:pt x="292" y="141"/>
                </a:lnTo>
                <a:lnTo>
                  <a:pt x="293" y="140"/>
                </a:lnTo>
                <a:lnTo>
                  <a:pt x="293" y="138"/>
                </a:lnTo>
                <a:lnTo>
                  <a:pt x="294" y="137"/>
                </a:lnTo>
                <a:lnTo>
                  <a:pt x="295" y="136"/>
                </a:lnTo>
                <a:lnTo>
                  <a:pt x="295" y="134"/>
                </a:lnTo>
                <a:lnTo>
                  <a:pt x="296" y="133"/>
                </a:lnTo>
                <a:lnTo>
                  <a:pt x="296" y="132"/>
                </a:lnTo>
                <a:lnTo>
                  <a:pt x="297" y="130"/>
                </a:lnTo>
                <a:lnTo>
                  <a:pt x="298" y="129"/>
                </a:lnTo>
                <a:lnTo>
                  <a:pt x="298" y="128"/>
                </a:lnTo>
                <a:lnTo>
                  <a:pt x="299" y="126"/>
                </a:lnTo>
                <a:lnTo>
                  <a:pt x="299" y="125"/>
                </a:lnTo>
                <a:lnTo>
                  <a:pt x="300" y="124"/>
                </a:lnTo>
                <a:lnTo>
                  <a:pt x="301" y="122"/>
                </a:lnTo>
                <a:lnTo>
                  <a:pt x="301" y="121"/>
                </a:lnTo>
                <a:lnTo>
                  <a:pt x="302" y="120"/>
                </a:lnTo>
                <a:lnTo>
                  <a:pt x="303" y="118"/>
                </a:lnTo>
                <a:lnTo>
                  <a:pt x="303" y="117"/>
                </a:lnTo>
                <a:lnTo>
                  <a:pt x="304" y="116"/>
                </a:lnTo>
                <a:lnTo>
                  <a:pt x="304" y="114"/>
                </a:lnTo>
                <a:lnTo>
                  <a:pt x="305" y="113"/>
                </a:lnTo>
                <a:lnTo>
                  <a:pt x="306" y="112"/>
                </a:lnTo>
                <a:lnTo>
                  <a:pt x="306" y="110"/>
                </a:lnTo>
                <a:lnTo>
                  <a:pt x="307" y="109"/>
                </a:lnTo>
                <a:lnTo>
                  <a:pt x="308" y="108"/>
                </a:lnTo>
                <a:lnTo>
                  <a:pt x="308" y="106"/>
                </a:lnTo>
                <a:lnTo>
                  <a:pt x="309" y="105"/>
                </a:lnTo>
                <a:lnTo>
                  <a:pt x="309" y="103"/>
                </a:lnTo>
                <a:lnTo>
                  <a:pt x="310" y="102"/>
                </a:lnTo>
                <a:lnTo>
                  <a:pt x="311" y="101"/>
                </a:lnTo>
                <a:lnTo>
                  <a:pt x="311" y="99"/>
                </a:lnTo>
                <a:lnTo>
                  <a:pt x="312" y="98"/>
                </a:lnTo>
                <a:lnTo>
                  <a:pt x="312" y="97"/>
                </a:lnTo>
                <a:lnTo>
                  <a:pt x="313" y="95"/>
                </a:lnTo>
                <a:lnTo>
                  <a:pt x="314" y="94"/>
                </a:lnTo>
                <a:lnTo>
                  <a:pt x="314" y="93"/>
                </a:lnTo>
                <a:lnTo>
                  <a:pt x="315" y="91"/>
                </a:lnTo>
                <a:lnTo>
                  <a:pt x="316" y="90"/>
                </a:lnTo>
                <a:lnTo>
                  <a:pt x="316" y="89"/>
                </a:lnTo>
                <a:lnTo>
                  <a:pt x="317" y="87"/>
                </a:lnTo>
                <a:lnTo>
                  <a:pt x="317" y="86"/>
                </a:lnTo>
                <a:lnTo>
                  <a:pt x="318" y="85"/>
                </a:lnTo>
                <a:lnTo>
                  <a:pt x="319" y="83"/>
                </a:lnTo>
                <a:lnTo>
                  <a:pt x="319" y="82"/>
                </a:lnTo>
                <a:lnTo>
                  <a:pt x="320" y="81"/>
                </a:lnTo>
                <a:lnTo>
                  <a:pt x="320" y="79"/>
                </a:lnTo>
                <a:lnTo>
                  <a:pt x="321" y="78"/>
                </a:lnTo>
                <a:lnTo>
                  <a:pt x="322" y="77"/>
                </a:lnTo>
                <a:lnTo>
                  <a:pt x="322" y="75"/>
                </a:lnTo>
                <a:lnTo>
                  <a:pt x="323" y="74"/>
                </a:lnTo>
                <a:lnTo>
                  <a:pt x="324" y="73"/>
                </a:lnTo>
                <a:lnTo>
                  <a:pt x="324" y="72"/>
                </a:lnTo>
                <a:lnTo>
                  <a:pt x="325" y="70"/>
                </a:lnTo>
                <a:lnTo>
                  <a:pt x="325" y="69"/>
                </a:lnTo>
                <a:lnTo>
                  <a:pt x="326" y="68"/>
                </a:lnTo>
                <a:lnTo>
                  <a:pt x="327" y="66"/>
                </a:lnTo>
                <a:lnTo>
                  <a:pt x="327" y="65"/>
                </a:lnTo>
                <a:lnTo>
                  <a:pt x="328" y="64"/>
                </a:lnTo>
                <a:lnTo>
                  <a:pt x="328" y="63"/>
                </a:lnTo>
                <a:lnTo>
                  <a:pt x="329" y="62"/>
                </a:lnTo>
                <a:lnTo>
                  <a:pt x="330" y="60"/>
                </a:lnTo>
                <a:lnTo>
                  <a:pt x="330" y="59"/>
                </a:lnTo>
                <a:lnTo>
                  <a:pt x="331" y="58"/>
                </a:lnTo>
                <a:lnTo>
                  <a:pt x="332" y="57"/>
                </a:lnTo>
                <a:lnTo>
                  <a:pt x="332" y="55"/>
                </a:lnTo>
                <a:lnTo>
                  <a:pt x="333" y="54"/>
                </a:lnTo>
                <a:lnTo>
                  <a:pt x="333" y="53"/>
                </a:lnTo>
                <a:lnTo>
                  <a:pt x="334" y="52"/>
                </a:lnTo>
                <a:lnTo>
                  <a:pt x="335" y="51"/>
                </a:lnTo>
                <a:lnTo>
                  <a:pt x="335" y="50"/>
                </a:lnTo>
                <a:lnTo>
                  <a:pt x="336" y="48"/>
                </a:lnTo>
                <a:lnTo>
                  <a:pt x="336" y="47"/>
                </a:lnTo>
                <a:lnTo>
                  <a:pt x="337" y="46"/>
                </a:lnTo>
                <a:lnTo>
                  <a:pt x="338" y="45"/>
                </a:lnTo>
                <a:lnTo>
                  <a:pt x="338" y="44"/>
                </a:lnTo>
                <a:lnTo>
                  <a:pt x="339" y="43"/>
                </a:lnTo>
                <a:lnTo>
                  <a:pt x="340" y="42"/>
                </a:lnTo>
                <a:lnTo>
                  <a:pt x="340" y="41"/>
                </a:lnTo>
                <a:lnTo>
                  <a:pt x="341" y="40"/>
                </a:lnTo>
                <a:lnTo>
                  <a:pt x="341" y="39"/>
                </a:lnTo>
                <a:lnTo>
                  <a:pt x="342" y="38"/>
                </a:lnTo>
                <a:lnTo>
                  <a:pt x="343" y="37"/>
                </a:lnTo>
                <a:lnTo>
                  <a:pt x="343" y="36"/>
                </a:lnTo>
                <a:lnTo>
                  <a:pt x="344" y="35"/>
                </a:lnTo>
                <a:lnTo>
                  <a:pt x="344" y="34"/>
                </a:lnTo>
                <a:lnTo>
                  <a:pt x="345" y="33"/>
                </a:lnTo>
                <a:lnTo>
                  <a:pt x="346" y="32"/>
                </a:lnTo>
                <a:lnTo>
                  <a:pt x="346" y="31"/>
                </a:lnTo>
                <a:lnTo>
                  <a:pt x="347" y="30"/>
                </a:lnTo>
                <a:lnTo>
                  <a:pt x="348" y="29"/>
                </a:lnTo>
                <a:lnTo>
                  <a:pt x="348" y="28"/>
                </a:lnTo>
                <a:lnTo>
                  <a:pt x="349" y="27"/>
                </a:lnTo>
                <a:lnTo>
                  <a:pt x="349" y="26"/>
                </a:lnTo>
                <a:lnTo>
                  <a:pt x="350" y="25"/>
                </a:lnTo>
                <a:lnTo>
                  <a:pt x="351" y="24"/>
                </a:lnTo>
                <a:lnTo>
                  <a:pt x="351" y="23"/>
                </a:lnTo>
                <a:lnTo>
                  <a:pt x="352" y="23"/>
                </a:lnTo>
                <a:lnTo>
                  <a:pt x="352" y="22"/>
                </a:lnTo>
                <a:lnTo>
                  <a:pt x="353" y="21"/>
                </a:lnTo>
                <a:lnTo>
                  <a:pt x="354" y="20"/>
                </a:lnTo>
                <a:lnTo>
                  <a:pt x="354" y="19"/>
                </a:lnTo>
                <a:lnTo>
                  <a:pt x="355" y="19"/>
                </a:lnTo>
                <a:lnTo>
                  <a:pt x="356" y="18"/>
                </a:lnTo>
                <a:lnTo>
                  <a:pt x="356" y="17"/>
                </a:lnTo>
                <a:lnTo>
                  <a:pt x="357" y="16"/>
                </a:lnTo>
                <a:lnTo>
                  <a:pt x="358" y="15"/>
                </a:lnTo>
                <a:lnTo>
                  <a:pt x="359" y="14"/>
                </a:lnTo>
                <a:lnTo>
                  <a:pt x="360" y="13"/>
                </a:lnTo>
                <a:lnTo>
                  <a:pt x="360" y="12"/>
                </a:lnTo>
                <a:lnTo>
                  <a:pt x="361" y="12"/>
                </a:lnTo>
                <a:lnTo>
                  <a:pt x="362" y="11"/>
                </a:lnTo>
                <a:lnTo>
                  <a:pt x="362" y="10"/>
                </a:lnTo>
                <a:lnTo>
                  <a:pt x="363" y="10"/>
                </a:lnTo>
                <a:lnTo>
                  <a:pt x="364" y="9"/>
                </a:lnTo>
                <a:lnTo>
                  <a:pt x="365" y="8"/>
                </a:lnTo>
                <a:lnTo>
                  <a:pt x="366" y="7"/>
                </a:lnTo>
                <a:lnTo>
                  <a:pt x="367" y="7"/>
                </a:lnTo>
                <a:lnTo>
                  <a:pt x="367" y="6"/>
                </a:lnTo>
                <a:lnTo>
                  <a:pt x="368" y="6"/>
                </a:lnTo>
                <a:lnTo>
                  <a:pt x="368" y="5"/>
                </a:lnTo>
                <a:lnTo>
                  <a:pt x="369" y="5"/>
                </a:lnTo>
                <a:lnTo>
                  <a:pt x="370" y="4"/>
                </a:lnTo>
                <a:lnTo>
                  <a:pt x="371" y="4"/>
                </a:lnTo>
                <a:lnTo>
                  <a:pt x="372" y="3"/>
                </a:lnTo>
                <a:lnTo>
                  <a:pt x="373" y="3"/>
                </a:lnTo>
                <a:lnTo>
                  <a:pt x="373" y="2"/>
                </a:lnTo>
                <a:lnTo>
                  <a:pt x="374" y="2"/>
                </a:lnTo>
                <a:lnTo>
                  <a:pt x="375" y="2"/>
                </a:lnTo>
                <a:lnTo>
                  <a:pt x="375" y="1"/>
                </a:lnTo>
                <a:lnTo>
                  <a:pt x="376" y="1"/>
                </a:lnTo>
                <a:lnTo>
                  <a:pt x="377" y="1"/>
                </a:lnTo>
                <a:lnTo>
                  <a:pt x="378" y="1"/>
                </a:lnTo>
                <a:lnTo>
                  <a:pt x="378" y="0"/>
                </a:lnTo>
                <a:lnTo>
                  <a:pt x="379" y="0"/>
                </a:lnTo>
                <a:lnTo>
                  <a:pt x="380" y="0"/>
                </a:lnTo>
                <a:lnTo>
                  <a:pt x="381" y="0"/>
                </a:lnTo>
                <a:lnTo>
                  <a:pt x="382" y="0"/>
                </a:lnTo>
                <a:lnTo>
                  <a:pt x="383" y="0"/>
                </a:lnTo>
                <a:lnTo>
                  <a:pt x="384" y="0"/>
                </a:lnTo>
                <a:lnTo>
                  <a:pt x="385" y="0"/>
                </a:lnTo>
                <a:lnTo>
                  <a:pt x="386" y="0"/>
                </a:lnTo>
                <a:lnTo>
                  <a:pt x="387" y="0"/>
                </a:lnTo>
                <a:lnTo>
                  <a:pt x="388" y="0"/>
                </a:lnTo>
                <a:lnTo>
                  <a:pt x="389" y="0"/>
                </a:lnTo>
                <a:lnTo>
                  <a:pt x="390" y="0"/>
                </a:lnTo>
                <a:lnTo>
                  <a:pt x="391" y="0"/>
                </a:lnTo>
                <a:lnTo>
                  <a:pt x="391" y="1"/>
                </a:lnTo>
                <a:lnTo>
                  <a:pt x="392" y="1"/>
                </a:lnTo>
                <a:lnTo>
                  <a:pt x="393" y="1"/>
                </a:lnTo>
                <a:lnTo>
                  <a:pt x="394" y="1"/>
                </a:lnTo>
                <a:lnTo>
                  <a:pt x="394" y="2"/>
                </a:lnTo>
                <a:lnTo>
                  <a:pt x="395" y="2"/>
                </a:lnTo>
                <a:lnTo>
                  <a:pt x="396" y="2"/>
                </a:lnTo>
                <a:lnTo>
                  <a:pt x="396" y="3"/>
                </a:lnTo>
                <a:lnTo>
                  <a:pt x="397" y="3"/>
                </a:lnTo>
                <a:lnTo>
                  <a:pt x="398" y="4"/>
                </a:lnTo>
                <a:lnTo>
                  <a:pt x="399" y="4"/>
                </a:lnTo>
                <a:lnTo>
                  <a:pt x="400" y="5"/>
                </a:lnTo>
                <a:lnTo>
                  <a:pt x="401" y="5"/>
                </a:lnTo>
                <a:lnTo>
                  <a:pt x="401" y="6"/>
                </a:lnTo>
                <a:lnTo>
                  <a:pt x="402" y="6"/>
                </a:lnTo>
                <a:lnTo>
                  <a:pt x="402" y="7"/>
                </a:lnTo>
                <a:lnTo>
                  <a:pt x="403" y="7"/>
                </a:lnTo>
                <a:lnTo>
                  <a:pt x="404" y="8"/>
                </a:lnTo>
                <a:lnTo>
                  <a:pt x="405" y="9"/>
                </a:lnTo>
                <a:lnTo>
                  <a:pt x="406" y="10"/>
                </a:lnTo>
                <a:lnTo>
                  <a:pt x="407" y="10"/>
                </a:lnTo>
                <a:lnTo>
                  <a:pt x="407" y="11"/>
                </a:lnTo>
                <a:lnTo>
                  <a:pt x="408" y="12"/>
                </a:lnTo>
                <a:lnTo>
                  <a:pt x="409" y="12"/>
                </a:lnTo>
                <a:lnTo>
                  <a:pt x="409" y="13"/>
                </a:lnTo>
                <a:lnTo>
                  <a:pt x="410" y="14"/>
                </a:lnTo>
                <a:lnTo>
                  <a:pt x="411" y="15"/>
                </a:lnTo>
                <a:lnTo>
                  <a:pt x="412" y="16"/>
                </a:lnTo>
                <a:lnTo>
                  <a:pt x="413" y="17"/>
                </a:lnTo>
                <a:lnTo>
                  <a:pt x="413" y="18"/>
                </a:lnTo>
                <a:lnTo>
                  <a:pt x="414" y="19"/>
                </a:lnTo>
                <a:lnTo>
                  <a:pt x="415" y="19"/>
                </a:lnTo>
                <a:lnTo>
                  <a:pt x="415" y="20"/>
                </a:lnTo>
                <a:lnTo>
                  <a:pt x="416" y="21"/>
                </a:lnTo>
                <a:lnTo>
                  <a:pt x="417" y="22"/>
                </a:lnTo>
                <a:lnTo>
                  <a:pt x="417" y="23"/>
                </a:lnTo>
                <a:lnTo>
                  <a:pt x="418" y="23"/>
                </a:lnTo>
                <a:lnTo>
                  <a:pt x="418" y="24"/>
                </a:lnTo>
                <a:lnTo>
                  <a:pt x="419" y="25"/>
                </a:lnTo>
                <a:lnTo>
                  <a:pt x="420" y="26"/>
                </a:lnTo>
                <a:lnTo>
                  <a:pt x="420" y="27"/>
                </a:lnTo>
                <a:lnTo>
                  <a:pt x="421" y="28"/>
                </a:lnTo>
                <a:lnTo>
                  <a:pt x="421" y="29"/>
                </a:lnTo>
                <a:lnTo>
                  <a:pt x="422" y="30"/>
                </a:lnTo>
                <a:lnTo>
                  <a:pt x="423" y="31"/>
                </a:lnTo>
                <a:lnTo>
                  <a:pt x="423" y="32"/>
                </a:lnTo>
                <a:lnTo>
                  <a:pt x="424" y="33"/>
                </a:lnTo>
                <a:lnTo>
                  <a:pt x="425" y="34"/>
                </a:lnTo>
                <a:lnTo>
                  <a:pt x="425" y="35"/>
                </a:lnTo>
                <a:lnTo>
                  <a:pt x="426" y="36"/>
                </a:lnTo>
                <a:lnTo>
                  <a:pt x="426" y="37"/>
                </a:lnTo>
                <a:lnTo>
                  <a:pt x="427" y="38"/>
                </a:lnTo>
                <a:lnTo>
                  <a:pt x="428" y="39"/>
                </a:lnTo>
                <a:lnTo>
                  <a:pt x="428" y="40"/>
                </a:lnTo>
                <a:lnTo>
                  <a:pt x="429" y="41"/>
                </a:lnTo>
                <a:lnTo>
                  <a:pt x="429" y="42"/>
                </a:lnTo>
                <a:lnTo>
                  <a:pt x="430" y="43"/>
                </a:lnTo>
                <a:lnTo>
                  <a:pt x="431" y="44"/>
                </a:lnTo>
                <a:lnTo>
                  <a:pt x="431" y="45"/>
                </a:lnTo>
                <a:lnTo>
                  <a:pt x="432" y="46"/>
                </a:lnTo>
                <a:lnTo>
                  <a:pt x="433" y="47"/>
                </a:lnTo>
                <a:lnTo>
                  <a:pt x="433" y="48"/>
                </a:lnTo>
                <a:lnTo>
                  <a:pt x="434" y="50"/>
                </a:lnTo>
                <a:lnTo>
                  <a:pt x="434" y="51"/>
                </a:lnTo>
                <a:lnTo>
                  <a:pt x="435" y="52"/>
                </a:lnTo>
                <a:lnTo>
                  <a:pt x="436" y="53"/>
                </a:lnTo>
                <a:lnTo>
                  <a:pt x="436" y="54"/>
                </a:lnTo>
                <a:lnTo>
                  <a:pt x="437" y="55"/>
                </a:lnTo>
                <a:lnTo>
                  <a:pt x="437" y="57"/>
                </a:lnTo>
                <a:lnTo>
                  <a:pt x="438" y="58"/>
                </a:lnTo>
                <a:lnTo>
                  <a:pt x="439" y="59"/>
                </a:lnTo>
                <a:lnTo>
                  <a:pt x="439" y="60"/>
                </a:lnTo>
                <a:lnTo>
                  <a:pt x="440" y="62"/>
                </a:lnTo>
                <a:lnTo>
                  <a:pt x="441" y="63"/>
                </a:lnTo>
                <a:lnTo>
                  <a:pt x="441" y="64"/>
                </a:lnTo>
                <a:lnTo>
                  <a:pt x="442" y="65"/>
                </a:lnTo>
                <a:lnTo>
                  <a:pt x="442" y="66"/>
                </a:lnTo>
                <a:lnTo>
                  <a:pt x="443" y="68"/>
                </a:lnTo>
                <a:lnTo>
                  <a:pt x="444" y="69"/>
                </a:lnTo>
                <a:lnTo>
                  <a:pt x="444" y="70"/>
                </a:lnTo>
                <a:lnTo>
                  <a:pt x="445" y="72"/>
                </a:lnTo>
                <a:lnTo>
                  <a:pt x="445" y="73"/>
                </a:lnTo>
                <a:lnTo>
                  <a:pt x="446" y="74"/>
                </a:lnTo>
                <a:lnTo>
                  <a:pt x="447" y="75"/>
                </a:lnTo>
                <a:lnTo>
                  <a:pt x="447" y="77"/>
                </a:lnTo>
                <a:lnTo>
                  <a:pt x="448" y="78"/>
                </a:lnTo>
                <a:lnTo>
                  <a:pt x="449" y="79"/>
                </a:lnTo>
                <a:lnTo>
                  <a:pt x="449" y="81"/>
                </a:lnTo>
                <a:lnTo>
                  <a:pt x="450" y="82"/>
                </a:lnTo>
                <a:lnTo>
                  <a:pt x="450" y="83"/>
                </a:lnTo>
                <a:lnTo>
                  <a:pt x="451" y="85"/>
                </a:lnTo>
                <a:lnTo>
                  <a:pt x="452" y="86"/>
                </a:lnTo>
                <a:lnTo>
                  <a:pt x="452" y="87"/>
                </a:lnTo>
                <a:lnTo>
                  <a:pt x="453" y="89"/>
                </a:lnTo>
                <a:lnTo>
                  <a:pt x="453" y="90"/>
                </a:lnTo>
                <a:lnTo>
                  <a:pt x="454" y="91"/>
                </a:lnTo>
                <a:lnTo>
                  <a:pt x="455" y="93"/>
                </a:lnTo>
                <a:lnTo>
                  <a:pt x="455" y="94"/>
                </a:lnTo>
                <a:lnTo>
                  <a:pt x="456" y="95"/>
                </a:lnTo>
                <a:lnTo>
                  <a:pt x="457" y="97"/>
                </a:lnTo>
                <a:lnTo>
                  <a:pt x="457" y="98"/>
                </a:lnTo>
                <a:lnTo>
                  <a:pt x="458" y="99"/>
                </a:lnTo>
                <a:lnTo>
                  <a:pt x="458" y="101"/>
                </a:lnTo>
                <a:lnTo>
                  <a:pt x="459" y="102"/>
                </a:lnTo>
                <a:lnTo>
                  <a:pt x="460" y="103"/>
                </a:lnTo>
                <a:lnTo>
                  <a:pt x="460" y="105"/>
                </a:lnTo>
                <a:lnTo>
                  <a:pt x="461" y="106"/>
                </a:lnTo>
                <a:lnTo>
                  <a:pt x="462" y="108"/>
                </a:lnTo>
                <a:lnTo>
                  <a:pt x="462" y="109"/>
                </a:lnTo>
                <a:lnTo>
                  <a:pt x="463" y="110"/>
                </a:lnTo>
                <a:lnTo>
                  <a:pt x="463" y="112"/>
                </a:lnTo>
                <a:lnTo>
                  <a:pt x="464" y="113"/>
                </a:lnTo>
                <a:lnTo>
                  <a:pt x="465" y="114"/>
                </a:lnTo>
                <a:lnTo>
                  <a:pt x="465" y="116"/>
                </a:lnTo>
                <a:lnTo>
                  <a:pt x="466" y="117"/>
                </a:lnTo>
                <a:lnTo>
                  <a:pt x="466" y="118"/>
                </a:lnTo>
                <a:lnTo>
                  <a:pt x="467" y="120"/>
                </a:lnTo>
                <a:lnTo>
                  <a:pt x="468" y="121"/>
                </a:lnTo>
                <a:lnTo>
                  <a:pt x="468" y="122"/>
                </a:lnTo>
                <a:lnTo>
                  <a:pt x="469" y="124"/>
                </a:lnTo>
                <a:lnTo>
                  <a:pt x="470" y="125"/>
                </a:lnTo>
                <a:lnTo>
                  <a:pt x="470" y="126"/>
                </a:lnTo>
                <a:lnTo>
                  <a:pt x="471" y="128"/>
                </a:lnTo>
                <a:lnTo>
                  <a:pt x="471" y="129"/>
                </a:lnTo>
                <a:lnTo>
                  <a:pt x="472" y="130"/>
                </a:lnTo>
                <a:lnTo>
                  <a:pt x="473" y="132"/>
                </a:lnTo>
                <a:lnTo>
                  <a:pt x="473" y="133"/>
                </a:lnTo>
                <a:lnTo>
                  <a:pt x="474" y="134"/>
                </a:lnTo>
                <a:lnTo>
                  <a:pt x="474" y="136"/>
                </a:lnTo>
                <a:lnTo>
                  <a:pt x="475" y="137"/>
                </a:lnTo>
                <a:lnTo>
                  <a:pt x="476" y="138"/>
                </a:lnTo>
                <a:lnTo>
                  <a:pt x="476" y="140"/>
                </a:lnTo>
                <a:lnTo>
                  <a:pt x="477" y="141"/>
                </a:lnTo>
                <a:lnTo>
                  <a:pt x="478" y="142"/>
                </a:lnTo>
                <a:lnTo>
                  <a:pt x="478" y="143"/>
                </a:lnTo>
                <a:lnTo>
                  <a:pt x="479" y="145"/>
                </a:lnTo>
                <a:lnTo>
                  <a:pt x="479" y="146"/>
                </a:lnTo>
                <a:lnTo>
                  <a:pt x="480" y="147"/>
                </a:lnTo>
                <a:lnTo>
                  <a:pt x="481" y="149"/>
                </a:lnTo>
                <a:lnTo>
                  <a:pt x="481" y="150"/>
                </a:lnTo>
                <a:lnTo>
                  <a:pt x="482" y="151"/>
                </a:lnTo>
                <a:lnTo>
                  <a:pt x="482" y="152"/>
                </a:lnTo>
                <a:lnTo>
                  <a:pt x="483" y="153"/>
                </a:lnTo>
                <a:lnTo>
                  <a:pt x="484" y="155"/>
                </a:lnTo>
                <a:lnTo>
                  <a:pt x="484" y="156"/>
                </a:lnTo>
                <a:lnTo>
                  <a:pt x="485" y="157"/>
                </a:lnTo>
                <a:lnTo>
                  <a:pt x="486" y="158"/>
                </a:lnTo>
                <a:lnTo>
                  <a:pt x="486" y="160"/>
                </a:lnTo>
                <a:lnTo>
                  <a:pt x="487" y="161"/>
                </a:lnTo>
                <a:lnTo>
                  <a:pt x="487" y="162"/>
                </a:lnTo>
                <a:lnTo>
                  <a:pt x="488" y="163"/>
                </a:lnTo>
                <a:lnTo>
                  <a:pt x="489" y="164"/>
                </a:lnTo>
                <a:lnTo>
                  <a:pt x="489" y="165"/>
                </a:lnTo>
                <a:lnTo>
                  <a:pt x="490" y="167"/>
                </a:lnTo>
                <a:lnTo>
                  <a:pt x="490" y="168"/>
                </a:lnTo>
                <a:lnTo>
                  <a:pt x="491" y="169"/>
                </a:lnTo>
                <a:lnTo>
                  <a:pt x="492" y="170"/>
                </a:lnTo>
                <a:lnTo>
                  <a:pt x="492" y="171"/>
                </a:lnTo>
                <a:lnTo>
                  <a:pt x="493" y="172"/>
                </a:lnTo>
                <a:lnTo>
                  <a:pt x="494" y="173"/>
                </a:lnTo>
                <a:lnTo>
                  <a:pt x="494" y="174"/>
                </a:lnTo>
                <a:lnTo>
                  <a:pt x="495" y="175"/>
                </a:lnTo>
                <a:lnTo>
                  <a:pt x="495" y="176"/>
                </a:lnTo>
                <a:lnTo>
                  <a:pt x="496" y="177"/>
                </a:lnTo>
                <a:lnTo>
                  <a:pt x="497" y="178"/>
                </a:lnTo>
                <a:lnTo>
                  <a:pt x="497" y="179"/>
                </a:lnTo>
                <a:lnTo>
                  <a:pt x="498" y="180"/>
                </a:lnTo>
                <a:lnTo>
                  <a:pt x="498" y="181"/>
                </a:lnTo>
                <a:lnTo>
                  <a:pt x="499" y="182"/>
                </a:lnTo>
                <a:lnTo>
                  <a:pt x="500" y="183"/>
                </a:lnTo>
                <a:lnTo>
                  <a:pt x="500" y="184"/>
                </a:lnTo>
                <a:lnTo>
                  <a:pt x="501" y="185"/>
                </a:lnTo>
                <a:lnTo>
                  <a:pt x="502" y="186"/>
                </a:lnTo>
                <a:lnTo>
                  <a:pt x="502" y="187"/>
                </a:lnTo>
                <a:lnTo>
                  <a:pt x="503" y="188"/>
                </a:lnTo>
                <a:lnTo>
                  <a:pt x="503" y="189"/>
                </a:lnTo>
                <a:lnTo>
                  <a:pt x="504" y="190"/>
                </a:lnTo>
                <a:lnTo>
                  <a:pt x="505" y="191"/>
                </a:lnTo>
                <a:lnTo>
                  <a:pt x="505" y="192"/>
                </a:lnTo>
                <a:lnTo>
                  <a:pt x="506" y="192"/>
                </a:lnTo>
                <a:lnTo>
                  <a:pt x="506" y="193"/>
                </a:lnTo>
                <a:lnTo>
                  <a:pt x="507" y="194"/>
                </a:lnTo>
                <a:lnTo>
                  <a:pt x="508" y="195"/>
                </a:lnTo>
                <a:lnTo>
                  <a:pt x="508" y="196"/>
                </a:lnTo>
                <a:lnTo>
                  <a:pt x="509" y="196"/>
                </a:lnTo>
                <a:lnTo>
                  <a:pt x="510" y="197"/>
                </a:lnTo>
                <a:lnTo>
                  <a:pt x="510" y="198"/>
                </a:lnTo>
                <a:lnTo>
                  <a:pt x="511" y="199"/>
                </a:lnTo>
                <a:lnTo>
                  <a:pt x="512" y="200"/>
                </a:lnTo>
                <a:lnTo>
                  <a:pt x="513" y="201"/>
                </a:lnTo>
                <a:lnTo>
                  <a:pt x="514" y="202"/>
                </a:lnTo>
                <a:lnTo>
                  <a:pt x="514" y="203"/>
                </a:lnTo>
                <a:lnTo>
                  <a:pt x="515" y="203"/>
                </a:lnTo>
                <a:lnTo>
                  <a:pt x="516" y="204"/>
                </a:lnTo>
                <a:lnTo>
                  <a:pt x="516" y="205"/>
                </a:lnTo>
                <a:lnTo>
                  <a:pt x="517" y="205"/>
                </a:lnTo>
                <a:lnTo>
                  <a:pt x="518" y="206"/>
                </a:lnTo>
                <a:lnTo>
                  <a:pt x="519" y="207"/>
                </a:lnTo>
                <a:lnTo>
                  <a:pt x="520" y="208"/>
                </a:lnTo>
                <a:lnTo>
                  <a:pt x="521" y="208"/>
                </a:lnTo>
                <a:lnTo>
                  <a:pt x="521" y="209"/>
                </a:lnTo>
                <a:lnTo>
                  <a:pt x="522" y="209"/>
                </a:lnTo>
                <a:lnTo>
                  <a:pt x="522" y="210"/>
                </a:lnTo>
                <a:lnTo>
                  <a:pt x="523" y="210"/>
                </a:lnTo>
                <a:lnTo>
                  <a:pt x="524" y="211"/>
                </a:lnTo>
                <a:lnTo>
                  <a:pt x="525" y="211"/>
                </a:lnTo>
                <a:lnTo>
                  <a:pt x="526" y="212"/>
                </a:lnTo>
                <a:lnTo>
                  <a:pt x="527" y="212"/>
                </a:lnTo>
                <a:lnTo>
                  <a:pt x="527" y="213"/>
                </a:lnTo>
                <a:lnTo>
                  <a:pt x="528" y="213"/>
                </a:lnTo>
                <a:lnTo>
                  <a:pt x="529" y="213"/>
                </a:lnTo>
                <a:lnTo>
                  <a:pt x="529" y="214"/>
                </a:lnTo>
                <a:lnTo>
                  <a:pt x="530" y="214"/>
                </a:lnTo>
                <a:lnTo>
                  <a:pt x="531" y="214"/>
                </a:lnTo>
                <a:lnTo>
                  <a:pt x="532" y="214"/>
                </a:lnTo>
                <a:lnTo>
                  <a:pt x="532" y="215"/>
                </a:lnTo>
                <a:lnTo>
                  <a:pt x="533" y="215"/>
                </a:lnTo>
                <a:lnTo>
                  <a:pt x="534" y="215"/>
                </a:lnTo>
                <a:lnTo>
                  <a:pt x="535" y="215"/>
                </a:lnTo>
                <a:lnTo>
                  <a:pt x="536" y="215"/>
                </a:lnTo>
                <a:lnTo>
                  <a:pt x="537" y="215"/>
                </a:lnTo>
                <a:lnTo>
                  <a:pt x="538" y="215"/>
                </a:lnTo>
                <a:lnTo>
                  <a:pt x="539" y="216"/>
                </a:lnTo>
                <a:lnTo>
                  <a:pt x="539" y="215"/>
                </a:lnTo>
                <a:lnTo>
                  <a:pt x="540" y="215"/>
                </a:lnTo>
                <a:lnTo>
                  <a:pt x="541" y="215"/>
                </a:lnTo>
                <a:lnTo>
                  <a:pt x="542" y="215"/>
                </a:lnTo>
                <a:lnTo>
                  <a:pt x="543" y="215"/>
                </a:lnTo>
                <a:lnTo>
                  <a:pt x="544" y="215"/>
                </a:lnTo>
                <a:lnTo>
                  <a:pt x="545" y="215"/>
                </a:lnTo>
                <a:lnTo>
                  <a:pt x="545" y="214"/>
                </a:lnTo>
                <a:lnTo>
                  <a:pt x="546" y="214"/>
                </a:lnTo>
                <a:lnTo>
                  <a:pt x="547" y="214"/>
                </a:lnTo>
                <a:lnTo>
                  <a:pt x="548" y="214"/>
                </a:lnTo>
                <a:lnTo>
                  <a:pt x="548" y="213"/>
                </a:lnTo>
                <a:lnTo>
                  <a:pt x="549" y="213"/>
                </a:lnTo>
                <a:lnTo>
                  <a:pt x="550" y="213"/>
                </a:lnTo>
                <a:lnTo>
                  <a:pt x="550" y="212"/>
                </a:lnTo>
                <a:lnTo>
                  <a:pt x="551" y="212"/>
                </a:lnTo>
                <a:lnTo>
                  <a:pt x="552" y="211"/>
                </a:lnTo>
                <a:lnTo>
                  <a:pt x="553" y="211"/>
                </a:lnTo>
                <a:lnTo>
                  <a:pt x="554" y="210"/>
                </a:lnTo>
                <a:lnTo>
                  <a:pt x="555" y="210"/>
                </a:lnTo>
                <a:lnTo>
                  <a:pt x="555" y="209"/>
                </a:lnTo>
                <a:lnTo>
                  <a:pt x="556" y="209"/>
                </a:lnTo>
                <a:lnTo>
                  <a:pt x="556" y="208"/>
                </a:lnTo>
                <a:lnTo>
                  <a:pt x="557" y="208"/>
                </a:lnTo>
                <a:lnTo>
                  <a:pt x="558" y="207"/>
                </a:lnTo>
                <a:lnTo>
                  <a:pt x="559" y="206"/>
                </a:lnTo>
                <a:lnTo>
                  <a:pt x="560" y="205"/>
                </a:lnTo>
                <a:lnTo>
                  <a:pt x="561" y="205"/>
                </a:lnTo>
                <a:lnTo>
                  <a:pt x="561" y="204"/>
                </a:lnTo>
                <a:lnTo>
                  <a:pt x="562" y="203"/>
                </a:lnTo>
                <a:lnTo>
                  <a:pt x="563" y="203"/>
                </a:lnTo>
                <a:lnTo>
                  <a:pt x="563" y="202"/>
                </a:lnTo>
                <a:lnTo>
                  <a:pt x="564" y="201"/>
                </a:lnTo>
                <a:lnTo>
                  <a:pt x="565" y="200"/>
                </a:lnTo>
                <a:lnTo>
                  <a:pt x="566" y="199"/>
                </a:lnTo>
                <a:lnTo>
                  <a:pt x="567" y="198"/>
                </a:lnTo>
                <a:lnTo>
                  <a:pt x="567" y="197"/>
                </a:lnTo>
                <a:lnTo>
                  <a:pt x="568" y="196"/>
                </a:lnTo>
                <a:lnTo>
                  <a:pt x="569" y="196"/>
                </a:lnTo>
                <a:lnTo>
                  <a:pt x="569" y="195"/>
                </a:lnTo>
                <a:lnTo>
                  <a:pt x="570" y="194"/>
                </a:lnTo>
                <a:lnTo>
                  <a:pt x="571" y="193"/>
                </a:lnTo>
                <a:lnTo>
                  <a:pt x="571" y="192"/>
                </a:lnTo>
                <a:lnTo>
                  <a:pt x="572" y="192"/>
                </a:lnTo>
                <a:lnTo>
                  <a:pt x="572" y="191"/>
                </a:lnTo>
                <a:lnTo>
                  <a:pt x="573" y="190"/>
                </a:lnTo>
                <a:lnTo>
                  <a:pt x="574" y="189"/>
                </a:lnTo>
                <a:lnTo>
                  <a:pt x="574" y="188"/>
                </a:lnTo>
                <a:lnTo>
                  <a:pt x="575" y="187"/>
                </a:lnTo>
                <a:lnTo>
                  <a:pt x="575" y="186"/>
                </a:lnTo>
                <a:lnTo>
                  <a:pt x="576" y="185"/>
                </a:lnTo>
                <a:lnTo>
                  <a:pt x="577" y="184"/>
                </a:lnTo>
                <a:lnTo>
                  <a:pt x="577" y="183"/>
                </a:lnTo>
                <a:lnTo>
                  <a:pt x="578" y="182"/>
                </a:lnTo>
                <a:lnTo>
                  <a:pt x="579" y="181"/>
                </a:lnTo>
                <a:lnTo>
                  <a:pt x="579" y="180"/>
                </a:lnTo>
                <a:lnTo>
                  <a:pt x="580" y="179"/>
                </a:lnTo>
                <a:lnTo>
                  <a:pt x="580" y="178"/>
                </a:lnTo>
                <a:lnTo>
                  <a:pt x="581" y="177"/>
                </a:lnTo>
                <a:lnTo>
                  <a:pt x="582" y="176"/>
                </a:lnTo>
                <a:lnTo>
                  <a:pt x="582" y="175"/>
                </a:lnTo>
                <a:lnTo>
                  <a:pt x="583" y="174"/>
                </a:lnTo>
                <a:lnTo>
                  <a:pt x="583" y="173"/>
                </a:lnTo>
                <a:lnTo>
                  <a:pt x="584" y="172"/>
                </a:lnTo>
                <a:lnTo>
                  <a:pt x="585" y="171"/>
                </a:lnTo>
                <a:lnTo>
                  <a:pt x="585" y="170"/>
                </a:lnTo>
                <a:lnTo>
                  <a:pt x="586" y="169"/>
                </a:lnTo>
                <a:lnTo>
                  <a:pt x="587" y="168"/>
                </a:lnTo>
                <a:lnTo>
                  <a:pt x="587" y="167"/>
                </a:lnTo>
                <a:lnTo>
                  <a:pt x="588" y="165"/>
                </a:lnTo>
                <a:lnTo>
                  <a:pt x="588" y="164"/>
                </a:lnTo>
                <a:lnTo>
                  <a:pt x="589" y="163"/>
                </a:lnTo>
                <a:lnTo>
                  <a:pt x="590" y="162"/>
                </a:lnTo>
                <a:lnTo>
                  <a:pt x="590" y="161"/>
                </a:lnTo>
                <a:lnTo>
                  <a:pt x="591" y="160"/>
                </a:lnTo>
                <a:lnTo>
                  <a:pt x="591" y="158"/>
                </a:lnTo>
                <a:lnTo>
                  <a:pt x="592" y="157"/>
                </a:lnTo>
                <a:lnTo>
                  <a:pt x="593" y="156"/>
                </a:lnTo>
                <a:lnTo>
                  <a:pt x="593" y="155"/>
                </a:lnTo>
                <a:lnTo>
                  <a:pt x="594" y="153"/>
                </a:lnTo>
                <a:lnTo>
                  <a:pt x="595" y="152"/>
                </a:lnTo>
                <a:lnTo>
                  <a:pt x="595" y="151"/>
                </a:lnTo>
                <a:lnTo>
                  <a:pt x="596" y="150"/>
                </a:lnTo>
                <a:lnTo>
                  <a:pt x="596" y="149"/>
                </a:lnTo>
                <a:lnTo>
                  <a:pt x="597" y="147"/>
                </a:lnTo>
                <a:lnTo>
                  <a:pt x="598" y="146"/>
                </a:lnTo>
                <a:lnTo>
                  <a:pt x="598" y="145"/>
                </a:lnTo>
                <a:lnTo>
                  <a:pt x="599" y="143"/>
                </a:lnTo>
                <a:lnTo>
                  <a:pt x="599" y="142"/>
                </a:lnTo>
                <a:lnTo>
                  <a:pt x="600" y="141"/>
                </a:lnTo>
                <a:lnTo>
                  <a:pt x="601" y="140"/>
                </a:lnTo>
                <a:lnTo>
                  <a:pt x="601" y="138"/>
                </a:lnTo>
                <a:lnTo>
                  <a:pt x="602" y="137"/>
                </a:lnTo>
                <a:lnTo>
                  <a:pt x="603" y="136"/>
                </a:lnTo>
                <a:lnTo>
                  <a:pt x="603" y="134"/>
                </a:lnTo>
                <a:lnTo>
                  <a:pt x="604" y="133"/>
                </a:lnTo>
                <a:lnTo>
                  <a:pt x="604" y="132"/>
                </a:lnTo>
                <a:lnTo>
                  <a:pt x="605" y="130"/>
                </a:lnTo>
                <a:lnTo>
                  <a:pt x="606" y="129"/>
                </a:lnTo>
                <a:lnTo>
                  <a:pt x="606" y="128"/>
                </a:lnTo>
                <a:lnTo>
                  <a:pt x="607" y="126"/>
                </a:lnTo>
                <a:lnTo>
                  <a:pt x="607" y="125"/>
                </a:lnTo>
                <a:lnTo>
                  <a:pt x="608" y="124"/>
                </a:lnTo>
                <a:lnTo>
                  <a:pt x="609" y="122"/>
                </a:lnTo>
                <a:lnTo>
                  <a:pt x="609" y="121"/>
                </a:lnTo>
                <a:lnTo>
                  <a:pt x="610" y="120"/>
                </a:lnTo>
                <a:lnTo>
                  <a:pt x="611" y="118"/>
                </a:lnTo>
                <a:lnTo>
                  <a:pt x="611" y="117"/>
                </a:lnTo>
                <a:lnTo>
                  <a:pt x="612" y="116"/>
                </a:lnTo>
                <a:lnTo>
                  <a:pt x="612" y="114"/>
                </a:lnTo>
                <a:lnTo>
                  <a:pt x="613" y="113"/>
                </a:lnTo>
                <a:lnTo>
                  <a:pt x="614" y="112"/>
                </a:lnTo>
                <a:lnTo>
                  <a:pt x="614" y="110"/>
                </a:lnTo>
                <a:lnTo>
                  <a:pt x="615" y="109"/>
                </a:lnTo>
                <a:lnTo>
                  <a:pt x="616" y="107"/>
                </a:lnTo>
              </a:path>
            </a:pathLst>
          </a:custGeom>
          <a:noFill/>
          <a:ln w="95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9308" name="Rectangle 95"/>
          <p:cNvSpPr>
            <a:spLocks noChangeArrowheads="1"/>
          </p:cNvSpPr>
          <p:nvPr/>
        </p:nvSpPr>
        <p:spPr bwMode="auto">
          <a:xfrm>
            <a:off x="5029200" y="3895725"/>
            <a:ext cx="3587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700" b="0">
                <a:solidFill>
                  <a:srgbClr val="000000"/>
                </a:solidFill>
                <a:latin typeface="Arial" pitchFamily="34" charset="0"/>
              </a:rPr>
              <a:t>U(t)</a:t>
            </a:r>
            <a:endParaRPr lang="de-DE"/>
          </a:p>
        </p:txBody>
      </p:sp>
      <p:sp>
        <p:nvSpPr>
          <p:cNvPr id="9309" name="Rectangle 96"/>
          <p:cNvSpPr>
            <a:spLocks noChangeArrowheads="1"/>
          </p:cNvSpPr>
          <p:nvPr/>
        </p:nvSpPr>
        <p:spPr bwMode="auto">
          <a:xfrm>
            <a:off x="5019675" y="6384925"/>
            <a:ext cx="473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0" dirty="0" smtClean="0">
                <a:solidFill>
                  <a:srgbClr val="000000"/>
                </a:solidFill>
                <a:latin typeface="Arial" pitchFamily="34" charset="0"/>
              </a:rPr>
              <a:t>Time </a:t>
            </a:r>
            <a:endParaRPr lang="de-DE" dirty="0"/>
          </a:p>
        </p:txBody>
      </p:sp>
      <p:sp>
        <p:nvSpPr>
          <p:cNvPr id="9310" name="Rectangle 97"/>
          <p:cNvSpPr>
            <a:spLocks noChangeArrowheads="1"/>
          </p:cNvSpPr>
          <p:nvPr/>
        </p:nvSpPr>
        <p:spPr bwMode="auto">
          <a:xfrm rot="-5400000">
            <a:off x="770510" y="4986016"/>
            <a:ext cx="6433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0" dirty="0" smtClean="0">
                <a:solidFill>
                  <a:srgbClr val="000000"/>
                </a:solidFill>
                <a:latin typeface="Arial" pitchFamily="34" charset="0"/>
              </a:rPr>
              <a:t>Voltage</a:t>
            </a:r>
            <a:endParaRPr lang="de-DE"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A001D24D-C91D-4609-A718-448907365BB8}" type="slidenum">
              <a:rPr lang="en-GB" sz="1400" b="0">
                <a:solidFill>
                  <a:schemeClr val="tx1"/>
                </a:solidFill>
                <a:latin typeface="Times New Roman" pitchFamily="18" charset="0"/>
              </a:rPr>
              <a:pPr eaLnBrk="1" hangingPunct="1"/>
              <a:t>7</a:t>
            </a:fld>
            <a:endParaRPr lang="en-GB" sz="1400" b="0">
              <a:solidFill>
                <a:schemeClr val="tx1"/>
              </a:solidFill>
              <a:latin typeface="Times New Roman" pitchFamily="18" charset="0"/>
            </a:endParaRPr>
          </a:p>
        </p:txBody>
      </p:sp>
      <p:sp>
        <p:nvSpPr>
          <p:cNvPr id="10243" name="Rectangle 2"/>
          <p:cNvSpPr>
            <a:spLocks noGrp="1" noChangeArrowheads="1"/>
          </p:cNvSpPr>
          <p:nvPr>
            <p:ph type="title"/>
          </p:nvPr>
        </p:nvSpPr>
        <p:spPr>
          <a:xfrm>
            <a:off x="1220788" y="0"/>
            <a:ext cx="8685212" cy="762000"/>
          </a:xfrm>
        </p:spPr>
        <p:txBody>
          <a:bodyPr/>
          <a:lstStyle/>
          <a:p>
            <a:pPr eaLnBrk="1" hangingPunct="1"/>
            <a:r>
              <a:rPr lang="de-DE" dirty="0" smtClean="0"/>
              <a:t>Linear accelerator (LINAC)</a:t>
            </a:r>
          </a:p>
        </p:txBody>
      </p:sp>
      <p:sp>
        <p:nvSpPr>
          <p:cNvPr id="10244" name="Text Box 3"/>
          <p:cNvSpPr txBox="1">
            <a:spLocks noChangeArrowheads="1"/>
          </p:cNvSpPr>
          <p:nvPr/>
        </p:nvSpPr>
        <p:spPr bwMode="auto">
          <a:xfrm>
            <a:off x="57785" y="1325880"/>
            <a:ext cx="1384040" cy="584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r>
              <a:rPr lang="de-CH" sz="1600" b="0" dirty="0" smtClean="0">
                <a:solidFill>
                  <a:schemeClr val="tx1"/>
                </a:solidFill>
                <a:latin typeface="Arial" pitchFamily="34" charset="0"/>
              </a:rPr>
              <a:t>Source of particles</a:t>
            </a:r>
            <a:endParaRPr lang="en-GB" sz="1600" b="0" baseline="-25000" dirty="0">
              <a:solidFill>
                <a:schemeClr val="tx1"/>
              </a:solidFill>
              <a:latin typeface="Arial" pitchFamily="34" charset="0"/>
            </a:endParaRPr>
          </a:p>
        </p:txBody>
      </p:sp>
      <p:sp>
        <p:nvSpPr>
          <p:cNvPr id="10245" name="Oval 4"/>
          <p:cNvSpPr>
            <a:spLocks noChangeArrowheads="1"/>
          </p:cNvSpPr>
          <p:nvPr/>
        </p:nvSpPr>
        <p:spPr bwMode="auto">
          <a:xfrm>
            <a:off x="1176338" y="2351088"/>
            <a:ext cx="247650" cy="228600"/>
          </a:xfrm>
          <a:prstGeom prst="ellipse">
            <a:avLst/>
          </a:prstGeom>
          <a:solidFill>
            <a:srgbClr val="FF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46" name="Oval 5"/>
          <p:cNvSpPr>
            <a:spLocks noChangeArrowheads="1"/>
          </p:cNvSpPr>
          <p:nvPr/>
        </p:nvSpPr>
        <p:spPr bwMode="auto">
          <a:xfrm>
            <a:off x="4344988" y="2193925"/>
            <a:ext cx="277812" cy="523875"/>
          </a:xfrm>
          <a:prstGeom prst="ellipse">
            <a:avLst/>
          </a:pr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47" name="Line 6"/>
          <p:cNvSpPr>
            <a:spLocks noChangeShapeType="1"/>
          </p:cNvSpPr>
          <p:nvPr/>
        </p:nvSpPr>
        <p:spPr bwMode="auto">
          <a:xfrm>
            <a:off x="4468813" y="2193925"/>
            <a:ext cx="476250" cy="1588"/>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48" name="Line 7"/>
          <p:cNvSpPr>
            <a:spLocks noChangeShapeType="1"/>
          </p:cNvSpPr>
          <p:nvPr/>
        </p:nvSpPr>
        <p:spPr bwMode="auto">
          <a:xfrm>
            <a:off x="4468813" y="2714625"/>
            <a:ext cx="476250" cy="1588"/>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49" name="Oval 8"/>
          <p:cNvSpPr>
            <a:spLocks noChangeArrowheads="1"/>
          </p:cNvSpPr>
          <p:nvPr/>
        </p:nvSpPr>
        <p:spPr bwMode="auto">
          <a:xfrm>
            <a:off x="2587625" y="2193925"/>
            <a:ext cx="279400" cy="523875"/>
          </a:xfrm>
          <a:prstGeom prst="ellipse">
            <a:avLst/>
          </a:pr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50" name="Line 9"/>
          <p:cNvSpPr>
            <a:spLocks noChangeShapeType="1"/>
          </p:cNvSpPr>
          <p:nvPr/>
        </p:nvSpPr>
        <p:spPr bwMode="auto">
          <a:xfrm>
            <a:off x="2709863" y="2193925"/>
            <a:ext cx="339725"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51" name="Line 10"/>
          <p:cNvSpPr>
            <a:spLocks noChangeShapeType="1"/>
          </p:cNvSpPr>
          <p:nvPr/>
        </p:nvSpPr>
        <p:spPr bwMode="auto">
          <a:xfrm>
            <a:off x="2709863" y="2717800"/>
            <a:ext cx="369887"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52" name="Oval 11"/>
          <p:cNvSpPr>
            <a:spLocks noChangeArrowheads="1"/>
          </p:cNvSpPr>
          <p:nvPr/>
        </p:nvSpPr>
        <p:spPr bwMode="auto">
          <a:xfrm>
            <a:off x="5310188" y="2193925"/>
            <a:ext cx="279400" cy="523875"/>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53" name="Line 12"/>
          <p:cNvSpPr>
            <a:spLocks noChangeShapeType="1"/>
          </p:cNvSpPr>
          <p:nvPr/>
        </p:nvSpPr>
        <p:spPr bwMode="auto">
          <a:xfrm>
            <a:off x="5432425" y="2193925"/>
            <a:ext cx="55403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54" name="Line 13"/>
          <p:cNvSpPr>
            <a:spLocks noChangeShapeType="1"/>
          </p:cNvSpPr>
          <p:nvPr/>
        </p:nvSpPr>
        <p:spPr bwMode="auto">
          <a:xfrm>
            <a:off x="5432425" y="2717800"/>
            <a:ext cx="55403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55" name="Oval 14"/>
          <p:cNvSpPr>
            <a:spLocks noChangeArrowheads="1"/>
          </p:cNvSpPr>
          <p:nvPr/>
        </p:nvSpPr>
        <p:spPr bwMode="auto">
          <a:xfrm>
            <a:off x="3425825" y="2193925"/>
            <a:ext cx="279400" cy="523875"/>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56" name="Line 15"/>
          <p:cNvSpPr>
            <a:spLocks noChangeShapeType="1"/>
          </p:cNvSpPr>
          <p:nvPr/>
        </p:nvSpPr>
        <p:spPr bwMode="auto">
          <a:xfrm>
            <a:off x="3548063" y="2193925"/>
            <a:ext cx="4953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57" name="Line 16"/>
          <p:cNvSpPr>
            <a:spLocks noChangeShapeType="1"/>
          </p:cNvSpPr>
          <p:nvPr/>
        </p:nvSpPr>
        <p:spPr bwMode="auto">
          <a:xfrm>
            <a:off x="3548063" y="2717800"/>
            <a:ext cx="4953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58" name="Oval 17"/>
          <p:cNvSpPr>
            <a:spLocks noChangeArrowheads="1"/>
          </p:cNvSpPr>
          <p:nvPr/>
        </p:nvSpPr>
        <p:spPr bwMode="auto">
          <a:xfrm>
            <a:off x="1863725" y="2193925"/>
            <a:ext cx="279400" cy="523875"/>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59" name="Line 18"/>
          <p:cNvSpPr>
            <a:spLocks noChangeShapeType="1"/>
          </p:cNvSpPr>
          <p:nvPr/>
        </p:nvSpPr>
        <p:spPr bwMode="auto">
          <a:xfrm>
            <a:off x="1985963" y="2193925"/>
            <a:ext cx="287337" cy="1588"/>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60" name="Line 19"/>
          <p:cNvSpPr>
            <a:spLocks noChangeShapeType="1"/>
          </p:cNvSpPr>
          <p:nvPr/>
        </p:nvSpPr>
        <p:spPr bwMode="auto">
          <a:xfrm>
            <a:off x="1985963" y="2717800"/>
            <a:ext cx="287337"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61" name="Line 20"/>
          <p:cNvSpPr>
            <a:spLocks noChangeShapeType="1"/>
          </p:cNvSpPr>
          <p:nvPr/>
        </p:nvSpPr>
        <p:spPr bwMode="auto">
          <a:xfrm>
            <a:off x="8674100" y="2465388"/>
            <a:ext cx="1025525" cy="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62" name="Line 21"/>
          <p:cNvSpPr>
            <a:spLocks noChangeShapeType="1"/>
          </p:cNvSpPr>
          <p:nvPr/>
        </p:nvSpPr>
        <p:spPr bwMode="auto">
          <a:xfrm>
            <a:off x="2420938" y="2465388"/>
            <a:ext cx="446087"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63" name="Line 22"/>
          <p:cNvSpPr>
            <a:spLocks noChangeShapeType="1"/>
          </p:cNvSpPr>
          <p:nvPr/>
        </p:nvSpPr>
        <p:spPr bwMode="auto">
          <a:xfrm flipV="1">
            <a:off x="3189288" y="2465388"/>
            <a:ext cx="496887"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64" name="Line 23"/>
          <p:cNvSpPr>
            <a:spLocks noChangeShapeType="1"/>
          </p:cNvSpPr>
          <p:nvPr/>
        </p:nvSpPr>
        <p:spPr bwMode="auto">
          <a:xfrm flipV="1">
            <a:off x="4165600" y="2465388"/>
            <a:ext cx="447675"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65" name="Line 24"/>
          <p:cNvSpPr>
            <a:spLocks noChangeShapeType="1"/>
          </p:cNvSpPr>
          <p:nvPr/>
        </p:nvSpPr>
        <p:spPr bwMode="auto">
          <a:xfrm>
            <a:off x="5097463" y="2465388"/>
            <a:ext cx="479425"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66" name="Line 25"/>
          <p:cNvSpPr>
            <a:spLocks noChangeShapeType="1"/>
          </p:cNvSpPr>
          <p:nvPr/>
        </p:nvSpPr>
        <p:spPr bwMode="auto">
          <a:xfrm flipV="1">
            <a:off x="6126163" y="2465388"/>
            <a:ext cx="493712"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67" name="Line 26"/>
          <p:cNvSpPr>
            <a:spLocks noChangeShapeType="1"/>
          </p:cNvSpPr>
          <p:nvPr/>
        </p:nvSpPr>
        <p:spPr bwMode="auto">
          <a:xfrm>
            <a:off x="1425575" y="2465388"/>
            <a:ext cx="701675"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68" name="Line 27"/>
          <p:cNvSpPr>
            <a:spLocks noChangeShapeType="1"/>
          </p:cNvSpPr>
          <p:nvPr/>
        </p:nvSpPr>
        <p:spPr bwMode="auto">
          <a:xfrm flipV="1">
            <a:off x="1423988" y="1608138"/>
            <a:ext cx="794543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69" name="Line 28"/>
          <p:cNvSpPr>
            <a:spLocks noChangeShapeType="1"/>
          </p:cNvSpPr>
          <p:nvPr/>
        </p:nvSpPr>
        <p:spPr bwMode="auto">
          <a:xfrm>
            <a:off x="1635125" y="1608138"/>
            <a:ext cx="0" cy="533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70" name="Line 29"/>
          <p:cNvSpPr>
            <a:spLocks noChangeShapeType="1"/>
          </p:cNvSpPr>
          <p:nvPr/>
        </p:nvSpPr>
        <p:spPr bwMode="auto">
          <a:xfrm>
            <a:off x="1238250" y="2465388"/>
            <a:ext cx="1079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0271" name="Group 30"/>
          <p:cNvGrpSpPr>
            <a:grpSpLocks/>
          </p:cNvGrpSpPr>
          <p:nvPr/>
        </p:nvGrpSpPr>
        <p:grpSpPr bwMode="auto">
          <a:xfrm>
            <a:off x="2916238" y="3327400"/>
            <a:ext cx="247650" cy="228600"/>
            <a:chOff x="1629" y="1623"/>
            <a:chExt cx="144" cy="144"/>
          </a:xfrm>
        </p:grpSpPr>
        <p:sp>
          <p:nvSpPr>
            <p:cNvPr id="10331" name="Oval 31"/>
            <p:cNvSpPr>
              <a:spLocks noChangeArrowheads="1"/>
            </p:cNvSpPr>
            <p:nvPr/>
          </p:nvSpPr>
          <p:spPr bwMode="auto">
            <a:xfrm>
              <a:off x="1629" y="1623"/>
              <a:ext cx="144" cy="144"/>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32" name="Line 32"/>
            <p:cNvSpPr>
              <a:spLocks noChangeShapeType="1"/>
            </p:cNvSpPr>
            <p:nvPr/>
          </p:nvSpPr>
          <p:spPr bwMode="auto">
            <a:xfrm>
              <a:off x="1669" y="1692"/>
              <a:ext cx="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0272" name="Group 33"/>
          <p:cNvGrpSpPr>
            <a:grpSpLocks/>
          </p:cNvGrpSpPr>
          <p:nvPr/>
        </p:nvGrpSpPr>
        <p:grpSpPr bwMode="auto">
          <a:xfrm>
            <a:off x="1855788" y="3022600"/>
            <a:ext cx="247650" cy="228600"/>
            <a:chOff x="2007" y="1719"/>
            <a:chExt cx="144" cy="144"/>
          </a:xfrm>
        </p:grpSpPr>
        <p:sp>
          <p:nvSpPr>
            <p:cNvPr id="10328" name="Oval 34"/>
            <p:cNvSpPr>
              <a:spLocks noChangeArrowheads="1"/>
            </p:cNvSpPr>
            <p:nvPr/>
          </p:nvSpPr>
          <p:spPr bwMode="auto">
            <a:xfrm>
              <a:off x="2007" y="1719"/>
              <a:ext cx="144" cy="144"/>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29" name="Line 35"/>
            <p:cNvSpPr>
              <a:spLocks noChangeShapeType="1"/>
            </p:cNvSpPr>
            <p:nvPr/>
          </p:nvSpPr>
          <p:spPr bwMode="auto">
            <a:xfrm>
              <a:off x="2047" y="1788"/>
              <a:ext cx="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30" name="Line 36"/>
            <p:cNvSpPr>
              <a:spLocks noChangeShapeType="1"/>
            </p:cNvSpPr>
            <p:nvPr/>
          </p:nvSpPr>
          <p:spPr bwMode="auto">
            <a:xfrm rot="-5510857">
              <a:off x="2047" y="1787"/>
              <a:ext cx="63"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0273" name="Line 37"/>
          <p:cNvSpPr>
            <a:spLocks noChangeShapeType="1"/>
          </p:cNvSpPr>
          <p:nvPr/>
        </p:nvSpPr>
        <p:spPr bwMode="auto">
          <a:xfrm>
            <a:off x="2143125" y="3146425"/>
            <a:ext cx="5991225"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74" name="Line 38"/>
          <p:cNvSpPr>
            <a:spLocks noChangeShapeType="1"/>
          </p:cNvSpPr>
          <p:nvPr/>
        </p:nvSpPr>
        <p:spPr bwMode="auto">
          <a:xfrm flipH="1" flipV="1">
            <a:off x="2159000" y="2717800"/>
            <a:ext cx="0" cy="4191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75" name="Line 39"/>
          <p:cNvSpPr>
            <a:spLocks noChangeShapeType="1"/>
          </p:cNvSpPr>
          <p:nvPr/>
        </p:nvSpPr>
        <p:spPr bwMode="auto">
          <a:xfrm flipH="1" flipV="1">
            <a:off x="3819525" y="2717800"/>
            <a:ext cx="0" cy="4191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76" name="Line 40"/>
          <p:cNvSpPr>
            <a:spLocks noChangeShapeType="1"/>
          </p:cNvSpPr>
          <p:nvPr/>
        </p:nvSpPr>
        <p:spPr bwMode="auto">
          <a:xfrm flipH="1" flipV="1">
            <a:off x="5772150" y="2717800"/>
            <a:ext cx="0" cy="4191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77" name="Line 41"/>
          <p:cNvSpPr>
            <a:spLocks noChangeShapeType="1"/>
          </p:cNvSpPr>
          <p:nvPr/>
        </p:nvSpPr>
        <p:spPr bwMode="auto">
          <a:xfrm flipH="1" flipV="1">
            <a:off x="2909888" y="2717800"/>
            <a:ext cx="0" cy="57150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78" name="Line 42"/>
          <p:cNvSpPr>
            <a:spLocks noChangeShapeType="1"/>
          </p:cNvSpPr>
          <p:nvPr/>
        </p:nvSpPr>
        <p:spPr bwMode="auto">
          <a:xfrm flipV="1">
            <a:off x="1271588" y="3289300"/>
            <a:ext cx="6537325"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79" name="Line 43"/>
          <p:cNvSpPr>
            <a:spLocks noChangeShapeType="1"/>
          </p:cNvSpPr>
          <p:nvPr/>
        </p:nvSpPr>
        <p:spPr bwMode="auto">
          <a:xfrm flipH="1" flipV="1">
            <a:off x="4732338" y="2719388"/>
            <a:ext cx="0" cy="57150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80" name="Rectangle 44"/>
          <p:cNvSpPr>
            <a:spLocks noChangeArrowheads="1"/>
          </p:cNvSpPr>
          <p:nvPr/>
        </p:nvSpPr>
        <p:spPr bwMode="auto">
          <a:xfrm>
            <a:off x="7639050" y="3556000"/>
            <a:ext cx="700088" cy="609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81" name="Line 45"/>
          <p:cNvSpPr>
            <a:spLocks noChangeShapeType="1"/>
          </p:cNvSpPr>
          <p:nvPr/>
        </p:nvSpPr>
        <p:spPr bwMode="auto">
          <a:xfrm flipV="1">
            <a:off x="7813675" y="3289300"/>
            <a:ext cx="0" cy="26670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82" name="Oval 46"/>
          <p:cNvSpPr>
            <a:spLocks noChangeArrowheads="1"/>
          </p:cNvSpPr>
          <p:nvPr/>
        </p:nvSpPr>
        <p:spPr bwMode="auto">
          <a:xfrm>
            <a:off x="7740650" y="3632200"/>
            <a:ext cx="500063" cy="43815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83" name="Text Box 47"/>
          <p:cNvSpPr txBox="1">
            <a:spLocks noChangeArrowheads="1"/>
          </p:cNvSpPr>
          <p:nvPr/>
        </p:nvSpPr>
        <p:spPr bwMode="auto">
          <a:xfrm>
            <a:off x="7791450" y="3613150"/>
            <a:ext cx="36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r>
              <a:rPr lang="fr-CH" sz="2400" b="0">
                <a:solidFill>
                  <a:schemeClr val="tx1"/>
                </a:solidFill>
                <a:latin typeface="Arial" pitchFamily="34" charset="0"/>
              </a:rPr>
              <a:t>~</a:t>
            </a:r>
            <a:endParaRPr lang="en-GB" sz="2400" b="0">
              <a:solidFill>
                <a:schemeClr val="tx1"/>
              </a:solidFill>
              <a:latin typeface="Arial" pitchFamily="34" charset="0"/>
            </a:endParaRPr>
          </a:p>
        </p:txBody>
      </p:sp>
      <p:sp>
        <p:nvSpPr>
          <p:cNvPr id="10284" name="Oval 48"/>
          <p:cNvSpPr>
            <a:spLocks noChangeArrowheads="1"/>
          </p:cNvSpPr>
          <p:nvPr/>
        </p:nvSpPr>
        <p:spPr bwMode="auto">
          <a:xfrm>
            <a:off x="6340475" y="2208213"/>
            <a:ext cx="279400" cy="523875"/>
          </a:xfrm>
          <a:prstGeom prst="ellipse">
            <a:avLst/>
          </a:pr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85" name="Line 49"/>
          <p:cNvSpPr>
            <a:spLocks noChangeShapeType="1"/>
          </p:cNvSpPr>
          <p:nvPr/>
        </p:nvSpPr>
        <p:spPr bwMode="auto">
          <a:xfrm>
            <a:off x="6462713" y="2208213"/>
            <a:ext cx="757237"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86" name="Line 50"/>
          <p:cNvSpPr>
            <a:spLocks noChangeShapeType="1"/>
          </p:cNvSpPr>
          <p:nvPr/>
        </p:nvSpPr>
        <p:spPr bwMode="auto">
          <a:xfrm>
            <a:off x="6462713" y="2732088"/>
            <a:ext cx="757237"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87" name="Line 51"/>
          <p:cNvSpPr>
            <a:spLocks noChangeShapeType="1"/>
          </p:cNvSpPr>
          <p:nvPr/>
        </p:nvSpPr>
        <p:spPr bwMode="auto">
          <a:xfrm flipH="1" flipV="1">
            <a:off x="6931025" y="2714625"/>
            <a:ext cx="0" cy="57150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88" name="Oval 52"/>
          <p:cNvSpPr>
            <a:spLocks noChangeArrowheads="1"/>
          </p:cNvSpPr>
          <p:nvPr/>
        </p:nvSpPr>
        <p:spPr bwMode="auto">
          <a:xfrm>
            <a:off x="7615238" y="2208213"/>
            <a:ext cx="279400" cy="523875"/>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89" name="Line 53"/>
          <p:cNvSpPr>
            <a:spLocks noChangeShapeType="1"/>
          </p:cNvSpPr>
          <p:nvPr/>
        </p:nvSpPr>
        <p:spPr bwMode="auto">
          <a:xfrm>
            <a:off x="7772400" y="2208213"/>
            <a:ext cx="75565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90" name="Line 54"/>
          <p:cNvSpPr>
            <a:spLocks noChangeShapeType="1"/>
          </p:cNvSpPr>
          <p:nvPr/>
        </p:nvSpPr>
        <p:spPr bwMode="auto">
          <a:xfrm>
            <a:off x="7778750" y="2732088"/>
            <a:ext cx="75723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91" name="Line 55"/>
          <p:cNvSpPr>
            <a:spLocks noChangeShapeType="1"/>
          </p:cNvSpPr>
          <p:nvPr/>
        </p:nvSpPr>
        <p:spPr bwMode="auto">
          <a:xfrm flipV="1">
            <a:off x="7359650" y="2465388"/>
            <a:ext cx="534988"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92" name="Line 56"/>
          <p:cNvSpPr>
            <a:spLocks noChangeShapeType="1"/>
          </p:cNvSpPr>
          <p:nvPr/>
        </p:nvSpPr>
        <p:spPr bwMode="auto">
          <a:xfrm>
            <a:off x="2420938" y="1614488"/>
            <a:ext cx="0" cy="533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93" name="Line 57"/>
          <p:cNvSpPr>
            <a:spLocks noChangeShapeType="1"/>
          </p:cNvSpPr>
          <p:nvPr/>
        </p:nvSpPr>
        <p:spPr bwMode="auto">
          <a:xfrm>
            <a:off x="3257550" y="1614488"/>
            <a:ext cx="0" cy="533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94" name="Line 58"/>
          <p:cNvSpPr>
            <a:spLocks noChangeShapeType="1"/>
          </p:cNvSpPr>
          <p:nvPr/>
        </p:nvSpPr>
        <p:spPr bwMode="auto">
          <a:xfrm>
            <a:off x="4165600" y="1608138"/>
            <a:ext cx="0" cy="533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95" name="Line 59"/>
          <p:cNvSpPr>
            <a:spLocks noChangeShapeType="1"/>
          </p:cNvSpPr>
          <p:nvPr/>
        </p:nvSpPr>
        <p:spPr bwMode="auto">
          <a:xfrm>
            <a:off x="1635125" y="1855788"/>
            <a:ext cx="785813" cy="0"/>
          </a:xfrm>
          <a:prstGeom prst="line">
            <a:avLst/>
          </a:prstGeom>
          <a:noFill/>
          <a:ln w="127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96" name="Line 60"/>
          <p:cNvSpPr>
            <a:spLocks noChangeShapeType="1"/>
          </p:cNvSpPr>
          <p:nvPr/>
        </p:nvSpPr>
        <p:spPr bwMode="auto">
          <a:xfrm>
            <a:off x="2430463" y="1855788"/>
            <a:ext cx="827087" cy="0"/>
          </a:xfrm>
          <a:prstGeom prst="line">
            <a:avLst/>
          </a:prstGeom>
          <a:noFill/>
          <a:ln w="127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97" name="Line 61"/>
          <p:cNvSpPr>
            <a:spLocks noChangeShapeType="1"/>
          </p:cNvSpPr>
          <p:nvPr/>
        </p:nvSpPr>
        <p:spPr bwMode="auto">
          <a:xfrm>
            <a:off x="3257550" y="1855788"/>
            <a:ext cx="908050" cy="0"/>
          </a:xfrm>
          <a:prstGeom prst="line">
            <a:avLst/>
          </a:prstGeom>
          <a:noFill/>
          <a:ln w="127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98" name="Text Box 62"/>
          <p:cNvSpPr txBox="1">
            <a:spLocks noChangeArrowheads="1"/>
          </p:cNvSpPr>
          <p:nvPr/>
        </p:nvSpPr>
        <p:spPr bwMode="auto">
          <a:xfrm>
            <a:off x="1797050" y="1181100"/>
            <a:ext cx="376238"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r>
              <a:rPr lang="fr-CH" sz="1400" b="0">
                <a:solidFill>
                  <a:schemeClr val="tx1"/>
                </a:solidFill>
                <a:latin typeface="Arial" pitchFamily="34" charset="0"/>
              </a:rPr>
              <a:t>l</a:t>
            </a:r>
            <a:r>
              <a:rPr lang="fr-CH" sz="1400" b="0" baseline="-25000">
                <a:solidFill>
                  <a:schemeClr val="tx1"/>
                </a:solidFill>
                <a:latin typeface="Arial" pitchFamily="34" charset="0"/>
              </a:rPr>
              <a:t>1</a:t>
            </a:r>
            <a:endParaRPr lang="en-GB" sz="1400" b="0" baseline="-25000">
              <a:solidFill>
                <a:schemeClr val="tx1"/>
              </a:solidFill>
              <a:latin typeface="Arial" pitchFamily="34" charset="0"/>
            </a:endParaRPr>
          </a:p>
        </p:txBody>
      </p:sp>
      <p:sp>
        <p:nvSpPr>
          <p:cNvPr id="10299" name="Text Box 63"/>
          <p:cNvSpPr txBox="1">
            <a:spLocks noChangeArrowheads="1"/>
          </p:cNvSpPr>
          <p:nvPr/>
        </p:nvSpPr>
        <p:spPr bwMode="auto">
          <a:xfrm>
            <a:off x="2727325" y="1181100"/>
            <a:ext cx="376238"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r>
              <a:rPr lang="fr-CH" sz="1400" b="0">
                <a:solidFill>
                  <a:schemeClr val="tx1"/>
                </a:solidFill>
                <a:latin typeface="Arial" pitchFamily="34" charset="0"/>
              </a:rPr>
              <a:t>l</a:t>
            </a:r>
            <a:r>
              <a:rPr lang="fr-CH" sz="1400" b="0" baseline="-25000">
                <a:solidFill>
                  <a:schemeClr val="tx1"/>
                </a:solidFill>
                <a:latin typeface="Arial" pitchFamily="34" charset="0"/>
              </a:rPr>
              <a:t>2</a:t>
            </a:r>
            <a:endParaRPr lang="en-GB" sz="1400" b="0" baseline="-25000">
              <a:solidFill>
                <a:schemeClr val="tx1"/>
              </a:solidFill>
              <a:latin typeface="Arial" pitchFamily="34" charset="0"/>
            </a:endParaRPr>
          </a:p>
        </p:txBody>
      </p:sp>
      <p:sp>
        <p:nvSpPr>
          <p:cNvPr id="10300" name="Line 64"/>
          <p:cNvSpPr>
            <a:spLocks noChangeShapeType="1"/>
          </p:cNvSpPr>
          <p:nvPr/>
        </p:nvSpPr>
        <p:spPr bwMode="auto">
          <a:xfrm>
            <a:off x="5197475" y="1614488"/>
            <a:ext cx="0" cy="533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01" name="Line 65"/>
          <p:cNvSpPr>
            <a:spLocks noChangeShapeType="1"/>
          </p:cNvSpPr>
          <p:nvPr/>
        </p:nvSpPr>
        <p:spPr bwMode="auto">
          <a:xfrm>
            <a:off x="6229350" y="1614488"/>
            <a:ext cx="0" cy="533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02" name="Line 66"/>
          <p:cNvSpPr>
            <a:spLocks noChangeShapeType="1"/>
          </p:cNvSpPr>
          <p:nvPr/>
        </p:nvSpPr>
        <p:spPr bwMode="auto">
          <a:xfrm>
            <a:off x="4165600" y="1855788"/>
            <a:ext cx="1031875" cy="0"/>
          </a:xfrm>
          <a:prstGeom prst="line">
            <a:avLst/>
          </a:prstGeom>
          <a:noFill/>
          <a:ln w="127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03" name="Line 67"/>
          <p:cNvSpPr>
            <a:spLocks noChangeShapeType="1"/>
          </p:cNvSpPr>
          <p:nvPr/>
        </p:nvSpPr>
        <p:spPr bwMode="auto">
          <a:xfrm>
            <a:off x="5197475" y="1855788"/>
            <a:ext cx="1031875" cy="0"/>
          </a:xfrm>
          <a:prstGeom prst="line">
            <a:avLst/>
          </a:prstGeom>
          <a:noFill/>
          <a:ln w="127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04" name="Line 68"/>
          <p:cNvSpPr>
            <a:spLocks noChangeShapeType="1"/>
          </p:cNvSpPr>
          <p:nvPr/>
        </p:nvSpPr>
        <p:spPr bwMode="auto">
          <a:xfrm>
            <a:off x="7550150" y="1614488"/>
            <a:ext cx="0" cy="533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05" name="Line 69"/>
          <p:cNvSpPr>
            <a:spLocks noChangeShapeType="1"/>
          </p:cNvSpPr>
          <p:nvPr/>
        </p:nvSpPr>
        <p:spPr bwMode="auto">
          <a:xfrm>
            <a:off x="6229350" y="1855788"/>
            <a:ext cx="1320800" cy="0"/>
          </a:xfrm>
          <a:prstGeom prst="line">
            <a:avLst/>
          </a:prstGeom>
          <a:noFill/>
          <a:ln w="127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06" name="Line 70"/>
          <p:cNvSpPr>
            <a:spLocks noChangeShapeType="1"/>
          </p:cNvSpPr>
          <p:nvPr/>
        </p:nvSpPr>
        <p:spPr bwMode="auto">
          <a:xfrm>
            <a:off x="7550150" y="1855788"/>
            <a:ext cx="1482725" cy="0"/>
          </a:xfrm>
          <a:prstGeom prst="line">
            <a:avLst/>
          </a:prstGeom>
          <a:noFill/>
          <a:ln w="127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07" name="Line 71"/>
          <p:cNvSpPr>
            <a:spLocks noChangeShapeType="1"/>
          </p:cNvSpPr>
          <p:nvPr/>
        </p:nvSpPr>
        <p:spPr bwMode="auto">
          <a:xfrm>
            <a:off x="9032875" y="1608138"/>
            <a:ext cx="0" cy="533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08" name="Text Box 72"/>
          <p:cNvSpPr txBox="1">
            <a:spLocks noChangeArrowheads="1"/>
          </p:cNvSpPr>
          <p:nvPr/>
        </p:nvSpPr>
        <p:spPr bwMode="auto">
          <a:xfrm>
            <a:off x="3514725" y="1189038"/>
            <a:ext cx="377825"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r>
              <a:rPr lang="fr-CH" sz="1400" b="0">
                <a:solidFill>
                  <a:schemeClr val="tx1"/>
                </a:solidFill>
                <a:latin typeface="Arial" pitchFamily="34" charset="0"/>
              </a:rPr>
              <a:t>l</a:t>
            </a:r>
            <a:r>
              <a:rPr lang="fr-CH" sz="1400" b="0" baseline="-25000">
                <a:solidFill>
                  <a:schemeClr val="tx1"/>
                </a:solidFill>
                <a:latin typeface="Arial" pitchFamily="34" charset="0"/>
              </a:rPr>
              <a:t>3</a:t>
            </a:r>
            <a:endParaRPr lang="en-GB" sz="1400" b="0" baseline="-25000">
              <a:solidFill>
                <a:schemeClr val="tx1"/>
              </a:solidFill>
              <a:latin typeface="Arial" pitchFamily="34" charset="0"/>
            </a:endParaRPr>
          </a:p>
        </p:txBody>
      </p:sp>
      <p:sp>
        <p:nvSpPr>
          <p:cNvPr id="10309" name="Text Box 73"/>
          <p:cNvSpPr txBox="1">
            <a:spLocks noChangeArrowheads="1"/>
          </p:cNvSpPr>
          <p:nvPr/>
        </p:nvSpPr>
        <p:spPr bwMode="auto">
          <a:xfrm>
            <a:off x="4433888" y="1189038"/>
            <a:ext cx="376237"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r>
              <a:rPr lang="fr-CH" sz="1400" b="0">
                <a:solidFill>
                  <a:schemeClr val="tx1"/>
                </a:solidFill>
                <a:latin typeface="Arial" pitchFamily="34" charset="0"/>
              </a:rPr>
              <a:t>l</a:t>
            </a:r>
            <a:r>
              <a:rPr lang="fr-CH" sz="1400" b="0" baseline="-25000">
                <a:solidFill>
                  <a:schemeClr val="tx1"/>
                </a:solidFill>
                <a:latin typeface="Arial" pitchFamily="34" charset="0"/>
              </a:rPr>
              <a:t>4</a:t>
            </a:r>
            <a:endParaRPr lang="en-GB" sz="1400" b="0" baseline="-25000">
              <a:solidFill>
                <a:schemeClr val="tx1"/>
              </a:solidFill>
              <a:latin typeface="Arial" pitchFamily="34" charset="0"/>
            </a:endParaRPr>
          </a:p>
        </p:txBody>
      </p:sp>
      <p:sp>
        <p:nvSpPr>
          <p:cNvPr id="10310" name="Text Box 74"/>
          <p:cNvSpPr txBox="1">
            <a:spLocks noChangeArrowheads="1"/>
          </p:cNvSpPr>
          <p:nvPr/>
        </p:nvSpPr>
        <p:spPr bwMode="auto">
          <a:xfrm>
            <a:off x="5470525" y="1189038"/>
            <a:ext cx="376238"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r>
              <a:rPr lang="fr-CH" sz="1400" b="0">
                <a:solidFill>
                  <a:schemeClr val="tx1"/>
                </a:solidFill>
                <a:latin typeface="Arial" pitchFamily="34" charset="0"/>
              </a:rPr>
              <a:t>l</a:t>
            </a:r>
            <a:r>
              <a:rPr lang="fr-CH" sz="1400" b="0" baseline="-25000">
                <a:solidFill>
                  <a:schemeClr val="tx1"/>
                </a:solidFill>
                <a:latin typeface="Arial" pitchFamily="34" charset="0"/>
              </a:rPr>
              <a:t>5</a:t>
            </a:r>
            <a:endParaRPr lang="en-GB" sz="1400" b="0" baseline="-25000">
              <a:solidFill>
                <a:schemeClr val="tx1"/>
              </a:solidFill>
              <a:latin typeface="Arial" pitchFamily="34" charset="0"/>
            </a:endParaRPr>
          </a:p>
        </p:txBody>
      </p:sp>
      <p:sp>
        <p:nvSpPr>
          <p:cNvPr id="10311" name="Text Box 75"/>
          <p:cNvSpPr txBox="1">
            <a:spLocks noChangeArrowheads="1"/>
          </p:cNvSpPr>
          <p:nvPr/>
        </p:nvSpPr>
        <p:spPr bwMode="auto">
          <a:xfrm>
            <a:off x="6619875" y="1189038"/>
            <a:ext cx="376238"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r>
              <a:rPr lang="fr-CH" sz="1400" b="0">
                <a:solidFill>
                  <a:schemeClr val="tx1"/>
                </a:solidFill>
                <a:latin typeface="Arial" pitchFamily="34" charset="0"/>
              </a:rPr>
              <a:t>l</a:t>
            </a:r>
            <a:r>
              <a:rPr lang="fr-CH" sz="1400" b="0" baseline="-25000">
                <a:solidFill>
                  <a:schemeClr val="tx1"/>
                </a:solidFill>
                <a:latin typeface="Arial" pitchFamily="34" charset="0"/>
              </a:rPr>
              <a:t>6</a:t>
            </a:r>
            <a:endParaRPr lang="en-GB" sz="1400" b="0" baseline="-25000">
              <a:solidFill>
                <a:schemeClr val="tx1"/>
              </a:solidFill>
              <a:latin typeface="Arial" pitchFamily="34" charset="0"/>
            </a:endParaRPr>
          </a:p>
        </p:txBody>
      </p:sp>
      <p:sp>
        <p:nvSpPr>
          <p:cNvPr id="10312" name="Text Box 76"/>
          <p:cNvSpPr txBox="1">
            <a:spLocks noChangeArrowheads="1"/>
          </p:cNvSpPr>
          <p:nvPr/>
        </p:nvSpPr>
        <p:spPr bwMode="auto">
          <a:xfrm>
            <a:off x="7875588" y="1189038"/>
            <a:ext cx="376237"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r>
              <a:rPr lang="fr-CH" sz="1400" b="0">
                <a:solidFill>
                  <a:schemeClr val="tx1"/>
                </a:solidFill>
                <a:latin typeface="Arial" pitchFamily="34" charset="0"/>
              </a:rPr>
              <a:t>l</a:t>
            </a:r>
            <a:r>
              <a:rPr lang="fr-CH" sz="1400" b="0" baseline="-25000">
                <a:solidFill>
                  <a:schemeClr val="tx1"/>
                </a:solidFill>
                <a:latin typeface="Arial" pitchFamily="34" charset="0"/>
              </a:rPr>
              <a:t>7</a:t>
            </a:r>
            <a:endParaRPr lang="en-GB" sz="1400" b="0" baseline="-25000">
              <a:solidFill>
                <a:schemeClr val="tx1"/>
              </a:solidFill>
              <a:latin typeface="Arial" pitchFamily="34" charset="0"/>
            </a:endParaRPr>
          </a:p>
        </p:txBody>
      </p:sp>
      <p:sp>
        <p:nvSpPr>
          <p:cNvPr id="10313" name="Line 77"/>
          <p:cNvSpPr>
            <a:spLocks noChangeShapeType="1"/>
          </p:cNvSpPr>
          <p:nvPr/>
        </p:nvSpPr>
        <p:spPr bwMode="auto">
          <a:xfrm flipH="1" flipV="1">
            <a:off x="1263650" y="2684463"/>
            <a:ext cx="0" cy="606425"/>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14" name="Text Box 78"/>
          <p:cNvSpPr txBox="1">
            <a:spLocks noChangeArrowheads="1"/>
          </p:cNvSpPr>
          <p:nvPr/>
        </p:nvSpPr>
        <p:spPr bwMode="auto">
          <a:xfrm>
            <a:off x="3920807" y="3556000"/>
            <a:ext cx="1838966" cy="338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r>
              <a:rPr lang="fr-CH" sz="1600" b="0" dirty="0" err="1" smtClean="0">
                <a:solidFill>
                  <a:schemeClr val="tx1"/>
                </a:solidFill>
                <a:latin typeface="Arial" pitchFamily="34" charset="0"/>
              </a:rPr>
              <a:t>Metallic</a:t>
            </a:r>
            <a:r>
              <a:rPr lang="fr-CH" sz="1600" b="0" dirty="0" smtClean="0">
                <a:solidFill>
                  <a:schemeClr val="tx1"/>
                </a:solidFill>
                <a:latin typeface="Arial" pitchFamily="34" charset="0"/>
              </a:rPr>
              <a:t> drift tubes</a:t>
            </a:r>
            <a:endParaRPr lang="en-GB" sz="1600" b="0" baseline="-25000" dirty="0">
              <a:solidFill>
                <a:schemeClr val="tx1"/>
              </a:solidFill>
              <a:latin typeface="Arial" pitchFamily="34" charset="0"/>
            </a:endParaRPr>
          </a:p>
        </p:txBody>
      </p:sp>
      <p:sp>
        <p:nvSpPr>
          <p:cNvPr id="10315" name="Text Box 79"/>
          <p:cNvSpPr txBox="1">
            <a:spLocks noChangeArrowheads="1"/>
          </p:cNvSpPr>
          <p:nvPr/>
        </p:nvSpPr>
        <p:spPr bwMode="auto">
          <a:xfrm>
            <a:off x="8369618" y="3239353"/>
            <a:ext cx="1408113" cy="8309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r>
              <a:rPr lang="fr-CH" sz="1600" b="0" dirty="0" smtClean="0">
                <a:solidFill>
                  <a:schemeClr val="tx1"/>
                </a:solidFill>
                <a:latin typeface="Arial" pitchFamily="34" charset="0"/>
              </a:rPr>
              <a:t>RF </a:t>
            </a:r>
            <a:r>
              <a:rPr lang="fr-CH" sz="1600" b="0" dirty="0" err="1" smtClean="0">
                <a:solidFill>
                  <a:schemeClr val="tx1"/>
                </a:solidFill>
                <a:latin typeface="Arial" pitchFamily="34" charset="0"/>
              </a:rPr>
              <a:t>generator</a:t>
            </a:r>
            <a:r>
              <a:rPr lang="fr-CH" sz="1600" b="0" dirty="0" smtClean="0">
                <a:solidFill>
                  <a:schemeClr val="tx1"/>
                </a:solidFill>
                <a:latin typeface="Arial" pitchFamily="34" charset="0"/>
              </a:rPr>
              <a:t> </a:t>
            </a:r>
            <a:r>
              <a:rPr lang="fr-CH" sz="1600" b="0" dirty="0" err="1" smtClean="0">
                <a:solidFill>
                  <a:schemeClr val="tx1"/>
                </a:solidFill>
                <a:latin typeface="Arial" pitchFamily="34" charset="0"/>
              </a:rPr>
              <a:t>with</a:t>
            </a:r>
            <a:r>
              <a:rPr lang="fr-CH" sz="1600" b="0" dirty="0" smtClean="0">
                <a:solidFill>
                  <a:schemeClr val="tx1"/>
                </a:solidFill>
                <a:latin typeface="Arial" pitchFamily="34" charset="0"/>
              </a:rPr>
              <a:t> </a:t>
            </a:r>
            <a:r>
              <a:rPr lang="fr-CH" sz="1600" b="0" dirty="0" err="1" smtClean="0">
                <a:solidFill>
                  <a:schemeClr val="tx1"/>
                </a:solidFill>
                <a:latin typeface="Arial" pitchFamily="34" charset="0"/>
              </a:rPr>
              <a:t>fixed</a:t>
            </a:r>
            <a:r>
              <a:rPr lang="fr-CH" sz="1600" b="0" dirty="0" smtClean="0">
                <a:solidFill>
                  <a:schemeClr val="tx1"/>
                </a:solidFill>
                <a:latin typeface="Arial" pitchFamily="34" charset="0"/>
              </a:rPr>
              <a:t> </a:t>
            </a:r>
            <a:r>
              <a:rPr lang="fr-CH" sz="1600" b="0" dirty="0" err="1" smtClean="0">
                <a:solidFill>
                  <a:schemeClr val="tx1"/>
                </a:solidFill>
                <a:latin typeface="Arial" pitchFamily="34" charset="0"/>
              </a:rPr>
              <a:t>frequency</a:t>
            </a:r>
            <a:endParaRPr lang="en-GB" sz="1600" b="0" baseline="-25000" dirty="0">
              <a:solidFill>
                <a:schemeClr val="tx1"/>
              </a:solidFill>
              <a:latin typeface="Arial" pitchFamily="34" charset="0"/>
            </a:endParaRPr>
          </a:p>
        </p:txBody>
      </p:sp>
      <p:sp>
        <p:nvSpPr>
          <p:cNvPr id="10316" name="Rectangle 80"/>
          <p:cNvSpPr>
            <a:spLocks noGrp="1" noChangeArrowheads="1"/>
          </p:cNvSpPr>
          <p:nvPr>
            <p:ph type="body" idx="1"/>
          </p:nvPr>
        </p:nvSpPr>
        <p:spPr>
          <a:xfrm>
            <a:off x="403225" y="4378325"/>
            <a:ext cx="9405938" cy="2266950"/>
          </a:xfrm>
          <a:ln>
            <a:solidFill>
              <a:schemeClr val="tx1"/>
            </a:solidFill>
            <a:miter lim="800000"/>
            <a:headEnd/>
            <a:tailEnd/>
          </a:ln>
        </p:spPr>
        <p:txBody>
          <a:bodyPr/>
          <a:lstStyle/>
          <a:p>
            <a:pPr marL="285750" indent="-285750" eaLnBrk="1" hangingPunct="1">
              <a:lnSpc>
                <a:spcPct val="150000"/>
              </a:lnSpc>
              <a:buFont typeface="Arial" pitchFamily="34" charset="0"/>
              <a:buChar char="•"/>
            </a:pPr>
            <a:r>
              <a:rPr lang="en-US" sz="1800" dirty="0"/>
              <a:t>P</a:t>
            </a:r>
            <a:r>
              <a:rPr lang="en-US" sz="1800" dirty="0" smtClean="0"/>
              <a:t>articles exit from the source and are accelerated by the potential of the first drift tube</a:t>
            </a:r>
          </a:p>
          <a:p>
            <a:pPr marL="285750" indent="-285750" eaLnBrk="1" hangingPunct="1">
              <a:lnSpc>
                <a:spcPct val="150000"/>
              </a:lnSpc>
              <a:buFont typeface="Arial" pitchFamily="34" charset="0"/>
              <a:buChar char="•"/>
            </a:pPr>
            <a:r>
              <a:rPr lang="en-US" sz="1800" dirty="0" smtClean="0"/>
              <a:t>While the particles travel through the drift tube, the sign of the potential reverses</a:t>
            </a:r>
          </a:p>
          <a:p>
            <a:pPr marL="285750" indent="-285750" eaLnBrk="1" hangingPunct="1">
              <a:lnSpc>
                <a:spcPct val="150000"/>
              </a:lnSpc>
              <a:buFont typeface="Arial" pitchFamily="34" charset="0"/>
              <a:buChar char="•"/>
            </a:pPr>
            <a:r>
              <a:rPr lang="en-US" sz="1800" dirty="0" smtClean="0"/>
              <a:t>The particles exit from the first drift tube and are accelerated by the potential of the second drift tube </a:t>
            </a:r>
          </a:p>
          <a:p>
            <a:pPr marL="285750" indent="-285750" eaLnBrk="1" hangingPunct="1">
              <a:lnSpc>
                <a:spcPct val="150000"/>
              </a:lnSpc>
              <a:buFont typeface="Arial" pitchFamily="34" charset="0"/>
              <a:buChar char="•"/>
            </a:pPr>
            <a:r>
              <a:rPr lang="en-US" sz="1800" dirty="0" smtClean="0"/>
              <a:t>As the speed of the particles increases, the distance between two tubes increases</a:t>
            </a:r>
            <a:endParaRPr lang="de-DE" sz="1800" dirty="0" smtClean="0"/>
          </a:p>
        </p:txBody>
      </p:sp>
      <p:sp>
        <p:nvSpPr>
          <p:cNvPr id="10317" name="Arc 81"/>
          <p:cNvSpPr>
            <a:spLocks/>
          </p:cNvSpPr>
          <p:nvPr/>
        </p:nvSpPr>
        <p:spPr bwMode="auto">
          <a:xfrm>
            <a:off x="2260600" y="2192338"/>
            <a:ext cx="150813" cy="523875"/>
          </a:xfrm>
          <a:custGeom>
            <a:avLst/>
            <a:gdLst>
              <a:gd name="T0" fmla="*/ 0 w 21600"/>
              <a:gd name="T1" fmla="*/ 0 h 43124"/>
              <a:gd name="T2" fmla="*/ 12672 w 21600"/>
              <a:gd name="T3" fmla="*/ 523875 h 43124"/>
              <a:gd name="T4" fmla="*/ 0 w 21600"/>
              <a:gd name="T5" fmla="*/ 262399 h 43124"/>
              <a:gd name="T6" fmla="*/ 0 60000 65536"/>
              <a:gd name="T7" fmla="*/ 0 60000 65536"/>
              <a:gd name="T8" fmla="*/ 0 60000 65536"/>
            </a:gdLst>
            <a:ahLst/>
            <a:cxnLst>
              <a:cxn ang="T6">
                <a:pos x="T0" y="T1"/>
              </a:cxn>
              <a:cxn ang="T7">
                <a:pos x="T2" y="T3"/>
              </a:cxn>
              <a:cxn ang="T8">
                <a:pos x="T4" y="T5"/>
              </a:cxn>
            </a:cxnLst>
            <a:rect l="0" t="0" r="r" b="b"/>
            <a:pathLst>
              <a:path w="21600" h="43124" fill="none" extrusionOk="0">
                <a:moveTo>
                  <a:pt x="-1" y="0"/>
                </a:moveTo>
                <a:cubicBezTo>
                  <a:pt x="11929" y="0"/>
                  <a:pt x="21600" y="9670"/>
                  <a:pt x="21600" y="21600"/>
                </a:cubicBezTo>
                <a:cubicBezTo>
                  <a:pt x="21600" y="32825"/>
                  <a:pt x="13001" y="42180"/>
                  <a:pt x="1814" y="43123"/>
                </a:cubicBezTo>
              </a:path>
              <a:path w="21600" h="43124" stroke="0" extrusionOk="0">
                <a:moveTo>
                  <a:pt x="-1" y="0"/>
                </a:moveTo>
                <a:cubicBezTo>
                  <a:pt x="11929" y="0"/>
                  <a:pt x="21600" y="9670"/>
                  <a:pt x="21600" y="21600"/>
                </a:cubicBezTo>
                <a:cubicBezTo>
                  <a:pt x="21600" y="32825"/>
                  <a:pt x="13001" y="42180"/>
                  <a:pt x="1814" y="43123"/>
                </a:cubicBezTo>
                <a:lnTo>
                  <a:pt x="0" y="21600"/>
                </a:lnTo>
                <a:lnTo>
                  <a:pt x="-1" y="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18" name="Arc 82"/>
          <p:cNvSpPr>
            <a:spLocks/>
          </p:cNvSpPr>
          <p:nvPr/>
        </p:nvSpPr>
        <p:spPr bwMode="auto">
          <a:xfrm>
            <a:off x="4025900" y="2193925"/>
            <a:ext cx="153988" cy="523875"/>
          </a:xfrm>
          <a:custGeom>
            <a:avLst/>
            <a:gdLst>
              <a:gd name="T0" fmla="*/ 0 w 21600"/>
              <a:gd name="T1" fmla="*/ 0 h 43124"/>
              <a:gd name="T2" fmla="*/ 12939 w 21600"/>
              <a:gd name="T3" fmla="*/ 523875 h 43124"/>
              <a:gd name="T4" fmla="*/ 0 w 21600"/>
              <a:gd name="T5" fmla="*/ 262399 h 43124"/>
              <a:gd name="T6" fmla="*/ 0 60000 65536"/>
              <a:gd name="T7" fmla="*/ 0 60000 65536"/>
              <a:gd name="T8" fmla="*/ 0 60000 65536"/>
            </a:gdLst>
            <a:ahLst/>
            <a:cxnLst>
              <a:cxn ang="T6">
                <a:pos x="T0" y="T1"/>
              </a:cxn>
              <a:cxn ang="T7">
                <a:pos x="T2" y="T3"/>
              </a:cxn>
              <a:cxn ang="T8">
                <a:pos x="T4" y="T5"/>
              </a:cxn>
            </a:cxnLst>
            <a:rect l="0" t="0" r="r" b="b"/>
            <a:pathLst>
              <a:path w="21600" h="43124" fill="none" extrusionOk="0">
                <a:moveTo>
                  <a:pt x="-1" y="0"/>
                </a:moveTo>
                <a:cubicBezTo>
                  <a:pt x="11929" y="0"/>
                  <a:pt x="21600" y="9670"/>
                  <a:pt x="21600" y="21600"/>
                </a:cubicBezTo>
                <a:cubicBezTo>
                  <a:pt x="21600" y="32825"/>
                  <a:pt x="13001" y="42180"/>
                  <a:pt x="1814" y="43123"/>
                </a:cubicBezTo>
              </a:path>
              <a:path w="21600" h="43124" stroke="0" extrusionOk="0">
                <a:moveTo>
                  <a:pt x="-1" y="0"/>
                </a:moveTo>
                <a:cubicBezTo>
                  <a:pt x="11929" y="0"/>
                  <a:pt x="21600" y="9670"/>
                  <a:pt x="21600" y="21600"/>
                </a:cubicBezTo>
                <a:cubicBezTo>
                  <a:pt x="21600" y="32825"/>
                  <a:pt x="13001" y="42180"/>
                  <a:pt x="1814" y="43123"/>
                </a:cubicBezTo>
                <a:lnTo>
                  <a:pt x="0" y="21600"/>
                </a:lnTo>
                <a:lnTo>
                  <a:pt x="-1" y="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19" name="Arc 83"/>
          <p:cNvSpPr>
            <a:spLocks/>
          </p:cNvSpPr>
          <p:nvPr/>
        </p:nvSpPr>
        <p:spPr bwMode="auto">
          <a:xfrm>
            <a:off x="3049588" y="2192338"/>
            <a:ext cx="152400" cy="523875"/>
          </a:xfrm>
          <a:custGeom>
            <a:avLst/>
            <a:gdLst>
              <a:gd name="T0" fmla="*/ 0 w 21600"/>
              <a:gd name="T1" fmla="*/ 0 h 43124"/>
              <a:gd name="T2" fmla="*/ 12806 w 21600"/>
              <a:gd name="T3" fmla="*/ 523875 h 43124"/>
              <a:gd name="T4" fmla="*/ 0 w 21600"/>
              <a:gd name="T5" fmla="*/ 262399 h 43124"/>
              <a:gd name="T6" fmla="*/ 0 60000 65536"/>
              <a:gd name="T7" fmla="*/ 0 60000 65536"/>
              <a:gd name="T8" fmla="*/ 0 60000 65536"/>
            </a:gdLst>
            <a:ahLst/>
            <a:cxnLst>
              <a:cxn ang="T6">
                <a:pos x="T0" y="T1"/>
              </a:cxn>
              <a:cxn ang="T7">
                <a:pos x="T2" y="T3"/>
              </a:cxn>
              <a:cxn ang="T8">
                <a:pos x="T4" y="T5"/>
              </a:cxn>
            </a:cxnLst>
            <a:rect l="0" t="0" r="r" b="b"/>
            <a:pathLst>
              <a:path w="21600" h="43124" fill="none" extrusionOk="0">
                <a:moveTo>
                  <a:pt x="-1" y="0"/>
                </a:moveTo>
                <a:cubicBezTo>
                  <a:pt x="11929" y="0"/>
                  <a:pt x="21600" y="9670"/>
                  <a:pt x="21600" y="21600"/>
                </a:cubicBezTo>
                <a:cubicBezTo>
                  <a:pt x="21600" y="32825"/>
                  <a:pt x="13001" y="42180"/>
                  <a:pt x="1814" y="43123"/>
                </a:cubicBezTo>
              </a:path>
              <a:path w="21600" h="43124" stroke="0" extrusionOk="0">
                <a:moveTo>
                  <a:pt x="-1" y="0"/>
                </a:moveTo>
                <a:cubicBezTo>
                  <a:pt x="11929" y="0"/>
                  <a:pt x="21600" y="9670"/>
                  <a:pt x="21600" y="21600"/>
                </a:cubicBezTo>
                <a:cubicBezTo>
                  <a:pt x="21600" y="32825"/>
                  <a:pt x="13001" y="42180"/>
                  <a:pt x="1814" y="43123"/>
                </a:cubicBezTo>
                <a:lnTo>
                  <a:pt x="0" y="21600"/>
                </a:lnTo>
                <a:lnTo>
                  <a:pt x="-1" y="0"/>
                </a:lnTo>
                <a:close/>
              </a:path>
            </a:pathLst>
          </a:cu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20" name="Arc 84"/>
          <p:cNvSpPr>
            <a:spLocks/>
          </p:cNvSpPr>
          <p:nvPr/>
        </p:nvSpPr>
        <p:spPr bwMode="auto">
          <a:xfrm>
            <a:off x="4930775" y="2193925"/>
            <a:ext cx="152400" cy="523875"/>
          </a:xfrm>
          <a:custGeom>
            <a:avLst/>
            <a:gdLst>
              <a:gd name="T0" fmla="*/ 0 w 21600"/>
              <a:gd name="T1" fmla="*/ 0 h 43124"/>
              <a:gd name="T2" fmla="*/ 12806 w 21600"/>
              <a:gd name="T3" fmla="*/ 523875 h 43124"/>
              <a:gd name="T4" fmla="*/ 0 w 21600"/>
              <a:gd name="T5" fmla="*/ 262399 h 43124"/>
              <a:gd name="T6" fmla="*/ 0 60000 65536"/>
              <a:gd name="T7" fmla="*/ 0 60000 65536"/>
              <a:gd name="T8" fmla="*/ 0 60000 65536"/>
            </a:gdLst>
            <a:ahLst/>
            <a:cxnLst>
              <a:cxn ang="T6">
                <a:pos x="T0" y="T1"/>
              </a:cxn>
              <a:cxn ang="T7">
                <a:pos x="T2" y="T3"/>
              </a:cxn>
              <a:cxn ang="T8">
                <a:pos x="T4" y="T5"/>
              </a:cxn>
            </a:cxnLst>
            <a:rect l="0" t="0" r="r" b="b"/>
            <a:pathLst>
              <a:path w="21600" h="43124" fill="none" extrusionOk="0">
                <a:moveTo>
                  <a:pt x="-1" y="0"/>
                </a:moveTo>
                <a:cubicBezTo>
                  <a:pt x="11929" y="0"/>
                  <a:pt x="21600" y="9670"/>
                  <a:pt x="21600" y="21600"/>
                </a:cubicBezTo>
                <a:cubicBezTo>
                  <a:pt x="21600" y="32825"/>
                  <a:pt x="13001" y="42180"/>
                  <a:pt x="1814" y="43123"/>
                </a:cubicBezTo>
              </a:path>
              <a:path w="21600" h="43124" stroke="0" extrusionOk="0">
                <a:moveTo>
                  <a:pt x="-1" y="0"/>
                </a:moveTo>
                <a:cubicBezTo>
                  <a:pt x="11929" y="0"/>
                  <a:pt x="21600" y="9670"/>
                  <a:pt x="21600" y="21600"/>
                </a:cubicBezTo>
                <a:cubicBezTo>
                  <a:pt x="21600" y="32825"/>
                  <a:pt x="13001" y="42180"/>
                  <a:pt x="1814" y="43123"/>
                </a:cubicBezTo>
                <a:lnTo>
                  <a:pt x="0" y="21600"/>
                </a:lnTo>
                <a:lnTo>
                  <a:pt x="-1" y="0"/>
                </a:lnTo>
                <a:close/>
              </a:path>
            </a:pathLst>
          </a:cu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21" name="Arc 85"/>
          <p:cNvSpPr>
            <a:spLocks/>
          </p:cNvSpPr>
          <p:nvPr/>
        </p:nvSpPr>
        <p:spPr bwMode="auto">
          <a:xfrm>
            <a:off x="5970588" y="2190750"/>
            <a:ext cx="152400" cy="523875"/>
          </a:xfrm>
          <a:custGeom>
            <a:avLst/>
            <a:gdLst>
              <a:gd name="T0" fmla="*/ 0 w 21600"/>
              <a:gd name="T1" fmla="*/ 0 h 43124"/>
              <a:gd name="T2" fmla="*/ 12806 w 21600"/>
              <a:gd name="T3" fmla="*/ 523875 h 43124"/>
              <a:gd name="T4" fmla="*/ 0 w 21600"/>
              <a:gd name="T5" fmla="*/ 262399 h 43124"/>
              <a:gd name="T6" fmla="*/ 0 60000 65536"/>
              <a:gd name="T7" fmla="*/ 0 60000 65536"/>
              <a:gd name="T8" fmla="*/ 0 60000 65536"/>
            </a:gdLst>
            <a:ahLst/>
            <a:cxnLst>
              <a:cxn ang="T6">
                <a:pos x="T0" y="T1"/>
              </a:cxn>
              <a:cxn ang="T7">
                <a:pos x="T2" y="T3"/>
              </a:cxn>
              <a:cxn ang="T8">
                <a:pos x="T4" y="T5"/>
              </a:cxn>
            </a:cxnLst>
            <a:rect l="0" t="0" r="r" b="b"/>
            <a:pathLst>
              <a:path w="21600" h="43124" fill="none" extrusionOk="0">
                <a:moveTo>
                  <a:pt x="-1" y="0"/>
                </a:moveTo>
                <a:cubicBezTo>
                  <a:pt x="11929" y="0"/>
                  <a:pt x="21600" y="9670"/>
                  <a:pt x="21600" y="21600"/>
                </a:cubicBezTo>
                <a:cubicBezTo>
                  <a:pt x="21600" y="32825"/>
                  <a:pt x="13001" y="42180"/>
                  <a:pt x="1814" y="43123"/>
                </a:cubicBezTo>
              </a:path>
              <a:path w="21600" h="43124" stroke="0" extrusionOk="0">
                <a:moveTo>
                  <a:pt x="-1" y="0"/>
                </a:moveTo>
                <a:cubicBezTo>
                  <a:pt x="11929" y="0"/>
                  <a:pt x="21600" y="9670"/>
                  <a:pt x="21600" y="21600"/>
                </a:cubicBezTo>
                <a:cubicBezTo>
                  <a:pt x="21600" y="32825"/>
                  <a:pt x="13001" y="42180"/>
                  <a:pt x="1814" y="43123"/>
                </a:cubicBezTo>
                <a:lnTo>
                  <a:pt x="0" y="21600"/>
                </a:lnTo>
                <a:lnTo>
                  <a:pt x="-1" y="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22" name="Arc 86"/>
          <p:cNvSpPr>
            <a:spLocks/>
          </p:cNvSpPr>
          <p:nvPr/>
        </p:nvSpPr>
        <p:spPr bwMode="auto">
          <a:xfrm>
            <a:off x="7205663" y="2205038"/>
            <a:ext cx="152400" cy="523875"/>
          </a:xfrm>
          <a:custGeom>
            <a:avLst/>
            <a:gdLst>
              <a:gd name="T0" fmla="*/ 0 w 21600"/>
              <a:gd name="T1" fmla="*/ 0 h 43124"/>
              <a:gd name="T2" fmla="*/ 12806 w 21600"/>
              <a:gd name="T3" fmla="*/ 523875 h 43124"/>
              <a:gd name="T4" fmla="*/ 0 w 21600"/>
              <a:gd name="T5" fmla="*/ 262399 h 43124"/>
              <a:gd name="T6" fmla="*/ 0 60000 65536"/>
              <a:gd name="T7" fmla="*/ 0 60000 65536"/>
              <a:gd name="T8" fmla="*/ 0 60000 65536"/>
            </a:gdLst>
            <a:ahLst/>
            <a:cxnLst>
              <a:cxn ang="T6">
                <a:pos x="T0" y="T1"/>
              </a:cxn>
              <a:cxn ang="T7">
                <a:pos x="T2" y="T3"/>
              </a:cxn>
              <a:cxn ang="T8">
                <a:pos x="T4" y="T5"/>
              </a:cxn>
            </a:cxnLst>
            <a:rect l="0" t="0" r="r" b="b"/>
            <a:pathLst>
              <a:path w="21600" h="43124" fill="none" extrusionOk="0">
                <a:moveTo>
                  <a:pt x="-1" y="0"/>
                </a:moveTo>
                <a:cubicBezTo>
                  <a:pt x="11929" y="0"/>
                  <a:pt x="21600" y="9670"/>
                  <a:pt x="21600" y="21600"/>
                </a:cubicBezTo>
                <a:cubicBezTo>
                  <a:pt x="21600" y="32825"/>
                  <a:pt x="13001" y="42180"/>
                  <a:pt x="1814" y="43123"/>
                </a:cubicBezTo>
              </a:path>
              <a:path w="21600" h="43124" stroke="0" extrusionOk="0">
                <a:moveTo>
                  <a:pt x="-1" y="0"/>
                </a:moveTo>
                <a:cubicBezTo>
                  <a:pt x="11929" y="0"/>
                  <a:pt x="21600" y="9670"/>
                  <a:pt x="21600" y="21600"/>
                </a:cubicBezTo>
                <a:cubicBezTo>
                  <a:pt x="21600" y="32825"/>
                  <a:pt x="13001" y="42180"/>
                  <a:pt x="1814" y="43123"/>
                </a:cubicBezTo>
                <a:lnTo>
                  <a:pt x="0" y="21600"/>
                </a:lnTo>
                <a:lnTo>
                  <a:pt x="-1" y="0"/>
                </a:lnTo>
                <a:close/>
              </a:path>
            </a:pathLst>
          </a:cu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23" name="Arc 87"/>
          <p:cNvSpPr>
            <a:spLocks/>
          </p:cNvSpPr>
          <p:nvPr/>
        </p:nvSpPr>
        <p:spPr bwMode="auto">
          <a:xfrm>
            <a:off x="8515350" y="2206625"/>
            <a:ext cx="152400" cy="523875"/>
          </a:xfrm>
          <a:custGeom>
            <a:avLst/>
            <a:gdLst>
              <a:gd name="T0" fmla="*/ 0 w 21600"/>
              <a:gd name="T1" fmla="*/ 0 h 43124"/>
              <a:gd name="T2" fmla="*/ 12806 w 21600"/>
              <a:gd name="T3" fmla="*/ 523875 h 43124"/>
              <a:gd name="T4" fmla="*/ 0 w 21600"/>
              <a:gd name="T5" fmla="*/ 262399 h 43124"/>
              <a:gd name="T6" fmla="*/ 0 60000 65536"/>
              <a:gd name="T7" fmla="*/ 0 60000 65536"/>
              <a:gd name="T8" fmla="*/ 0 60000 65536"/>
            </a:gdLst>
            <a:ahLst/>
            <a:cxnLst>
              <a:cxn ang="T6">
                <a:pos x="T0" y="T1"/>
              </a:cxn>
              <a:cxn ang="T7">
                <a:pos x="T2" y="T3"/>
              </a:cxn>
              <a:cxn ang="T8">
                <a:pos x="T4" y="T5"/>
              </a:cxn>
            </a:cxnLst>
            <a:rect l="0" t="0" r="r" b="b"/>
            <a:pathLst>
              <a:path w="21600" h="43124" fill="none" extrusionOk="0">
                <a:moveTo>
                  <a:pt x="-1" y="0"/>
                </a:moveTo>
                <a:cubicBezTo>
                  <a:pt x="11929" y="0"/>
                  <a:pt x="21600" y="9670"/>
                  <a:pt x="21600" y="21600"/>
                </a:cubicBezTo>
                <a:cubicBezTo>
                  <a:pt x="21600" y="32825"/>
                  <a:pt x="13001" y="42180"/>
                  <a:pt x="1814" y="43123"/>
                </a:cubicBezTo>
              </a:path>
              <a:path w="21600" h="43124" stroke="0" extrusionOk="0">
                <a:moveTo>
                  <a:pt x="-1" y="0"/>
                </a:moveTo>
                <a:cubicBezTo>
                  <a:pt x="11929" y="0"/>
                  <a:pt x="21600" y="9670"/>
                  <a:pt x="21600" y="21600"/>
                </a:cubicBezTo>
                <a:cubicBezTo>
                  <a:pt x="21600" y="32825"/>
                  <a:pt x="13001" y="42180"/>
                  <a:pt x="1814" y="43123"/>
                </a:cubicBezTo>
                <a:lnTo>
                  <a:pt x="0" y="21600"/>
                </a:lnTo>
                <a:lnTo>
                  <a:pt x="-1" y="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24" name="Line 88"/>
          <p:cNvSpPr>
            <a:spLocks noChangeShapeType="1"/>
          </p:cNvSpPr>
          <p:nvPr/>
        </p:nvSpPr>
        <p:spPr bwMode="auto">
          <a:xfrm flipH="1" flipV="1">
            <a:off x="8134350" y="2741613"/>
            <a:ext cx="0" cy="80486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25" name="Rectangle 89"/>
          <p:cNvSpPr>
            <a:spLocks noChangeArrowheads="1"/>
          </p:cNvSpPr>
          <p:nvPr/>
        </p:nvSpPr>
        <p:spPr bwMode="auto">
          <a:xfrm>
            <a:off x="971550" y="2620963"/>
            <a:ext cx="517525" cy="114300"/>
          </a:xfrm>
          <a:prstGeom prst="rect">
            <a:avLst/>
          </a:prstGeom>
          <a:solidFill>
            <a:schemeClr val="bg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26" name="Rectangle 90"/>
          <p:cNvSpPr>
            <a:spLocks noChangeArrowheads="1"/>
          </p:cNvSpPr>
          <p:nvPr/>
        </p:nvSpPr>
        <p:spPr bwMode="auto">
          <a:xfrm>
            <a:off x="966788" y="2201863"/>
            <a:ext cx="517525" cy="104775"/>
          </a:xfrm>
          <a:prstGeom prst="rect">
            <a:avLst/>
          </a:prstGeom>
          <a:solidFill>
            <a:schemeClr val="bg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27" name="Rectangle 91"/>
          <p:cNvSpPr>
            <a:spLocks noChangeArrowheads="1"/>
          </p:cNvSpPr>
          <p:nvPr/>
        </p:nvSpPr>
        <p:spPr bwMode="auto">
          <a:xfrm>
            <a:off x="962025" y="2201863"/>
            <a:ext cx="109538" cy="533400"/>
          </a:xfrm>
          <a:prstGeom prst="rect">
            <a:avLst/>
          </a:prstGeom>
          <a:solidFill>
            <a:schemeClr val="bg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Oval 2"/>
          <p:cNvSpPr>
            <a:spLocks noChangeArrowheads="1"/>
          </p:cNvSpPr>
          <p:nvPr/>
        </p:nvSpPr>
        <p:spPr bwMode="auto">
          <a:xfrm>
            <a:off x="3541713" y="827088"/>
            <a:ext cx="279400" cy="733425"/>
          </a:xfrm>
          <a:prstGeom prst="ellipse">
            <a:avLst/>
          </a:pr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67" name="Line 3"/>
          <p:cNvSpPr>
            <a:spLocks noChangeShapeType="1"/>
          </p:cNvSpPr>
          <p:nvPr/>
        </p:nvSpPr>
        <p:spPr bwMode="auto">
          <a:xfrm>
            <a:off x="3663950" y="827088"/>
            <a:ext cx="601663" cy="1587"/>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68" name="Line 4"/>
          <p:cNvSpPr>
            <a:spLocks noChangeShapeType="1"/>
          </p:cNvSpPr>
          <p:nvPr/>
        </p:nvSpPr>
        <p:spPr bwMode="auto">
          <a:xfrm>
            <a:off x="3663950" y="1560513"/>
            <a:ext cx="601663" cy="3175"/>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69" name="Oval 5"/>
          <p:cNvSpPr>
            <a:spLocks noChangeArrowheads="1"/>
          </p:cNvSpPr>
          <p:nvPr/>
        </p:nvSpPr>
        <p:spPr bwMode="auto">
          <a:xfrm>
            <a:off x="1387475" y="800100"/>
            <a:ext cx="277813" cy="733425"/>
          </a:xfrm>
          <a:prstGeom prst="ellipse">
            <a:avLst/>
          </a:pr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70" name="Line 6"/>
          <p:cNvSpPr>
            <a:spLocks noChangeShapeType="1"/>
          </p:cNvSpPr>
          <p:nvPr/>
        </p:nvSpPr>
        <p:spPr bwMode="auto">
          <a:xfrm>
            <a:off x="1509713" y="800100"/>
            <a:ext cx="338137" cy="1588"/>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71" name="Line 7"/>
          <p:cNvSpPr>
            <a:spLocks noChangeShapeType="1"/>
          </p:cNvSpPr>
          <p:nvPr/>
        </p:nvSpPr>
        <p:spPr bwMode="auto">
          <a:xfrm>
            <a:off x="1538288" y="1531938"/>
            <a:ext cx="339725" cy="1587"/>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72" name="Oval 8"/>
          <p:cNvSpPr>
            <a:spLocks noChangeArrowheads="1"/>
          </p:cNvSpPr>
          <p:nvPr/>
        </p:nvSpPr>
        <p:spPr bwMode="auto">
          <a:xfrm>
            <a:off x="2452688" y="827088"/>
            <a:ext cx="277812" cy="733425"/>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73" name="Line 9"/>
          <p:cNvSpPr>
            <a:spLocks noChangeShapeType="1"/>
          </p:cNvSpPr>
          <p:nvPr/>
        </p:nvSpPr>
        <p:spPr bwMode="auto">
          <a:xfrm>
            <a:off x="2574925" y="827088"/>
            <a:ext cx="493713"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74" name="Line 10"/>
          <p:cNvSpPr>
            <a:spLocks noChangeShapeType="1"/>
          </p:cNvSpPr>
          <p:nvPr/>
        </p:nvSpPr>
        <p:spPr bwMode="auto">
          <a:xfrm>
            <a:off x="2574925" y="1560513"/>
            <a:ext cx="493713"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75" name="Line 11"/>
          <p:cNvSpPr>
            <a:spLocks noChangeShapeType="1"/>
          </p:cNvSpPr>
          <p:nvPr/>
        </p:nvSpPr>
        <p:spPr bwMode="auto">
          <a:xfrm flipV="1">
            <a:off x="1090613" y="1158875"/>
            <a:ext cx="574675" cy="317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76" name="Line 12"/>
          <p:cNvSpPr>
            <a:spLocks noChangeShapeType="1"/>
          </p:cNvSpPr>
          <p:nvPr/>
        </p:nvSpPr>
        <p:spPr bwMode="auto">
          <a:xfrm flipV="1">
            <a:off x="2014538" y="1160463"/>
            <a:ext cx="681037" cy="158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77" name="Line 13"/>
          <p:cNvSpPr>
            <a:spLocks noChangeShapeType="1"/>
          </p:cNvSpPr>
          <p:nvPr/>
        </p:nvSpPr>
        <p:spPr bwMode="auto">
          <a:xfrm flipV="1">
            <a:off x="3190875" y="1162050"/>
            <a:ext cx="63023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78" name="Line 14"/>
          <p:cNvSpPr>
            <a:spLocks noChangeShapeType="1"/>
          </p:cNvSpPr>
          <p:nvPr/>
        </p:nvSpPr>
        <p:spPr bwMode="auto">
          <a:xfrm>
            <a:off x="2208213" y="220663"/>
            <a:ext cx="0" cy="533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79" name="Line 15"/>
          <p:cNvSpPr>
            <a:spLocks noChangeShapeType="1"/>
          </p:cNvSpPr>
          <p:nvPr/>
        </p:nvSpPr>
        <p:spPr bwMode="auto">
          <a:xfrm>
            <a:off x="3325813" y="220663"/>
            <a:ext cx="0" cy="533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80" name="Line 16"/>
          <p:cNvSpPr>
            <a:spLocks noChangeShapeType="1"/>
          </p:cNvSpPr>
          <p:nvPr/>
        </p:nvSpPr>
        <p:spPr bwMode="auto">
          <a:xfrm>
            <a:off x="2192338" y="463550"/>
            <a:ext cx="1133475" cy="0"/>
          </a:xfrm>
          <a:prstGeom prst="line">
            <a:avLst/>
          </a:prstGeom>
          <a:noFill/>
          <a:ln w="127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1281" name="Group 17"/>
          <p:cNvGrpSpPr>
            <a:grpSpLocks/>
          </p:cNvGrpSpPr>
          <p:nvPr/>
        </p:nvGrpSpPr>
        <p:grpSpPr bwMode="auto">
          <a:xfrm>
            <a:off x="2006600" y="958850"/>
            <a:ext cx="404813" cy="396875"/>
            <a:chOff x="1379" y="2714"/>
            <a:chExt cx="235" cy="250"/>
          </a:xfrm>
        </p:grpSpPr>
        <p:sp>
          <p:nvSpPr>
            <p:cNvPr id="11317" name="Oval 18"/>
            <p:cNvSpPr>
              <a:spLocks noChangeArrowheads="1"/>
            </p:cNvSpPr>
            <p:nvPr/>
          </p:nvSpPr>
          <p:spPr bwMode="auto">
            <a:xfrm>
              <a:off x="1425" y="2767"/>
              <a:ext cx="144" cy="144"/>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318" name="Text Box 19"/>
            <p:cNvSpPr txBox="1">
              <a:spLocks noChangeArrowheads="1"/>
            </p:cNvSpPr>
            <p:nvPr/>
          </p:nvSpPr>
          <p:spPr bwMode="auto">
            <a:xfrm>
              <a:off x="1379" y="2714"/>
              <a:ext cx="2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r>
                <a:rPr lang="de-DE" b="0">
                  <a:solidFill>
                    <a:schemeClr val="tx1"/>
                  </a:solidFill>
                  <a:latin typeface="Arial" pitchFamily="34" charset="0"/>
                </a:rPr>
                <a:t>+</a:t>
              </a:r>
            </a:p>
          </p:txBody>
        </p:sp>
      </p:grpSp>
      <p:sp>
        <p:nvSpPr>
          <p:cNvPr id="11282" name="Line 20"/>
          <p:cNvSpPr>
            <a:spLocks noChangeShapeType="1"/>
          </p:cNvSpPr>
          <p:nvPr/>
        </p:nvSpPr>
        <p:spPr bwMode="auto">
          <a:xfrm flipV="1">
            <a:off x="1766888" y="1563688"/>
            <a:ext cx="0" cy="3698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83" name="Line 21"/>
          <p:cNvSpPr>
            <a:spLocks noChangeShapeType="1"/>
          </p:cNvSpPr>
          <p:nvPr/>
        </p:nvSpPr>
        <p:spPr bwMode="auto">
          <a:xfrm flipH="1" flipV="1">
            <a:off x="2862263" y="1563688"/>
            <a:ext cx="3175" cy="11509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84" name="Line 22"/>
          <p:cNvSpPr>
            <a:spLocks noChangeShapeType="1"/>
          </p:cNvSpPr>
          <p:nvPr/>
        </p:nvSpPr>
        <p:spPr bwMode="auto">
          <a:xfrm flipV="1">
            <a:off x="4418013" y="1162050"/>
            <a:ext cx="628650" cy="0"/>
          </a:xfrm>
          <a:prstGeom prst="line">
            <a:avLst/>
          </a:prstGeom>
          <a:noFill/>
          <a:ln w="1905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aphicFrame>
        <p:nvGraphicFramePr>
          <p:cNvPr id="11285" name="Object 23"/>
          <p:cNvGraphicFramePr>
            <a:graphicFrameLocks noChangeAspect="1"/>
          </p:cNvGraphicFramePr>
          <p:nvPr/>
        </p:nvGraphicFramePr>
        <p:xfrm>
          <a:off x="31750" y="1816100"/>
          <a:ext cx="6096000" cy="1508125"/>
        </p:xfrm>
        <a:graphic>
          <a:graphicData uri="http://schemas.openxmlformats.org/presentationml/2006/ole">
            <mc:AlternateContent xmlns:mc="http://schemas.openxmlformats.org/markup-compatibility/2006">
              <mc:Choice xmlns:v="urn:schemas-microsoft-com:vml" Requires="v">
                <p:oleObj spid="_x0000_s11394" name="Mathcad" r:id="rId4" imgW="6953250" imgH="2857500" progId="Mathcad">
                  <p:embed/>
                </p:oleObj>
              </mc:Choice>
              <mc:Fallback>
                <p:oleObj name="Mathcad" r:id="rId4" imgW="6953250" imgH="2857500" progId="Mathcad">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0" y="1816100"/>
                        <a:ext cx="6096000"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86" name="Text Box 24"/>
          <p:cNvSpPr txBox="1">
            <a:spLocks noChangeArrowheads="1"/>
          </p:cNvSpPr>
          <p:nvPr/>
        </p:nvSpPr>
        <p:spPr bwMode="auto">
          <a:xfrm>
            <a:off x="2579688" y="63500"/>
            <a:ext cx="376237"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r>
              <a:rPr lang="de-DE" sz="1400" b="0">
                <a:solidFill>
                  <a:schemeClr val="tx1"/>
                </a:solidFill>
                <a:latin typeface="Arial" pitchFamily="34" charset="0"/>
              </a:rPr>
              <a:t>l</a:t>
            </a:r>
            <a:r>
              <a:rPr lang="de-DE" sz="1400" b="0" baseline="-25000">
                <a:solidFill>
                  <a:schemeClr val="tx1"/>
                </a:solidFill>
                <a:latin typeface="Arial" pitchFamily="34" charset="0"/>
              </a:rPr>
              <a:t>i</a:t>
            </a:r>
          </a:p>
        </p:txBody>
      </p:sp>
      <p:sp>
        <p:nvSpPr>
          <p:cNvPr id="11287" name="Oval 25"/>
          <p:cNvSpPr>
            <a:spLocks noChangeArrowheads="1"/>
          </p:cNvSpPr>
          <p:nvPr/>
        </p:nvSpPr>
        <p:spPr bwMode="auto">
          <a:xfrm>
            <a:off x="3589338" y="4087813"/>
            <a:ext cx="280987" cy="733425"/>
          </a:xfrm>
          <a:prstGeom prst="ellipse">
            <a:avLst/>
          </a:pr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88" name="Line 26"/>
          <p:cNvSpPr>
            <a:spLocks noChangeShapeType="1"/>
          </p:cNvSpPr>
          <p:nvPr/>
        </p:nvSpPr>
        <p:spPr bwMode="auto">
          <a:xfrm>
            <a:off x="3711575" y="4087813"/>
            <a:ext cx="601663" cy="1587"/>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89" name="Line 27"/>
          <p:cNvSpPr>
            <a:spLocks noChangeShapeType="1"/>
          </p:cNvSpPr>
          <p:nvPr/>
        </p:nvSpPr>
        <p:spPr bwMode="auto">
          <a:xfrm>
            <a:off x="3711575" y="4821238"/>
            <a:ext cx="601663" cy="3175"/>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90" name="Oval 28"/>
          <p:cNvSpPr>
            <a:spLocks noChangeArrowheads="1"/>
          </p:cNvSpPr>
          <p:nvPr/>
        </p:nvSpPr>
        <p:spPr bwMode="auto">
          <a:xfrm>
            <a:off x="1435100" y="4060825"/>
            <a:ext cx="277813" cy="733425"/>
          </a:xfrm>
          <a:prstGeom prst="ellipse">
            <a:avLst/>
          </a:pr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91" name="Line 29"/>
          <p:cNvSpPr>
            <a:spLocks noChangeShapeType="1"/>
          </p:cNvSpPr>
          <p:nvPr/>
        </p:nvSpPr>
        <p:spPr bwMode="auto">
          <a:xfrm>
            <a:off x="1558925" y="4060825"/>
            <a:ext cx="336550" cy="1588"/>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92" name="Line 30"/>
          <p:cNvSpPr>
            <a:spLocks noChangeShapeType="1"/>
          </p:cNvSpPr>
          <p:nvPr/>
        </p:nvSpPr>
        <p:spPr bwMode="auto">
          <a:xfrm>
            <a:off x="1585913" y="4792663"/>
            <a:ext cx="339725" cy="1587"/>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1293" name="Group 31"/>
          <p:cNvGrpSpPr>
            <a:grpSpLocks/>
          </p:cNvGrpSpPr>
          <p:nvPr/>
        </p:nvGrpSpPr>
        <p:grpSpPr bwMode="auto">
          <a:xfrm>
            <a:off x="2500313" y="3994150"/>
            <a:ext cx="738187" cy="987425"/>
            <a:chOff x="2538" y="972"/>
            <a:chExt cx="430" cy="444"/>
          </a:xfrm>
        </p:grpSpPr>
        <p:sp>
          <p:nvSpPr>
            <p:cNvPr id="11312" name="Oval 32"/>
            <p:cNvSpPr>
              <a:spLocks noChangeArrowheads="1"/>
            </p:cNvSpPr>
            <p:nvPr/>
          </p:nvSpPr>
          <p:spPr bwMode="auto">
            <a:xfrm>
              <a:off x="2806" y="1014"/>
              <a:ext cx="162" cy="330"/>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313" name="Rectangle 33"/>
            <p:cNvSpPr>
              <a:spLocks noChangeArrowheads="1"/>
            </p:cNvSpPr>
            <p:nvPr/>
          </p:nvSpPr>
          <p:spPr bwMode="auto">
            <a:xfrm>
              <a:off x="2722" y="972"/>
              <a:ext cx="168" cy="444"/>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314" name="Oval 34"/>
            <p:cNvSpPr>
              <a:spLocks noChangeArrowheads="1"/>
            </p:cNvSpPr>
            <p:nvPr/>
          </p:nvSpPr>
          <p:spPr bwMode="auto">
            <a:xfrm>
              <a:off x="2538" y="1014"/>
              <a:ext cx="162" cy="330"/>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315" name="Line 35"/>
            <p:cNvSpPr>
              <a:spLocks noChangeShapeType="1"/>
            </p:cNvSpPr>
            <p:nvPr/>
          </p:nvSpPr>
          <p:spPr bwMode="auto">
            <a:xfrm>
              <a:off x="2609" y="1014"/>
              <a:ext cx="28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316" name="Line 36"/>
            <p:cNvSpPr>
              <a:spLocks noChangeShapeType="1"/>
            </p:cNvSpPr>
            <p:nvPr/>
          </p:nvSpPr>
          <p:spPr bwMode="auto">
            <a:xfrm>
              <a:off x="2609" y="1344"/>
              <a:ext cx="288"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1294" name="Line 37"/>
          <p:cNvSpPr>
            <a:spLocks noChangeShapeType="1"/>
          </p:cNvSpPr>
          <p:nvPr/>
        </p:nvSpPr>
        <p:spPr bwMode="auto">
          <a:xfrm>
            <a:off x="1270000" y="4418013"/>
            <a:ext cx="442913" cy="1587"/>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95" name="Line 38"/>
          <p:cNvSpPr>
            <a:spLocks noChangeShapeType="1"/>
          </p:cNvSpPr>
          <p:nvPr/>
        </p:nvSpPr>
        <p:spPr bwMode="auto">
          <a:xfrm flipV="1">
            <a:off x="2062163" y="4421188"/>
            <a:ext cx="681037" cy="1587"/>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96" name="Line 39"/>
          <p:cNvSpPr>
            <a:spLocks noChangeShapeType="1"/>
          </p:cNvSpPr>
          <p:nvPr/>
        </p:nvSpPr>
        <p:spPr bwMode="auto">
          <a:xfrm flipV="1">
            <a:off x="3238500" y="4422775"/>
            <a:ext cx="631825"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97" name="Line 40"/>
          <p:cNvSpPr>
            <a:spLocks noChangeShapeType="1"/>
          </p:cNvSpPr>
          <p:nvPr/>
        </p:nvSpPr>
        <p:spPr bwMode="auto">
          <a:xfrm flipH="1" flipV="1">
            <a:off x="2879725" y="4821238"/>
            <a:ext cx="0" cy="665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98" name="Line 41"/>
          <p:cNvSpPr>
            <a:spLocks noChangeShapeType="1"/>
          </p:cNvSpPr>
          <p:nvPr/>
        </p:nvSpPr>
        <p:spPr bwMode="auto">
          <a:xfrm flipV="1">
            <a:off x="4465638" y="4422775"/>
            <a:ext cx="628650" cy="0"/>
          </a:xfrm>
          <a:prstGeom prst="line">
            <a:avLst/>
          </a:prstGeom>
          <a:noFill/>
          <a:ln w="127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aphicFrame>
        <p:nvGraphicFramePr>
          <p:cNvPr id="11299" name="Object 42"/>
          <p:cNvGraphicFramePr>
            <a:graphicFrameLocks noChangeAspect="1"/>
          </p:cNvGraphicFramePr>
          <p:nvPr/>
        </p:nvGraphicFramePr>
        <p:xfrm>
          <a:off x="26988" y="5311775"/>
          <a:ext cx="6102350" cy="1546225"/>
        </p:xfrm>
        <a:graphic>
          <a:graphicData uri="http://schemas.openxmlformats.org/presentationml/2006/ole">
            <mc:AlternateContent xmlns:mc="http://schemas.openxmlformats.org/markup-compatibility/2006">
              <mc:Choice xmlns:v="urn:schemas-microsoft-com:vml" Requires="v">
                <p:oleObj spid="_x0000_s11395" name="Mathcad" r:id="rId6" imgW="6953250" imgH="2857500" progId="Mathcad">
                  <p:embed/>
                </p:oleObj>
              </mc:Choice>
              <mc:Fallback>
                <p:oleObj name="Mathcad" r:id="rId6" imgW="6953250" imgH="2857500" progId="Mathcad">
                  <p:embed/>
                  <p:pic>
                    <p:nvPicPr>
                      <p:cNvPr id="0" name="Object 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88" y="5311775"/>
                        <a:ext cx="6102350" cy="154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1300" name="Group 43"/>
          <p:cNvGrpSpPr>
            <a:grpSpLocks/>
          </p:cNvGrpSpPr>
          <p:nvPr/>
        </p:nvGrpSpPr>
        <p:grpSpPr bwMode="auto">
          <a:xfrm>
            <a:off x="3224213" y="4219575"/>
            <a:ext cx="403225" cy="396875"/>
            <a:chOff x="1379" y="2714"/>
            <a:chExt cx="235" cy="250"/>
          </a:xfrm>
        </p:grpSpPr>
        <p:sp>
          <p:nvSpPr>
            <p:cNvPr id="11310" name="Oval 44"/>
            <p:cNvSpPr>
              <a:spLocks noChangeArrowheads="1"/>
            </p:cNvSpPr>
            <p:nvPr/>
          </p:nvSpPr>
          <p:spPr bwMode="auto">
            <a:xfrm>
              <a:off x="1425" y="2767"/>
              <a:ext cx="144" cy="144"/>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311" name="Text Box 45"/>
            <p:cNvSpPr txBox="1">
              <a:spLocks noChangeArrowheads="1"/>
            </p:cNvSpPr>
            <p:nvPr/>
          </p:nvSpPr>
          <p:spPr bwMode="auto">
            <a:xfrm>
              <a:off x="1379" y="2714"/>
              <a:ext cx="23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r>
                <a:rPr lang="de-DE" b="0">
                  <a:solidFill>
                    <a:schemeClr val="tx1"/>
                  </a:solidFill>
                  <a:latin typeface="Arial" pitchFamily="34" charset="0"/>
                </a:rPr>
                <a:t>+</a:t>
              </a:r>
            </a:p>
          </p:txBody>
        </p:sp>
      </p:grpSp>
      <p:sp>
        <p:nvSpPr>
          <p:cNvPr id="11301" name="Line 46"/>
          <p:cNvSpPr>
            <a:spLocks noChangeShapeType="1"/>
          </p:cNvSpPr>
          <p:nvPr/>
        </p:nvSpPr>
        <p:spPr bwMode="auto">
          <a:xfrm flipV="1">
            <a:off x="3990975" y="4824413"/>
            <a:ext cx="0" cy="13668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302" name="Rectangle 47"/>
          <p:cNvSpPr>
            <a:spLocks noGrp="1" noChangeArrowheads="1"/>
          </p:cNvSpPr>
          <p:nvPr>
            <p:ph type="body" idx="1"/>
          </p:nvPr>
        </p:nvSpPr>
        <p:spPr>
          <a:xfrm>
            <a:off x="5999163" y="182563"/>
            <a:ext cx="3816350" cy="2989845"/>
          </a:xfrm>
          <a:noFill/>
          <a:ln>
            <a:solidFill>
              <a:schemeClr val="tx1"/>
            </a:solidFill>
            <a:miter lim="800000"/>
            <a:headEnd/>
            <a:tailEnd/>
          </a:ln>
        </p:spPr>
        <p:txBody>
          <a:bodyPr/>
          <a:lstStyle/>
          <a:p>
            <a:pPr eaLnBrk="1" hangingPunct="1"/>
            <a:r>
              <a:rPr lang="de-DE" dirty="0" smtClean="0"/>
              <a:t>Energy of a particle after the first tube:</a:t>
            </a:r>
          </a:p>
          <a:p>
            <a:pPr eaLnBrk="1" hangingPunct="1">
              <a:lnSpc>
                <a:spcPct val="80000"/>
              </a:lnSpc>
            </a:pPr>
            <a:endParaRPr lang="de-DE" dirty="0" smtClean="0"/>
          </a:p>
          <a:p>
            <a:pPr eaLnBrk="1" hangingPunct="1">
              <a:lnSpc>
                <a:spcPct val="80000"/>
              </a:lnSpc>
            </a:pPr>
            <a:endParaRPr lang="de-DE" dirty="0" smtClean="0"/>
          </a:p>
          <a:p>
            <a:pPr eaLnBrk="1" hangingPunct="1">
              <a:lnSpc>
                <a:spcPct val="80000"/>
              </a:lnSpc>
            </a:pPr>
            <a:endParaRPr lang="de-DE" dirty="0" smtClean="0"/>
          </a:p>
          <a:p>
            <a:pPr eaLnBrk="1" hangingPunct="1"/>
            <a:r>
              <a:rPr lang="de-DE" dirty="0" smtClean="0"/>
              <a:t>U</a:t>
            </a:r>
            <a:r>
              <a:rPr lang="de-DE" baseline="-25000" dirty="0" smtClean="0"/>
              <a:t>0 </a:t>
            </a:r>
            <a:r>
              <a:rPr lang="de-DE" dirty="0" smtClean="0"/>
              <a:t>is the maximum voltage of the RF generator and </a:t>
            </a:r>
            <a:r>
              <a:rPr lang="de-DE" dirty="0" smtClean="0">
                <a:sym typeface="Symbol" pitchFamily="18" charset="2"/>
              </a:rPr>
              <a:t></a:t>
            </a:r>
            <a:r>
              <a:rPr lang="de-DE" baseline="-25000" dirty="0" smtClean="0">
                <a:sym typeface="Symbol" pitchFamily="18" charset="2"/>
              </a:rPr>
              <a:t>s</a:t>
            </a:r>
            <a:r>
              <a:rPr lang="de-DE" dirty="0" smtClean="0"/>
              <a:t>  the average phase of the particle between the two tubes</a:t>
            </a:r>
          </a:p>
        </p:txBody>
      </p:sp>
      <p:graphicFrame>
        <p:nvGraphicFramePr>
          <p:cNvPr id="11303" name="Object 48"/>
          <p:cNvGraphicFramePr>
            <a:graphicFrameLocks noChangeAspect="1"/>
          </p:cNvGraphicFramePr>
          <p:nvPr/>
        </p:nvGraphicFramePr>
        <p:xfrm>
          <a:off x="6591300" y="1092200"/>
          <a:ext cx="2311400" cy="330200"/>
        </p:xfrm>
        <a:graphic>
          <a:graphicData uri="http://schemas.openxmlformats.org/presentationml/2006/ole">
            <mc:AlternateContent xmlns:mc="http://schemas.openxmlformats.org/markup-compatibility/2006">
              <mc:Choice xmlns:v="urn:schemas-microsoft-com:vml" Requires="v">
                <p:oleObj spid="_x0000_s11396" name="Equation" r:id="rId8" imgW="2311400" imgH="330200" progId="Equation.3">
                  <p:embed/>
                </p:oleObj>
              </mc:Choice>
              <mc:Fallback>
                <p:oleObj name="Equation" r:id="rId8" imgW="2311400" imgH="330200" progId="Equation.3">
                  <p:embed/>
                  <p:pic>
                    <p:nvPicPr>
                      <p:cNvPr id="0" name="Object 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91300" y="1092200"/>
                        <a:ext cx="2311400" cy="330200"/>
                      </a:xfrm>
                      <a:prstGeom prst="rect">
                        <a:avLst/>
                      </a:prstGeom>
                      <a:solidFill>
                        <a:srgbClr val="F8F8F8"/>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04" name="Arc 49"/>
          <p:cNvSpPr>
            <a:spLocks/>
          </p:cNvSpPr>
          <p:nvPr/>
        </p:nvSpPr>
        <p:spPr bwMode="auto">
          <a:xfrm>
            <a:off x="1843088" y="798513"/>
            <a:ext cx="152400" cy="733425"/>
          </a:xfrm>
          <a:custGeom>
            <a:avLst/>
            <a:gdLst>
              <a:gd name="T0" fmla="*/ 0 w 21600"/>
              <a:gd name="T1" fmla="*/ 0 h 43124"/>
              <a:gd name="T2" fmla="*/ 12806 w 21600"/>
              <a:gd name="T3" fmla="*/ 733425 h 43124"/>
              <a:gd name="T4" fmla="*/ 0 w 21600"/>
              <a:gd name="T5" fmla="*/ 367359 h 43124"/>
              <a:gd name="T6" fmla="*/ 0 60000 65536"/>
              <a:gd name="T7" fmla="*/ 0 60000 65536"/>
              <a:gd name="T8" fmla="*/ 0 60000 65536"/>
            </a:gdLst>
            <a:ahLst/>
            <a:cxnLst>
              <a:cxn ang="T6">
                <a:pos x="T0" y="T1"/>
              </a:cxn>
              <a:cxn ang="T7">
                <a:pos x="T2" y="T3"/>
              </a:cxn>
              <a:cxn ang="T8">
                <a:pos x="T4" y="T5"/>
              </a:cxn>
            </a:cxnLst>
            <a:rect l="0" t="0" r="r" b="b"/>
            <a:pathLst>
              <a:path w="21600" h="43124" fill="none" extrusionOk="0">
                <a:moveTo>
                  <a:pt x="-1" y="0"/>
                </a:moveTo>
                <a:cubicBezTo>
                  <a:pt x="11929" y="0"/>
                  <a:pt x="21600" y="9670"/>
                  <a:pt x="21600" y="21600"/>
                </a:cubicBezTo>
                <a:cubicBezTo>
                  <a:pt x="21600" y="32825"/>
                  <a:pt x="13001" y="42180"/>
                  <a:pt x="1814" y="43123"/>
                </a:cubicBezTo>
              </a:path>
              <a:path w="21600" h="43124" stroke="0" extrusionOk="0">
                <a:moveTo>
                  <a:pt x="-1" y="0"/>
                </a:moveTo>
                <a:cubicBezTo>
                  <a:pt x="11929" y="0"/>
                  <a:pt x="21600" y="9670"/>
                  <a:pt x="21600" y="21600"/>
                </a:cubicBezTo>
                <a:cubicBezTo>
                  <a:pt x="21600" y="32825"/>
                  <a:pt x="13001" y="42180"/>
                  <a:pt x="1814" y="43123"/>
                </a:cubicBezTo>
                <a:lnTo>
                  <a:pt x="0" y="21600"/>
                </a:lnTo>
                <a:lnTo>
                  <a:pt x="-1" y="0"/>
                </a:lnTo>
                <a:close/>
              </a:path>
            </a:pathLst>
          </a:cu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305" name="Arc 50"/>
          <p:cNvSpPr>
            <a:spLocks/>
          </p:cNvSpPr>
          <p:nvPr/>
        </p:nvSpPr>
        <p:spPr bwMode="auto">
          <a:xfrm>
            <a:off x="4244975" y="830263"/>
            <a:ext cx="152400" cy="733425"/>
          </a:xfrm>
          <a:custGeom>
            <a:avLst/>
            <a:gdLst>
              <a:gd name="T0" fmla="*/ 0 w 21600"/>
              <a:gd name="T1" fmla="*/ 0 h 43124"/>
              <a:gd name="T2" fmla="*/ 12806 w 21600"/>
              <a:gd name="T3" fmla="*/ 733425 h 43124"/>
              <a:gd name="T4" fmla="*/ 0 w 21600"/>
              <a:gd name="T5" fmla="*/ 367359 h 43124"/>
              <a:gd name="T6" fmla="*/ 0 60000 65536"/>
              <a:gd name="T7" fmla="*/ 0 60000 65536"/>
              <a:gd name="T8" fmla="*/ 0 60000 65536"/>
            </a:gdLst>
            <a:ahLst/>
            <a:cxnLst>
              <a:cxn ang="T6">
                <a:pos x="T0" y="T1"/>
              </a:cxn>
              <a:cxn ang="T7">
                <a:pos x="T2" y="T3"/>
              </a:cxn>
              <a:cxn ang="T8">
                <a:pos x="T4" y="T5"/>
              </a:cxn>
            </a:cxnLst>
            <a:rect l="0" t="0" r="r" b="b"/>
            <a:pathLst>
              <a:path w="21600" h="43124" fill="none" extrusionOk="0">
                <a:moveTo>
                  <a:pt x="-1" y="0"/>
                </a:moveTo>
                <a:cubicBezTo>
                  <a:pt x="11929" y="0"/>
                  <a:pt x="21600" y="9670"/>
                  <a:pt x="21600" y="21600"/>
                </a:cubicBezTo>
                <a:cubicBezTo>
                  <a:pt x="21600" y="32825"/>
                  <a:pt x="13001" y="42180"/>
                  <a:pt x="1814" y="43123"/>
                </a:cubicBezTo>
              </a:path>
              <a:path w="21600" h="43124" stroke="0" extrusionOk="0">
                <a:moveTo>
                  <a:pt x="-1" y="0"/>
                </a:moveTo>
                <a:cubicBezTo>
                  <a:pt x="11929" y="0"/>
                  <a:pt x="21600" y="9670"/>
                  <a:pt x="21600" y="21600"/>
                </a:cubicBezTo>
                <a:cubicBezTo>
                  <a:pt x="21600" y="32825"/>
                  <a:pt x="13001" y="42180"/>
                  <a:pt x="1814" y="43123"/>
                </a:cubicBezTo>
                <a:lnTo>
                  <a:pt x="0" y="21600"/>
                </a:lnTo>
                <a:lnTo>
                  <a:pt x="-1" y="0"/>
                </a:lnTo>
                <a:close/>
              </a:path>
            </a:pathLst>
          </a:cu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306" name="Arc 51"/>
          <p:cNvSpPr>
            <a:spLocks/>
          </p:cNvSpPr>
          <p:nvPr/>
        </p:nvSpPr>
        <p:spPr bwMode="auto">
          <a:xfrm>
            <a:off x="4292600" y="4086225"/>
            <a:ext cx="149225" cy="733425"/>
          </a:xfrm>
          <a:custGeom>
            <a:avLst/>
            <a:gdLst>
              <a:gd name="T0" fmla="*/ 0 w 21600"/>
              <a:gd name="T1" fmla="*/ 0 h 43124"/>
              <a:gd name="T2" fmla="*/ 12539 w 21600"/>
              <a:gd name="T3" fmla="*/ 733425 h 43124"/>
              <a:gd name="T4" fmla="*/ 0 w 21600"/>
              <a:gd name="T5" fmla="*/ 367359 h 43124"/>
              <a:gd name="T6" fmla="*/ 0 60000 65536"/>
              <a:gd name="T7" fmla="*/ 0 60000 65536"/>
              <a:gd name="T8" fmla="*/ 0 60000 65536"/>
            </a:gdLst>
            <a:ahLst/>
            <a:cxnLst>
              <a:cxn ang="T6">
                <a:pos x="T0" y="T1"/>
              </a:cxn>
              <a:cxn ang="T7">
                <a:pos x="T2" y="T3"/>
              </a:cxn>
              <a:cxn ang="T8">
                <a:pos x="T4" y="T5"/>
              </a:cxn>
            </a:cxnLst>
            <a:rect l="0" t="0" r="r" b="b"/>
            <a:pathLst>
              <a:path w="21600" h="43124" fill="none" extrusionOk="0">
                <a:moveTo>
                  <a:pt x="-1" y="0"/>
                </a:moveTo>
                <a:cubicBezTo>
                  <a:pt x="11929" y="0"/>
                  <a:pt x="21600" y="9670"/>
                  <a:pt x="21600" y="21600"/>
                </a:cubicBezTo>
                <a:cubicBezTo>
                  <a:pt x="21600" y="32825"/>
                  <a:pt x="13001" y="42180"/>
                  <a:pt x="1814" y="43123"/>
                </a:cubicBezTo>
              </a:path>
              <a:path w="21600" h="43124" stroke="0" extrusionOk="0">
                <a:moveTo>
                  <a:pt x="-1" y="0"/>
                </a:moveTo>
                <a:cubicBezTo>
                  <a:pt x="11929" y="0"/>
                  <a:pt x="21600" y="9670"/>
                  <a:pt x="21600" y="21600"/>
                </a:cubicBezTo>
                <a:cubicBezTo>
                  <a:pt x="21600" y="32825"/>
                  <a:pt x="13001" y="42180"/>
                  <a:pt x="1814" y="43123"/>
                </a:cubicBezTo>
                <a:lnTo>
                  <a:pt x="0" y="21600"/>
                </a:lnTo>
                <a:lnTo>
                  <a:pt x="-1" y="0"/>
                </a:lnTo>
                <a:close/>
              </a:path>
            </a:pathLst>
          </a:cu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307" name="Arc 52"/>
          <p:cNvSpPr>
            <a:spLocks/>
          </p:cNvSpPr>
          <p:nvPr/>
        </p:nvSpPr>
        <p:spPr bwMode="auto">
          <a:xfrm>
            <a:off x="1895475" y="4060825"/>
            <a:ext cx="149225" cy="733425"/>
          </a:xfrm>
          <a:custGeom>
            <a:avLst/>
            <a:gdLst>
              <a:gd name="T0" fmla="*/ 0 w 21600"/>
              <a:gd name="T1" fmla="*/ 0 h 43124"/>
              <a:gd name="T2" fmla="*/ 12539 w 21600"/>
              <a:gd name="T3" fmla="*/ 733425 h 43124"/>
              <a:gd name="T4" fmla="*/ 0 w 21600"/>
              <a:gd name="T5" fmla="*/ 367359 h 43124"/>
              <a:gd name="T6" fmla="*/ 0 60000 65536"/>
              <a:gd name="T7" fmla="*/ 0 60000 65536"/>
              <a:gd name="T8" fmla="*/ 0 60000 65536"/>
            </a:gdLst>
            <a:ahLst/>
            <a:cxnLst>
              <a:cxn ang="T6">
                <a:pos x="T0" y="T1"/>
              </a:cxn>
              <a:cxn ang="T7">
                <a:pos x="T2" y="T3"/>
              </a:cxn>
              <a:cxn ang="T8">
                <a:pos x="T4" y="T5"/>
              </a:cxn>
            </a:cxnLst>
            <a:rect l="0" t="0" r="r" b="b"/>
            <a:pathLst>
              <a:path w="21600" h="43124" fill="none" extrusionOk="0">
                <a:moveTo>
                  <a:pt x="-1" y="0"/>
                </a:moveTo>
                <a:cubicBezTo>
                  <a:pt x="11929" y="0"/>
                  <a:pt x="21600" y="9670"/>
                  <a:pt x="21600" y="21600"/>
                </a:cubicBezTo>
                <a:cubicBezTo>
                  <a:pt x="21600" y="32825"/>
                  <a:pt x="13001" y="42180"/>
                  <a:pt x="1814" y="43123"/>
                </a:cubicBezTo>
              </a:path>
              <a:path w="21600" h="43124" stroke="0" extrusionOk="0">
                <a:moveTo>
                  <a:pt x="-1" y="0"/>
                </a:moveTo>
                <a:cubicBezTo>
                  <a:pt x="11929" y="0"/>
                  <a:pt x="21600" y="9670"/>
                  <a:pt x="21600" y="21600"/>
                </a:cubicBezTo>
                <a:cubicBezTo>
                  <a:pt x="21600" y="32825"/>
                  <a:pt x="13001" y="42180"/>
                  <a:pt x="1814" y="43123"/>
                </a:cubicBezTo>
                <a:lnTo>
                  <a:pt x="0" y="21600"/>
                </a:lnTo>
                <a:lnTo>
                  <a:pt x="-1" y="0"/>
                </a:lnTo>
                <a:close/>
              </a:path>
            </a:pathLst>
          </a:cu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308" name="Arc 53"/>
          <p:cNvSpPr>
            <a:spLocks/>
          </p:cNvSpPr>
          <p:nvPr/>
        </p:nvSpPr>
        <p:spPr bwMode="auto">
          <a:xfrm>
            <a:off x="3055938" y="823913"/>
            <a:ext cx="153987" cy="733425"/>
          </a:xfrm>
          <a:custGeom>
            <a:avLst/>
            <a:gdLst>
              <a:gd name="T0" fmla="*/ 0 w 21600"/>
              <a:gd name="T1" fmla="*/ 0 h 43124"/>
              <a:gd name="T2" fmla="*/ 12939 w 21600"/>
              <a:gd name="T3" fmla="*/ 733425 h 43124"/>
              <a:gd name="T4" fmla="*/ 0 w 21600"/>
              <a:gd name="T5" fmla="*/ 367359 h 43124"/>
              <a:gd name="T6" fmla="*/ 0 60000 65536"/>
              <a:gd name="T7" fmla="*/ 0 60000 65536"/>
              <a:gd name="T8" fmla="*/ 0 60000 65536"/>
            </a:gdLst>
            <a:ahLst/>
            <a:cxnLst>
              <a:cxn ang="T6">
                <a:pos x="T0" y="T1"/>
              </a:cxn>
              <a:cxn ang="T7">
                <a:pos x="T2" y="T3"/>
              </a:cxn>
              <a:cxn ang="T8">
                <a:pos x="T4" y="T5"/>
              </a:cxn>
            </a:cxnLst>
            <a:rect l="0" t="0" r="r" b="b"/>
            <a:pathLst>
              <a:path w="21600" h="43124" fill="none" extrusionOk="0">
                <a:moveTo>
                  <a:pt x="-1" y="0"/>
                </a:moveTo>
                <a:cubicBezTo>
                  <a:pt x="11929" y="0"/>
                  <a:pt x="21600" y="9670"/>
                  <a:pt x="21600" y="21600"/>
                </a:cubicBezTo>
                <a:cubicBezTo>
                  <a:pt x="21600" y="32825"/>
                  <a:pt x="13001" y="42180"/>
                  <a:pt x="1814" y="43123"/>
                </a:cubicBezTo>
              </a:path>
              <a:path w="21600" h="43124" stroke="0" extrusionOk="0">
                <a:moveTo>
                  <a:pt x="-1" y="0"/>
                </a:moveTo>
                <a:cubicBezTo>
                  <a:pt x="11929" y="0"/>
                  <a:pt x="21600" y="9670"/>
                  <a:pt x="21600" y="21600"/>
                </a:cubicBezTo>
                <a:cubicBezTo>
                  <a:pt x="21600" y="32825"/>
                  <a:pt x="13001" y="42180"/>
                  <a:pt x="1814" y="43123"/>
                </a:cubicBezTo>
                <a:lnTo>
                  <a:pt x="0" y="21600"/>
                </a:lnTo>
                <a:lnTo>
                  <a:pt x="-1" y="0"/>
                </a:lnTo>
                <a:close/>
              </a:path>
            </a:pathLst>
          </a:cu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309" name="Rectangle 54"/>
          <p:cNvSpPr>
            <a:spLocks noChangeArrowheads="1"/>
          </p:cNvSpPr>
          <p:nvPr/>
        </p:nvSpPr>
        <p:spPr bwMode="auto">
          <a:xfrm>
            <a:off x="5999163" y="4219574"/>
            <a:ext cx="3816350" cy="2246539"/>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b="0" dirty="0" smtClean="0">
                <a:solidFill>
                  <a:schemeClr val="tx1"/>
                </a:solidFill>
                <a:latin typeface="Arial" pitchFamily="34" charset="0"/>
              </a:rPr>
              <a:t>Consequence: it not a possible to accelerate continuous beam, the particles are accelerated in bunches, the average bunch length is between less than 1 mm up to 1 m</a:t>
            </a:r>
            <a:endParaRPr lang="de-DE" b="0" dirty="0">
              <a:solidFill>
                <a:schemeClr val="tx1"/>
              </a:solidFill>
              <a:latin typeface="Arial" pitchFamily="34" charset="0"/>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59EC0585-70E9-4122-9C60-EC3F8069F0CC}" type="slidenum">
              <a:rPr lang="en-GB" sz="1400" b="0">
                <a:solidFill>
                  <a:schemeClr val="tx1"/>
                </a:solidFill>
                <a:latin typeface="Times New Roman" pitchFamily="18" charset="0"/>
              </a:rPr>
              <a:pPr eaLnBrk="1" hangingPunct="1"/>
              <a:t>9</a:t>
            </a:fld>
            <a:endParaRPr lang="en-GB" sz="1400" b="0">
              <a:solidFill>
                <a:schemeClr val="tx1"/>
              </a:solidFill>
              <a:latin typeface="Times New Roman" pitchFamily="18" charset="0"/>
            </a:endParaRPr>
          </a:p>
        </p:txBody>
      </p:sp>
      <p:pic>
        <p:nvPicPr>
          <p:cNvPr id="14339" name="Picture 3" descr="S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628775"/>
            <a:ext cx="43751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T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550" y="1628775"/>
            <a:ext cx="437515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7"/>
          <p:cNvSpPr txBox="1">
            <a:spLocks noChangeArrowheads="1"/>
          </p:cNvSpPr>
          <p:nvPr/>
        </p:nvSpPr>
        <p:spPr bwMode="auto">
          <a:xfrm>
            <a:off x="495300" y="3810000"/>
            <a:ext cx="445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r>
              <a:rPr lang="en-US">
                <a:solidFill>
                  <a:srgbClr val="0000CC"/>
                </a:solidFill>
              </a:rPr>
              <a:t>Standing wave</a:t>
            </a:r>
          </a:p>
        </p:txBody>
      </p:sp>
      <p:sp>
        <p:nvSpPr>
          <p:cNvPr id="14342" name="Text Box 8"/>
          <p:cNvSpPr txBox="1">
            <a:spLocks noChangeArrowheads="1"/>
          </p:cNvSpPr>
          <p:nvPr/>
        </p:nvSpPr>
        <p:spPr bwMode="auto">
          <a:xfrm>
            <a:off x="5118100" y="3810000"/>
            <a:ext cx="445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spcBef>
                <a:spcPct val="50000"/>
              </a:spcBef>
            </a:pPr>
            <a:r>
              <a:rPr lang="en-US">
                <a:solidFill>
                  <a:srgbClr val="0000CC"/>
                </a:solidFill>
              </a:rPr>
              <a:t>Travelling wave</a:t>
            </a:r>
          </a:p>
        </p:txBody>
      </p:sp>
      <p:pic>
        <p:nvPicPr>
          <p:cNvPr id="14343" name="Picture 10" descr="SHO_anim0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4150" y="4365625"/>
            <a:ext cx="3992563"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2" descr="anim-stwave-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 y="4365625"/>
            <a:ext cx="39941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Rectangle 8"/>
          <p:cNvSpPr>
            <a:spLocks noGrp="1" noChangeArrowheads="1"/>
          </p:cNvSpPr>
          <p:nvPr>
            <p:ph type="title" idx="4294967295"/>
          </p:nvPr>
        </p:nvSpPr>
        <p:spPr/>
        <p:txBody>
          <a:bodyPr/>
          <a:lstStyle/>
          <a:p>
            <a:pPr eaLnBrk="1" hangingPunct="1"/>
            <a:r>
              <a:rPr lang="en-GB" dirty="0" smtClean="0"/>
              <a:t> Radio frequency cavity</a:t>
            </a:r>
          </a:p>
        </p:txBody>
      </p:sp>
      <p:sp>
        <p:nvSpPr>
          <p:cNvPr id="14346" name="Rectangle 9"/>
          <p:cNvSpPr>
            <a:spLocks noChangeArrowheads="1"/>
          </p:cNvSpPr>
          <p:nvPr/>
        </p:nvSpPr>
        <p:spPr bwMode="auto">
          <a:xfrm>
            <a:off x="625475" y="4408488"/>
            <a:ext cx="4100513" cy="15668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47" name="Rectangle 10"/>
          <p:cNvSpPr>
            <a:spLocks noChangeArrowheads="1"/>
          </p:cNvSpPr>
          <p:nvPr/>
        </p:nvSpPr>
        <p:spPr bwMode="auto">
          <a:xfrm>
            <a:off x="5222875" y="4413250"/>
            <a:ext cx="4127500" cy="15668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1" i="0" u="none" strike="noStrike" cap="none" normalizeH="0" baseline="0" smtClean="0">
            <a:ln>
              <a:noFill/>
            </a:ln>
            <a:solidFill>
              <a:schemeClr val="accent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1" i="0" u="none" strike="noStrike" cap="none" normalizeH="0" baseline="0" smtClean="0">
            <a:ln>
              <a:noFill/>
            </a:ln>
            <a:solidFill>
              <a:schemeClr val="accent2"/>
            </a:solidFill>
            <a:effectLst/>
            <a:latin typeface="Verdana" pitchFamily="34"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TotalTime>
  <Words>2042</Words>
  <Application>Microsoft Office PowerPoint</Application>
  <PresentationFormat>A4 Paper (210x297 mm)</PresentationFormat>
  <Paragraphs>425</Paragraphs>
  <Slides>40</Slides>
  <Notes>40</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2</vt:i4>
      </vt:variant>
      <vt:variant>
        <vt:lpstr>Slide Titles</vt:lpstr>
      </vt:variant>
      <vt:variant>
        <vt:i4>40</vt:i4>
      </vt:variant>
    </vt:vector>
  </HeadingPairs>
  <TitlesOfParts>
    <vt:vector size="44" baseType="lpstr">
      <vt:lpstr>1_Default Design</vt:lpstr>
      <vt:lpstr>\\cern.ch\dfs\Users\r\rudi\Documents\MathCAD\Darmstadt\Beschleunigung-english.xmcdz\Selection 55 7656 1196 8459</vt:lpstr>
      <vt:lpstr>Mathcad</vt:lpstr>
      <vt:lpstr>Equation</vt:lpstr>
      <vt:lpstr>Chapter 3</vt:lpstr>
      <vt:lpstr>Outline</vt:lpstr>
      <vt:lpstr>DC accelerators: Cockcroft–Walton and Van de Graaff Generator</vt:lpstr>
      <vt:lpstr>PowerPoint Presentation</vt:lpstr>
      <vt:lpstr>From DC to RF accelerators</vt:lpstr>
      <vt:lpstr>Acceleration with a high-frequency electric field</vt:lpstr>
      <vt:lpstr>Linear accelerator (LINAC)</vt:lpstr>
      <vt:lpstr>PowerPoint Presentation</vt:lpstr>
      <vt:lpstr> Radio frequency cavity</vt:lpstr>
      <vt:lpstr>PowerPoint Presentation</vt:lpstr>
      <vt:lpstr>PowerPoint Presentation</vt:lpstr>
      <vt:lpstr>Linear Accelerator: Acceleration in a single pass travelling through many RF cavities</vt:lpstr>
      <vt:lpstr>Circular accelerator: cyclotron</vt:lpstr>
      <vt:lpstr>Circular accelerator: cyclotron</vt:lpstr>
      <vt:lpstr>Vertical focusing in the cyclotron</vt:lpstr>
      <vt:lpstr>Example for the parameters of a proton cyclotron  </vt:lpstr>
      <vt:lpstr>E.O Lawrence – inventor of the cyclotron</vt:lpstr>
      <vt:lpstr>PowerPoint Presentation</vt:lpstr>
      <vt:lpstr>PowerPoint Presentation</vt:lpstr>
      <vt:lpstr>Superconducting Cyclotron and Fast Proton Beam Scanning for Hadron Therapy</vt:lpstr>
      <vt:lpstr>Isochroncyclotron</vt:lpstr>
      <vt:lpstr>Circular accelerators: Synchrotron</vt:lpstr>
      <vt:lpstr>Development of Synchrotrons</vt:lpstr>
      <vt:lpstr>Components of a Synchrotron</vt:lpstr>
      <vt:lpstr>CERN Protonsynchrotron (CERN-PS)</vt:lpstr>
      <vt:lpstr>Typical Synchrotron Magnet</vt:lpstr>
      <vt:lpstr>Acceleration in a Proton Synchrotron – CERN SPS I</vt:lpstr>
      <vt:lpstr>Acceleration in a Proton Synchrotron – CERN SPS II</vt:lpstr>
      <vt:lpstr>Circular accelerator: Storage ring</vt:lpstr>
      <vt:lpstr>To reach high energies       ...example LEP</vt:lpstr>
      <vt:lpstr>LEP</vt:lpstr>
      <vt:lpstr>Energy ramp at LEP</vt:lpstr>
      <vt:lpstr>Acceleration in a circular accelerator</vt:lpstr>
      <vt:lpstr>Consequences of the emission of synchrotron radiation</vt:lpstr>
      <vt:lpstr>LHC Parameter</vt:lpstr>
      <vt:lpstr>ANHANG</vt:lpstr>
      <vt:lpstr>Beschleunigung durch ein zeitlich veränderliches Magnetfeld: Betatron</vt:lpstr>
      <vt:lpstr>Induktionsgesetz</vt:lpstr>
      <vt:lpstr>Betatron</vt:lpstr>
      <vt:lpstr>Parameter eines Betatron</vt:lpstr>
    </vt:vector>
  </TitlesOfParts>
  <Company>Thoiry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SchmidtLorenz</dc:creator>
  <cp:lastModifiedBy>Rudiger Schmidt</cp:lastModifiedBy>
  <cp:revision>467</cp:revision>
  <cp:lastPrinted>2011-10-03T10:58:42Z</cp:lastPrinted>
  <dcterms:created xsi:type="dcterms:W3CDTF">2000-11-04T14:13:38Z</dcterms:created>
  <dcterms:modified xsi:type="dcterms:W3CDTF">2011-10-06T07:50:21Z</dcterms:modified>
</cp:coreProperties>
</file>